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3" r:id="rId5"/>
    <p:sldId id="264" r:id="rId6"/>
    <p:sldId id="267" r:id="rId7"/>
    <p:sldId id="268" r:id="rId8"/>
    <p:sldId id="265" r:id="rId9"/>
    <p:sldId id="269" r:id="rId10"/>
    <p:sldId id="270" r:id="rId11"/>
    <p:sldId id="271" r:id="rId12"/>
    <p:sldId id="273" r:id="rId13"/>
    <p:sldId id="274" r:id="rId14"/>
    <p:sldId id="276" r:id="rId15"/>
    <p:sldId id="277" r:id="rId16"/>
    <p:sldId id="278" r:id="rId17"/>
    <p:sldId id="280" r:id="rId18"/>
    <p:sldId id="282" r:id="rId19"/>
    <p:sldId id="279" r:id="rId20"/>
    <p:sldId id="283" r:id="rId21"/>
    <p:sldId id="281" r:id="rId22"/>
    <p:sldId id="284" r:id="rId23"/>
    <p:sldId id="272" r:id="rId24"/>
    <p:sldId id="275" r:id="rId25"/>
    <p:sldId id="285" r:id="rId26"/>
    <p:sldId id="29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varScale="1">
        <p:scale>
          <a:sx n="69" d="100"/>
          <a:sy n="69"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D274C26-3CB3-42DA-BF20-62641D1749C3}" type="datetimeFigureOut">
              <a:rPr lang="en-GB" smtClean="0"/>
              <a:t>03/11/2014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E35FC7-DD2B-4EE7-B433-1DCFA85BA9F1}" type="slidenum">
              <a:rPr lang="en-GB" smtClean="0"/>
              <a:t>‹#›</a:t>
            </a:fld>
            <a:endParaRPr lang="en-GB"/>
          </a:p>
        </p:txBody>
      </p:sp>
    </p:spTree>
    <p:extLst>
      <p:ext uri="{BB962C8B-B14F-4D97-AF65-F5344CB8AC3E}">
        <p14:creationId xmlns:p14="http://schemas.microsoft.com/office/powerpoint/2010/main" val="136100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274C26-3CB3-42DA-BF20-62641D1749C3}" type="datetimeFigureOut">
              <a:rPr lang="en-GB" smtClean="0"/>
              <a:t>03/11/2014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E35FC7-DD2B-4EE7-B433-1DCFA85BA9F1}" type="slidenum">
              <a:rPr lang="en-GB" smtClean="0"/>
              <a:t>‹#›</a:t>
            </a:fld>
            <a:endParaRPr lang="en-GB"/>
          </a:p>
        </p:txBody>
      </p:sp>
    </p:spTree>
    <p:extLst>
      <p:ext uri="{BB962C8B-B14F-4D97-AF65-F5344CB8AC3E}">
        <p14:creationId xmlns:p14="http://schemas.microsoft.com/office/powerpoint/2010/main" val="4082322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274C26-3CB3-42DA-BF20-62641D1749C3}" type="datetimeFigureOut">
              <a:rPr lang="en-GB" smtClean="0"/>
              <a:t>03/11/2014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E35FC7-DD2B-4EE7-B433-1DCFA85BA9F1}" type="slidenum">
              <a:rPr lang="en-GB" smtClean="0"/>
              <a:t>‹#›</a:t>
            </a:fld>
            <a:endParaRPr lang="en-GB"/>
          </a:p>
        </p:txBody>
      </p:sp>
    </p:spTree>
    <p:extLst>
      <p:ext uri="{BB962C8B-B14F-4D97-AF65-F5344CB8AC3E}">
        <p14:creationId xmlns:p14="http://schemas.microsoft.com/office/powerpoint/2010/main" val="130247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274C26-3CB3-42DA-BF20-62641D1749C3}" type="datetimeFigureOut">
              <a:rPr lang="en-GB" smtClean="0"/>
              <a:t>03/11/2014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E35FC7-DD2B-4EE7-B433-1DCFA85BA9F1}" type="slidenum">
              <a:rPr lang="en-GB" smtClean="0"/>
              <a:t>‹#›</a:t>
            </a:fld>
            <a:endParaRPr lang="en-GB"/>
          </a:p>
        </p:txBody>
      </p:sp>
    </p:spTree>
    <p:extLst>
      <p:ext uri="{BB962C8B-B14F-4D97-AF65-F5344CB8AC3E}">
        <p14:creationId xmlns:p14="http://schemas.microsoft.com/office/powerpoint/2010/main" val="2913691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274C26-3CB3-42DA-BF20-62641D1749C3}" type="datetimeFigureOut">
              <a:rPr lang="en-GB" smtClean="0"/>
              <a:t>03/11/2014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E35FC7-DD2B-4EE7-B433-1DCFA85BA9F1}" type="slidenum">
              <a:rPr lang="en-GB" smtClean="0"/>
              <a:t>‹#›</a:t>
            </a:fld>
            <a:endParaRPr lang="en-GB"/>
          </a:p>
        </p:txBody>
      </p:sp>
    </p:spTree>
    <p:extLst>
      <p:ext uri="{BB962C8B-B14F-4D97-AF65-F5344CB8AC3E}">
        <p14:creationId xmlns:p14="http://schemas.microsoft.com/office/powerpoint/2010/main" val="4073037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D274C26-3CB3-42DA-BF20-62641D1749C3}" type="datetimeFigureOut">
              <a:rPr lang="en-GB" smtClean="0"/>
              <a:t>03/11/2014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E35FC7-DD2B-4EE7-B433-1DCFA85BA9F1}" type="slidenum">
              <a:rPr lang="en-GB" smtClean="0"/>
              <a:t>‹#›</a:t>
            </a:fld>
            <a:endParaRPr lang="en-GB"/>
          </a:p>
        </p:txBody>
      </p:sp>
    </p:spTree>
    <p:extLst>
      <p:ext uri="{BB962C8B-B14F-4D97-AF65-F5344CB8AC3E}">
        <p14:creationId xmlns:p14="http://schemas.microsoft.com/office/powerpoint/2010/main" val="3210681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D274C26-3CB3-42DA-BF20-62641D1749C3}" type="datetimeFigureOut">
              <a:rPr lang="en-GB" smtClean="0"/>
              <a:t>03/11/2014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E35FC7-DD2B-4EE7-B433-1DCFA85BA9F1}" type="slidenum">
              <a:rPr lang="en-GB" smtClean="0"/>
              <a:t>‹#›</a:t>
            </a:fld>
            <a:endParaRPr lang="en-GB"/>
          </a:p>
        </p:txBody>
      </p:sp>
    </p:spTree>
    <p:extLst>
      <p:ext uri="{BB962C8B-B14F-4D97-AF65-F5344CB8AC3E}">
        <p14:creationId xmlns:p14="http://schemas.microsoft.com/office/powerpoint/2010/main" val="3874251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D274C26-3CB3-42DA-BF20-62641D1749C3}" type="datetimeFigureOut">
              <a:rPr lang="en-GB" smtClean="0"/>
              <a:t>03/11/2014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E35FC7-DD2B-4EE7-B433-1DCFA85BA9F1}" type="slidenum">
              <a:rPr lang="en-GB" smtClean="0"/>
              <a:t>‹#›</a:t>
            </a:fld>
            <a:endParaRPr lang="en-GB"/>
          </a:p>
        </p:txBody>
      </p:sp>
    </p:spTree>
    <p:extLst>
      <p:ext uri="{BB962C8B-B14F-4D97-AF65-F5344CB8AC3E}">
        <p14:creationId xmlns:p14="http://schemas.microsoft.com/office/powerpoint/2010/main" val="3482311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274C26-3CB3-42DA-BF20-62641D1749C3}" type="datetimeFigureOut">
              <a:rPr lang="en-GB" smtClean="0"/>
              <a:t>03/11/2014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E35FC7-DD2B-4EE7-B433-1DCFA85BA9F1}" type="slidenum">
              <a:rPr lang="en-GB" smtClean="0"/>
              <a:t>‹#›</a:t>
            </a:fld>
            <a:endParaRPr lang="en-GB"/>
          </a:p>
        </p:txBody>
      </p:sp>
    </p:spTree>
    <p:extLst>
      <p:ext uri="{BB962C8B-B14F-4D97-AF65-F5344CB8AC3E}">
        <p14:creationId xmlns:p14="http://schemas.microsoft.com/office/powerpoint/2010/main" val="3005436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274C26-3CB3-42DA-BF20-62641D1749C3}" type="datetimeFigureOut">
              <a:rPr lang="en-GB" smtClean="0"/>
              <a:t>03/11/2014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E35FC7-DD2B-4EE7-B433-1DCFA85BA9F1}" type="slidenum">
              <a:rPr lang="en-GB" smtClean="0"/>
              <a:t>‹#›</a:t>
            </a:fld>
            <a:endParaRPr lang="en-GB"/>
          </a:p>
        </p:txBody>
      </p:sp>
    </p:spTree>
    <p:extLst>
      <p:ext uri="{BB962C8B-B14F-4D97-AF65-F5344CB8AC3E}">
        <p14:creationId xmlns:p14="http://schemas.microsoft.com/office/powerpoint/2010/main" val="96613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274C26-3CB3-42DA-BF20-62641D1749C3}" type="datetimeFigureOut">
              <a:rPr lang="en-GB" smtClean="0"/>
              <a:t>03/11/2014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E35FC7-DD2B-4EE7-B433-1DCFA85BA9F1}" type="slidenum">
              <a:rPr lang="en-GB" smtClean="0"/>
              <a:t>‹#›</a:t>
            </a:fld>
            <a:endParaRPr lang="en-GB"/>
          </a:p>
        </p:txBody>
      </p:sp>
    </p:spTree>
    <p:extLst>
      <p:ext uri="{BB962C8B-B14F-4D97-AF65-F5344CB8AC3E}">
        <p14:creationId xmlns:p14="http://schemas.microsoft.com/office/powerpoint/2010/main" val="2708517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274C26-3CB3-42DA-BF20-62641D1749C3}" type="datetimeFigureOut">
              <a:rPr lang="en-GB" smtClean="0"/>
              <a:t>03/11/2014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35FC7-DD2B-4EE7-B433-1DCFA85BA9F1}" type="slidenum">
              <a:rPr lang="en-GB" smtClean="0"/>
              <a:t>‹#›</a:t>
            </a:fld>
            <a:endParaRPr lang="en-GB"/>
          </a:p>
        </p:txBody>
      </p:sp>
    </p:spTree>
    <p:extLst>
      <p:ext uri="{BB962C8B-B14F-4D97-AF65-F5344CB8AC3E}">
        <p14:creationId xmlns:p14="http://schemas.microsoft.com/office/powerpoint/2010/main" val="12317481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1084" y="3356992"/>
            <a:ext cx="7772400" cy="1470025"/>
          </a:xfrm>
        </p:spPr>
        <p:txBody>
          <a:bodyPr>
            <a:noAutofit/>
          </a:bodyPr>
          <a:lstStyle/>
          <a:p>
            <a:r>
              <a:rPr lang="en-GB" sz="3600" b="1" dirty="0">
                <a:latin typeface="Aharoni" panose="02010803020104030203" pitchFamily="2" charset="-79"/>
                <a:cs typeface="Aharoni" panose="02010803020104030203" pitchFamily="2" charset="-79"/>
              </a:rPr>
              <a:t>Narrative as process and artefact and some </a:t>
            </a:r>
            <a:r>
              <a:rPr lang="en-GB" sz="3600" b="1" dirty="0" smtClean="0">
                <a:latin typeface="Aharoni" panose="02010803020104030203" pitchFamily="2" charset="-79"/>
                <a:cs typeface="Aharoni" panose="02010803020104030203" pitchFamily="2" charset="-79"/>
              </a:rPr>
              <a:t>implications – The use and role of Motif</a:t>
            </a:r>
            <a:br>
              <a:rPr lang="en-GB" sz="3600" b="1" dirty="0" smtClean="0">
                <a:latin typeface="Aharoni" panose="02010803020104030203" pitchFamily="2" charset="-79"/>
                <a:cs typeface="Aharoni" panose="02010803020104030203" pitchFamily="2" charset="-79"/>
              </a:rPr>
            </a:br>
            <a:r>
              <a:rPr lang="en-GB" sz="3600" b="1" dirty="0" smtClean="0">
                <a:latin typeface="Aharoni" panose="02010803020104030203" pitchFamily="2" charset="-79"/>
                <a:cs typeface="Aharoni" panose="02010803020104030203" pitchFamily="2" charset="-79"/>
              </a:rPr>
              <a:t>William J Fear</a:t>
            </a:r>
            <a:br>
              <a:rPr lang="en-GB" sz="3600" b="1" dirty="0" smtClean="0">
                <a:latin typeface="Aharoni" panose="02010803020104030203" pitchFamily="2" charset="-79"/>
                <a:cs typeface="Aharoni" panose="02010803020104030203" pitchFamily="2" charset="-79"/>
              </a:rPr>
            </a:br>
            <a:r>
              <a:rPr lang="en-GB" sz="3600" b="1" dirty="0" smtClean="0">
                <a:latin typeface="Aharoni" panose="02010803020104030203" pitchFamily="2" charset="-79"/>
                <a:cs typeface="Aharoni" panose="02010803020104030203" pitchFamily="2" charset="-79"/>
              </a:rPr>
              <a:t>&amp;</a:t>
            </a:r>
            <a:br>
              <a:rPr lang="en-GB" sz="3600" b="1" dirty="0" smtClean="0">
                <a:latin typeface="Aharoni" panose="02010803020104030203" pitchFamily="2" charset="-79"/>
                <a:cs typeface="Aharoni" panose="02010803020104030203" pitchFamily="2" charset="-79"/>
              </a:rPr>
            </a:br>
            <a:r>
              <a:rPr lang="en-GB" sz="3600" b="1" dirty="0" smtClean="0">
                <a:latin typeface="Aharoni" panose="02010803020104030203" pitchFamily="2" charset="-79"/>
                <a:cs typeface="Aharoni" panose="02010803020104030203" pitchFamily="2" charset="-79"/>
              </a:rPr>
              <a:t>Ricardo </a:t>
            </a:r>
            <a:r>
              <a:rPr lang="en-GB" sz="3600" b="1" dirty="0" err="1" smtClean="0">
                <a:latin typeface="Aharoni" panose="02010803020104030203" pitchFamily="2" charset="-79"/>
                <a:cs typeface="Aharoni" panose="02010803020104030203" pitchFamily="2" charset="-79"/>
              </a:rPr>
              <a:t>Azambujo</a:t>
            </a:r>
            <a:endParaRPr lang="en-GB" sz="3600" dirty="0">
              <a:latin typeface="Aharoni" panose="02010803020104030203" pitchFamily="2" charset="-79"/>
              <a:cs typeface="Aharoni" panose="02010803020104030203" pitchFamily="2" charset="-79"/>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2607" y="722610"/>
            <a:ext cx="3800475" cy="120015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584" y="260648"/>
            <a:ext cx="2152650" cy="212407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81448" y="722610"/>
            <a:ext cx="1428750" cy="1200150"/>
          </a:xfrm>
          <a:prstGeom prst="rect">
            <a:avLst/>
          </a:prstGeom>
        </p:spPr>
      </p:pic>
    </p:spTree>
    <p:extLst>
      <p:ext uri="{BB962C8B-B14F-4D97-AF65-F5344CB8AC3E}">
        <p14:creationId xmlns:p14="http://schemas.microsoft.com/office/powerpoint/2010/main" val="2665011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94122"/>
          </a:xfrm>
        </p:spPr>
        <p:txBody>
          <a:bodyPr>
            <a:noAutofit/>
          </a:bodyPr>
          <a:lstStyle/>
          <a:p>
            <a:r>
              <a:rPr lang="en-GB" sz="2800" b="1" dirty="0" smtClean="0"/>
              <a:t>The associational cluster  of the [Harvard Epidemiological] Motif we identified</a:t>
            </a:r>
            <a:endParaRPr lang="en-GB" sz="2800" b="1" dirty="0"/>
          </a:p>
        </p:txBody>
      </p:sp>
      <p:sp>
        <p:nvSpPr>
          <p:cNvPr id="3" name="Content Placeholder 2"/>
          <p:cNvSpPr>
            <a:spLocks noGrp="1"/>
          </p:cNvSpPr>
          <p:nvPr>
            <p:ph idx="1"/>
          </p:nvPr>
        </p:nvSpPr>
        <p:spPr>
          <a:xfrm>
            <a:off x="457200" y="1196752"/>
            <a:ext cx="8229600" cy="5472608"/>
          </a:xfrm>
        </p:spPr>
        <p:txBody>
          <a:bodyPr>
            <a:normAutofit fontScale="70000" lnSpcReduction="20000"/>
          </a:bodyPr>
          <a:lstStyle/>
          <a:p>
            <a:pPr marL="0" indent="0">
              <a:buNone/>
            </a:pPr>
            <a:r>
              <a:rPr lang="en-GB" b="1" dirty="0"/>
              <a:t> </a:t>
            </a:r>
            <a:r>
              <a:rPr lang="en-GB" dirty="0" smtClean="0"/>
              <a:t>[</a:t>
            </a:r>
            <a:r>
              <a:rPr lang="en-GB" dirty="0"/>
              <a:t>X amount of people (suffer; from preventable harm)] [as a consequence of Y] [at a cost of </a:t>
            </a:r>
            <a:r>
              <a:rPr lang="en-GB" dirty="0" smtClean="0"/>
              <a:t>Z</a:t>
            </a:r>
            <a:r>
              <a:rPr lang="en-GB" baseline="-25000" dirty="0" smtClean="0"/>
              <a:t>L</a:t>
            </a:r>
            <a:r>
              <a:rPr lang="en-GB" dirty="0" smtClean="0"/>
              <a:t> and Z</a:t>
            </a:r>
            <a:r>
              <a:rPr lang="en-GB" baseline="-25000" dirty="0" smtClean="0"/>
              <a:t>$</a:t>
            </a:r>
            <a:r>
              <a:rPr lang="en-GB" dirty="0" smtClean="0"/>
              <a:t>; where Z</a:t>
            </a:r>
            <a:r>
              <a:rPr lang="en-GB" baseline="-25000" dirty="0" smtClean="0"/>
              <a:t>L</a:t>
            </a:r>
            <a:r>
              <a:rPr lang="en-GB" dirty="0" smtClean="0"/>
              <a:t> = lives lost, Z</a:t>
            </a:r>
            <a:r>
              <a:rPr lang="en-GB" baseline="-25000" dirty="0" smtClean="0"/>
              <a:t>$</a:t>
            </a:r>
            <a:r>
              <a:rPr lang="en-GB" dirty="0" smtClean="0"/>
              <a:t> = monetary value expressed in economic terms] </a:t>
            </a:r>
            <a:r>
              <a:rPr lang="en-GB" dirty="0"/>
              <a:t>[1</a:t>
            </a:r>
            <a:r>
              <a:rPr lang="en-GB" dirty="0" smtClean="0"/>
              <a:t>] (NOTE: may be more than one group of = X</a:t>
            </a:r>
            <a:r>
              <a:rPr lang="en-GB" baseline="-25000" dirty="0" smtClean="0"/>
              <a:t>X</a:t>
            </a:r>
            <a:r>
              <a:rPr lang="en-GB" dirty="0" smtClean="0"/>
              <a:t>)</a:t>
            </a:r>
          </a:p>
          <a:p>
            <a:pPr marL="0" indent="0">
              <a:lnSpc>
                <a:spcPct val="120000"/>
              </a:lnSpc>
              <a:spcBef>
                <a:spcPts val="0"/>
              </a:spcBef>
              <a:buNone/>
            </a:pPr>
            <a:endParaRPr lang="en-GB" dirty="0"/>
          </a:p>
          <a:p>
            <a:pPr marL="0" indent="0">
              <a:lnSpc>
                <a:spcPct val="120000"/>
              </a:lnSpc>
              <a:spcBef>
                <a:spcPts val="0"/>
              </a:spcBef>
              <a:buNone/>
            </a:pPr>
            <a:r>
              <a:rPr lang="en-GB" dirty="0"/>
              <a:t>[1] + [by comparison (only: </a:t>
            </a:r>
            <a:r>
              <a:rPr lang="en-GB" i="1" dirty="0"/>
              <a:t>implied</a:t>
            </a:r>
            <a:r>
              <a:rPr lang="en-GB" dirty="0"/>
              <a:t>) X</a:t>
            </a:r>
            <a:r>
              <a:rPr lang="en-GB" baseline="-25000" dirty="0"/>
              <a:t>2 </a:t>
            </a:r>
            <a:r>
              <a:rPr lang="en-GB" dirty="0"/>
              <a:t>amount of people (suffer; from preventable harm)] [as a consequence of Y</a:t>
            </a:r>
            <a:r>
              <a:rPr lang="en-GB" baseline="-25000" dirty="0"/>
              <a:t>2</a:t>
            </a:r>
            <a:r>
              <a:rPr lang="en-GB" dirty="0"/>
              <a:t>][2]</a:t>
            </a:r>
          </a:p>
          <a:p>
            <a:pPr marL="0" indent="0">
              <a:lnSpc>
                <a:spcPct val="120000"/>
              </a:lnSpc>
              <a:spcBef>
                <a:spcPts val="0"/>
              </a:spcBef>
              <a:buNone/>
            </a:pPr>
            <a:endParaRPr lang="en-GB" dirty="0"/>
          </a:p>
          <a:p>
            <a:pPr marL="0" indent="0">
              <a:lnSpc>
                <a:spcPct val="120000"/>
              </a:lnSpc>
              <a:spcBef>
                <a:spcPts val="0"/>
              </a:spcBef>
              <a:buNone/>
            </a:pPr>
            <a:r>
              <a:rPr lang="en-GB" dirty="0"/>
              <a:t>[1] + [2] + [the amount of resource made available to address [2] is (currency value in USD$ or other)] [3]</a:t>
            </a:r>
          </a:p>
          <a:p>
            <a:pPr marL="0" indent="0">
              <a:lnSpc>
                <a:spcPct val="120000"/>
              </a:lnSpc>
              <a:spcBef>
                <a:spcPts val="0"/>
              </a:spcBef>
              <a:buNone/>
            </a:pPr>
            <a:endParaRPr lang="en-GB" dirty="0"/>
          </a:p>
          <a:p>
            <a:pPr marL="0" indent="0">
              <a:lnSpc>
                <a:spcPct val="120000"/>
              </a:lnSpc>
              <a:spcBef>
                <a:spcPts val="0"/>
              </a:spcBef>
              <a:buNone/>
            </a:pPr>
            <a:r>
              <a:rPr lang="en-GB" dirty="0"/>
              <a:t>[1] + [2] + [3] + [by contrast if a greater level of resource were made available for Y then the Return on Investment </a:t>
            </a:r>
            <a:r>
              <a:rPr lang="en-GB" dirty="0" smtClean="0"/>
              <a:t>– Z</a:t>
            </a:r>
            <a:r>
              <a:rPr lang="en-GB" baseline="-25000" dirty="0" smtClean="0"/>
              <a:t>LS</a:t>
            </a:r>
            <a:r>
              <a:rPr lang="en-GB" dirty="0"/>
              <a:t> </a:t>
            </a:r>
            <a:r>
              <a:rPr lang="en-GB" dirty="0" smtClean="0"/>
              <a:t>= lives saved; and Z</a:t>
            </a:r>
            <a:r>
              <a:rPr lang="en-GB" baseline="-25000" dirty="0" smtClean="0"/>
              <a:t>$</a:t>
            </a:r>
            <a:r>
              <a:rPr lang="en-GB" dirty="0" smtClean="0"/>
              <a:t> - would </a:t>
            </a:r>
            <a:r>
              <a:rPr lang="en-GB" dirty="0"/>
              <a:t>be substantially greater in terms of both alleviation of suffering  from preventable harm and economic benefits]. [4]</a:t>
            </a:r>
          </a:p>
        </p:txBody>
      </p:sp>
    </p:spTree>
    <p:extLst>
      <p:ext uri="{BB962C8B-B14F-4D97-AF65-F5344CB8AC3E}">
        <p14:creationId xmlns:p14="http://schemas.microsoft.com/office/powerpoint/2010/main" val="4279531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GB" sz="2800" b="1" dirty="0" smtClean="0"/>
              <a:t>The Theme of the Motif</a:t>
            </a:r>
            <a:endParaRPr lang="en-GB" sz="2800" b="1" dirty="0"/>
          </a:p>
        </p:txBody>
      </p:sp>
      <p:sp>
        <p:nvSpPr>
          <p:cNvPr id="3" name="Content Placeholder 2"/>
          <p:cNvSpPr>
            <a:spLocks noGrp="1"/>
          </p:cNvSpPr>
          <p:nvPr>
            <p:ph idx="1"/>
          </p:nvPr>
        </p:nvSpPr>
        <p:spPr>
          <a:xfrm>
            <a:off x="457200" y="908720"/>
            <a:ext cx="8229600" cy="5688632"/>
          </a:xfrm>
        </p:spPr>
        <p:txBody>
          <a:bodyPr>
            <a:normAutofit fontScale="25000" lnSpcReduction="20000"/>
          </a:bodyPr>
          <a:lstStyle/>
          <a:p>
            <a:pPr marL="0" indent="0">
              <a:lnSpc>
                <a:spcPct val="120000"/>
              </a:lnSpc>
              <a:buNone/>
            </a:pPr>
            <a:r>
              <a:rPr lang="en-GB" sz="8000" dirty="0" smtClean="0"/>
              <a:t>1) There </a:t>
            </a:r>
            <a:r>
              <a:rPr lang="en-GB" sz="8000" dirty="0"/>
              <a:t>is an epidemic;</a:t>
            </a:r>
          </a:p>
          <a:p>
            <a:pPr marL="0" indent="0">
              <a:lnSpc>
                <a:spcPct val="120000"/>
              </a:lnSpc>
              <a:spcBef>
                <a:spcPts val="0"/>
              </a:spcBef>
              <a:buNone/>
            </a:pPr>
            <a:r>
              <a:rPr lang="en-GB" sz="8000" dirty="0"/>
              <a:t> </a:t>
            </a:r>
          </a:p>
          <a:p>
            <a:pPr marL="0" indent="0">
              <a:lnSpc>
                <a:spcPct val="120000"/>
              </a:lnSpc>
              <a:spcBef>
                <a:spcPts val="0"/>
              </a:spcBef>
              <a:buNone/>
            </a:pPr>
            <a:r>
              <a:rPr lang="en-GB" sz="8000" dirty="0"/>
              <a:t>2) there is a moral and economic imperative to address the epidemic (reduce the level of </a:t>
            </a:r>
            <a:r>
              <a:rPr lang="en-GB" sz="8000" dirty="0" smtClean="0"/>
              <a:t>preventable </a:t>
            </a:r>
            <a:r>
              <a:rPr lang="en-GB" sz="8000" dirty="0"/>
              <a:t>harm as a consequence of Y);</a:t>
            </a:r>
          </a:p>
          <a:p>
            <a:pPr marL="0" indent="0">
              <a:lnSpc>
                <a:spcPct val="120000"/>
              </a:lnSpc>
              <a:spcBef>
                <a:spcPts val="0"/>
              </a:spcBef>
              <a:buNone/>
            </a:pPr>
            <a:endParaRPr lang="en-GB" sz="8000" dirty="0"/>
          </a:p>
          <a:p>
            <a:pPr marL="0" indent="0">
              <a:lnSpc>
                <a:spcPct val="120000"/>
              </a:lnSpc>
              <a:spcBef>
                <a:spcPts val="0"/>
              </a:spcBef>
              <a:buNone/>
            </a:pPr>
            <a:r>
              <a:rPr lang="en-GB" sz="8000" dirty="0"/>
              <a:t>3) suffering from preventable harm is </a:t>
            </a:r>
            <a:r>
              <a:rPr lang="en-GB" sz="8000" dirty="0" err="1" smtClean="0"/>
              <a:t>unnecessar</a:t>
            </a:r>
            <a:endParaRPr lang="en-GB" sz="8000" dirty="0" smtClean="0"/>
          </a:p>
          <a:p>
            <a:pPr marL="0" indent="0">
              <a:lnSpc>
                <a:spcPct val="120000"/>
              </a:lnSpc>
              <a:spcBef>
                <a:spcPts val="0"/>
              </a:spcBef>
              <a:buNone/>
            </a:pPr>
            <a:endParaRPr lang="en-GB" sz="8000" dirty="0"/>
          </a:p>
          <a:p>
            <a:pPr marL="0" indent="0">
              <a:lnSpc>
                <a:spcPct val="120000"/>
              </a:lnSpc>
              <a:spcBef>
                <a:spcPts val="0"/>
              </a:spcBef>
              <a:buNone/>
            </a:pPr>
            <a:r>
              <a:rPr lang="en-GB" sz="8000" dirty="0"/>
              <a:t>4) we have it in our power to at least alleviate if not wholly eliminate human suffering from preventable harm (again, even death is preventable</a:t>
            </a:r>
            <a:r>
              <a:rPr lang="en-GB" sz="8000" dirty="0" smtClean="0"/>
              <a:t>);</a:t>
            </a:r>
          </a:p>
          <a:p>
            <a:pPr marL="0" indent="0">
              <a:lnSpc>
                <a:spcPct val="120000"/>
              </a:lnSpc>
              <a:spcBef>
                <a:spcPts val="0"/>
              </a:spcBef>
              <a:buNone/>
            </a:pPr>
            <a:endParaRPr lang="en-GB" sz="8000" dirty="0"/>
          </a:p>
          <a:p>
            <a:pPr marL="0" indent="0">
              <a:lnSpc>
                <a:spcPct val="120000"/>
              </a:lnSpc>
              <a:spcBef>
                <a:spcPts val="0"/>
              </a:spcBef>
              <a:buNone/>
            </a:pPr>
            <a:r>
              <a:rPr lang="en-GB" sz="8000" dirty="0"/>
              <a:t>5) the degree to which we are able to eliminate human suffering from preventable harm is a measure of our </a:t>
            </a:r>
            <a:r>
              <a:rPr lang="en-GB" sz="8000" dirty="0" smtClean="0"/>
              <a:t>progress; and</a:t>
            </a:r>
          </a:p>
          <a:p>
            <a:pPr marL="0" indent="0">
              <a:lnSpc>
                <a:spcPct val="120000"/>
              </a:lnSpc>
              <a:spcBef>
                <a:spcPts val="0"/>
              </a:spcBef>
              <a:buNone/>
            </a:pPr>
            <a:endParaRPr lang="en-GB" sz="8000" dirty="0"/>
          </a:p>
          <a:p>
            <a:pPr marL="0" indent="0">
              <a:lnSpc>
                <a:spcPct val="120000"/>
              </a:lnSpc>
              <a:spcBef>
                <a:spcPts val="0"/>
              </a:spcBef>
              <a:buNone/>
            </a:pPr>
            <a:r>
              <a:rPr lang="en-GB" sz="8000" dirty="0" smtClean="0"/>
              <a:t>6)  ‘Lives are saved’ (BUT ‘Lives Saved’, although related, is actually a distinct and separate motif ; so we have an example of linking or chaining of motifs)</a:t>
            </a:r>
            <a:endParaRPr lang="en-GB" sz="8000" dirty="0"/>
          </a:p>
        </p:txBody>
      </p:sp>
    </p:spTree>
    <p:extLst>
      <p:ext uri="{BB962C8B-B14F-4D97-AF65-F5344CB8AC3E}">
        <p14:creationId xmlns:p14="http://schemas.microsoft.com/office/powerpoint/2010/main" val="3653532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GB" sz="2800" b="1" dirty="0" smtClean="0"/>
              <a:t>Some sectors in </a:t>
            </a:r>
            <a:r>
              <a:rPr lang="en-GB" sz="2800" b="1" dirty="0"/>
              <a:t>which the </a:t>
            </a:r>
            <a:r>
              <a:rPr lang="en-GB" sz="2800" b="1" dirty="0" smtClean="0"/>
              <a:t>Motif </a:t>
            </a:r>
            <a:r>
              <a:rPr lang="en-GB" sz="2800" b="1" dirty="0"/>
              <a:t>has been used</a:t>
            </a:r>
          </a:p>
        </p:txBody>
      </p:sp>
      <p:sp>
        <p:nvSpPr>
          <p:cNvPr id="3" name="Content Placeholder 2"/>
          <p:cNvSpPr>
            <a:spLocks noGrp="1"/>
          </p:cNvSpPr>
          <p:nvPr>
            <p:ph idx="1"/>
          </p:nvPr>
        </p:nvSpPr>
        <p:spPr>
          <a:xfrm>
            <a:off x="457200" y="1268760"/>
            <a:ext cx="8229600" cy="4857403"/>
          </a:xfrm>
        </p:spPr>
        <p:txBody>
          <a:bodyPr>
            <a:noAutofit/>
          </a:bodyPr>
          <a:lstStyle/>
          <a:p>
            <a:pPr>
              <a:spcBef>
                <a:spcPts val="0"/>
              </a:spcBef>
            </a:pPr>
            <a:r>
              <a:rPr lang="en-GB" sz="2400" dirty="0"/>
              <a:t>Healthcare; Prescription drugs; Health insurance (USA)</a:t>
            </a:r>
          </a:p>
          <a:p>
            <a:pPr>
              <a:spcBef>
                <a:spcPts val="0"/>
              </a:spcBef>
            </a:pPr>
            <a:r>
              <a:rPr lang="en-GB" sz="2400" dirty="0"/>
              <a:t>Hospitalised care: Patient Safety - Medical error; Prescribing error; Malnutrition; Anaesthesia</a:t>
            </a:r>
          </a:p>
          <a:p>
            <a:pPr>
              <a:spcBef>
                <a:spcPts val="0"/>
              </a:spcBef>
            </a:pPr>
            <a:r>
              <a:rPr lang="en-GB" sz="2400" dirty="0"/>
              <a:t>Smoking; lung cancer</a:t>
            </a:r>
          </a:p>
          <a:p>
            <a:pPr>
              <a:spcBef>
                <a:spcPts val="0"/>
              </a:spcBef>
            </a:pPr>
            <a:r>
              <a:rPr lang="en-GB" sz="2400" dirty="0"/>
              <a:t>Ageing</a:t>
            </a:r>
          </a:p>
          <a:p>
            <a:pPr>
              <a:spcBef>
                <a:spcPts val="0"/>
              </a:spcBef>
            </a:pPr>
            <a:r>
              <a:rPr lang="en-GB" sz="2400" dirty="0" smtClean="0"/>
              <a:t>Air </a:t>
            </a:r>
            <a:r>
              <a:rPr lang="en-GB" sz="2400" dirty="0"/>
              <a:t>pollution</a:t>
            </a:r>
          </a:p>
          <a:p>
            <a:pPr>
              <a:spcBef>
                <a:spcPts val="0"/>
              </a:spcBef>
            </a:pPr>
            <a:r>
              <a:rPr lang="en-GB" sz="2400" dirty="0"/>
              <a:t>Fuel Poverty</a:t>
            </a:r>
          </a:p>
          <a:p>
            <a:pPr>
              <a:spcBef>
                <a:spcPts val="0"/>
              </a:spcBef>
            </a:pPr>
            <a:r>
              <a:rPr lang="en-GB" sz="2400" dirty="0"/>
              <a:t>Road safety; automobile safety</a:t>
            </a:r>
          </a:p>
          <a:p>
            <a:pPr>
              <a:spcBef>
                <a:spcPts val="0"/>
              </a:spcBef>
            </a:pPr>
            <a:r>
              <a:rPr lang="en-GB" sz="2400" dirty="0"/>
              <a:t>Consumer product safety</a:t>
            </a:r>
          </a:p>
          <a:p>
            <a:pPr>
              <a:spcBef>
                <a:spcPts val="0"/>
              </a:spcBef>
            </a:pPr>
            <a:r>
              <a:rPr lang="en-GB" sz="2400" dirty="0" smtClean="0"/>
              <a:t>Deaths </a:t>
            </a:r>
            <a:r>
              <a:rPr lang="en-GB" sz="2400" dirty="0"/>
              <a:t>While on Active Duty in the U.S. Armed Forces</a:t>
            </a:r>
          </a:p>
          <a:p>
            <a:pPr>
              <a:spcBef>
                <a:spcPts val="0"/>
              </a:spcBef>
            </a:pPr>
            <a:r>
              <a:rPr lang="en-GB" sz="2400" dirty="0"/>
              <a:t>Work related illness; Accidents at work</a:t>
            </a:r>
          </a:p>
          <a:p>
            <a:pPr>
              <a:spcBef>
                <a:spcPts val="0"/>
              </a:spcBef>
            </a:pPr>
            <a:r>
              <a:rPr lang="en-GB" sz="2400" dirty="0"/>
              <a:t>Death</a:t>
            </a:r>
          </a:p>
        </p:txBody>
      </p:sp>
    </p:spTree>
    <p:extLst>
      <p:ext uri="{BB962C8B-B14F-4D97-AF65-F5344CB8AC3E}">
        <p14:creationId xmlns:p14="http://schemas.microsoft.com/office/powerpoint/2010/main" val="3663198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GB" sz="2800" b="1" dirty="0" smtClean="0"/>
              <a:t>Gordon, 1949.  Epidemiologist (Harvard)</a:t>
            </a:r>
            <a:endParaRPr lang="en-GB" sz="2800" b="1" dirty="0"/>
          </a:p>
        </p:txBody>
      </p:sp>
      <p:sp>
        <p:nvSpPr>
          <p:cNvPr id="3" name="Content Placeholder 2"/>
          <p:cNvSpPr>
            <a:spLocks noGrp="1"/>
          </p:cNvSpPr>
          <p:nvPr>
            <p:ph idx="1"/>
          </p:nvPr>
        </p:nvSpPr>
        <p:spPr>
          <a:xfrm>
            <a:off x="457200" y="980728"/>
            <a:ext cx="8229600" cy="5145435"/>
          </a:xfrm>
        </p:spPr>
        <p:txBody>
          <a:bodyPr>
            <a:normAutofit/>
          </a:bodyPr>
          <a:lstStyle/>
          <a:p>
            <a:pPr marL="0" indent="0">
              <a:spcBef>
                <a:spcPts val="0"/>
              </a:spcBef>
              <a:buNone/>
            </a:pPr>
            <a:r>
              <a:rPr lang="en-GB" sz="2400" dirty="0"/>
              <a:t>EXISTING rates for </a:t>
            </a:r>
            <a:r>
              <a:rPr lang="en-GB" sz="2400" dirty="0" smtClean="0"/>
              <a:t>deaths (X; Z</a:t>
            </a:r>
            <a:r>
              <a:rPr lang="en-GB" sz="2400" baseline="-25000" dirty="0" smtClean="0"/>
              <a:t>L</a:t>
            </a:r>
            <a:r>
              <a:rPr lang="en-GB" sz="2400" dirty="0" smtClean="0"/>
              <a:t>) </a:t>
            </a:r>
            <a:r>
              <a:rPr lang="en-GB" sz="2400" dirty="0"/>
              <a:t>from </a:t>
            </a:r>
            <a:r>
              <a:rPr lang="en-GB" sz="2400" dirty="0" smtClean="0"/>
              <a:t>accidents (Y) </a:t>
            </a:r>
            <a:r>
              <a:rPr lang="en-GB" sz="2400" dirty="0"/>
              <a:t>and </a:t>
            </a:r>
            <a:r>
              <a:rPr lang="en-GB" sz="2400" dirty="0" smtClean="0"/>
              <a:t>violence (Y) </a:t>
            </a:r>
            <a:r>
              <a:rPr lang="en-GB" sz="2400" dirty="0"/>
              <a:t>remain numerically at almost the identical level of 1900, 88 per 100,000 population </a:t>
            </a:r>
            <a:r>
              <a:rPr lang="en-GB" sz="2400" dirty="0" smtClean="0"/>
              <a:t>(Z</a:t>
            </a:r>
            <a:r>
              <a:rPr lang="en-GB" sz="2400" baseline="-25000" dirty="0" smtClean="0"/>
              <a:t>L</a:t>
            </a:r>
            <a:r>
              <a:rPr lang="en-GB" sz="2400" dirty="0" smtClean="0"/>
              <a:t>) in </a:t>
            </a:r>
            <a:r>
              <a:rPr lang="en-GB" sz="2400" dirty="0"/>
              <a:t>1900 and 88 in 1946. The relative position among public health problems is at a higher </a:t>
            </a:r>
            <a:r>
              <a:rPr lang="en-GB" sz="2400" dirty="0" smtClean="0"/>
              <a:t>level (Z</a:t>
            </a:r>
            <a:r>
              <a:rPr lang="en-GB" sz="2400" baseline="-25000" dirty="0" smtClean="0"/>
              <a:t>$</a:t>
            </a:r>
            <a:r>
              <a:rPr lang="en-GB" sz="2400" dirty="0" smtClean="0"/>
              <a:t>), </a:t>
            </a:r>
            <a:r>
              <a:rPr lang="en-GB" sz="2400" dirty="0"/>
              <a:t>since these conditions </a:t>
            </a:r>
            <a:r>
              <a:rPr lang="en-GB" sz="2400" dirty="0" smtClean="0"/>
              <a:t>(Y) have </a:t>
            </a:r>
            <a:r>
              <a:rPr lang="en-GB" sz="2400" dirty="0"/>
              <a:t>advanced as a cause of </a:t>
            </a:r>
            <a:r>
              <a:rPr lang="en-GB" sz="2400" dirty="0" smtClean="0"/>
              <a:t>death (X; Z</a:t>
            </a:r>
            <a:r>
              <a:rPr lang="en-GB" sz="2400" baseline="-25000" dirty="0" smtClean="0"/>
              <a:t>L</a:t>
            </a:r>
            <a:r>
              <a:rPr lang="en-GB" sz="2400" dirty="0" smtClean="0"/>
              <a:t>) </a:t>
            </a:r>
            <a:r>
              <a:rPr lang="en-GB" sz="2400" dirty="0"/>
              <a:t>in the United States from sixth place in 1900 to third in </a:t>
            </a:r>
            <a:r>
              <a:rPr lang="en-GB" sz="2400" dirty="0" smtClean="0"/>
              <a:t>1946 (Z</a:t>
            </a:r>
            <a:r>
              <a:rPr lang="en-GB" sz="2400" baseline="-25000" dirty="0" smtClean="0"/>
              <a:t>L</a:t>
            </a:r>
            <a:r>
              <a:rPr lang="en-GB" sz="2400" dirty="0" smtClean="0"/>
              <a:t>; Z</a:t>
            </a:r>
            <a:r>
              <a:rPr lang="en-GB" sz="2400" baseline="-25000" dirty="0" smtClean="0"/>
              <a:t>$</a:t>
            </a:r>
            <a:r>
              <a:rPr lang="en-GB" sz="2400" dirty="0" smtClean="0"/>
              <a:t>). </a:t>
            </a:r>
            <a:r>
              <a:rPr lang="en-GB" sz="2400" dirty="0"/>
              <a:t>(p. 504)</a:t>
            </a:r>
          </a:p>
        </p:txBody>
      </p:sp>
    </p:spTree>
    <p:extLst>
      <p:ext uri="{BB962C8B-B14F-4D97-AF65-F5344CB8AC3E}">
        <p14:creationId xmlns:p14="http://schemas.microsoft.com/office/powerpoint/2010/main" val="1970443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GB" sz="2800" b="1" dirty="0" smtClean="0"/>
              <a:t>Beecher and Todd (1954)</a:t>
            </a:r>
            <a:endParaRPr lang="en-GB" sz="2800" b="1" dirty="0"/>
          </a:p>
        </p:txBody>
      </p:sp>
      <p:sp>
        <p:nvSpPr>
          <p:cNvPr id="3" name="Content Placeholder 2"/>
          <p:cNvSpPr>
            <a:spLocks noGrp="1"/>
          </p:cNvSpPr>
          <p:nvPr>
            <p:ph idx="1"/>
          </p:nvPr>
        </p:nvSpPr>
        <p:spPr>
          <a:xfrm>
            <a:off x="457200" y="908720"/>
            <a:ext cx="8229600" cy="5472608"/>
          </a:xfrm>
        </p:spPr>
        <p:txBody>
          <a:bodyPr>
            <a:normAutofit fontScale="70000" lnSpcReduction="20000"/>
          </a:bodyPr>
          <a:lstStyle/>
          <a:p>
            <a:pPr marL="0" indent="0">
              <a:lnSpc>
                <a:spcPct val="120000"/>
              </a:lnSpc>
              <a:spcBef>
                <a:spcPts val="0"/>
              </a:spcBef>
              <a:buNone/>
            </a:pPr>
            <a:r>
              <a:rPr lang="en-GB" sz="3400" dirty="0" smtClean="0"/>
              <a:t>Take </a:t>
            </a:r>
            <a:r>
              <a:rPr lang="en-GB" sz="3400" dirty="0"/>
              <a:t>poliomyelitis as an </a:t>
            </a:r>
            <a:r>
              <a:rPr lang="en-GB" sz="3400" dirty="0" smtClean="0"/>
              <a:t>example (Y</a:t>
            </a:r>
            <a:r>
              <a:rPr lang="en-GB" sz="3400" baseline="-25000" dirty="0" smtClean="0"/>
              <a:t>2</a:t>
            </a:r>
            <a:r>
              <a:rPr lang="en-GB" sz="3400" dirty="0" smtClean="0"/>
              <a:t>)…there </a:t>
            </a:r>
            <a:r>
              <a:rPr lang="en-GB" sz="3400" dirty="0"/>
              <a:t>were 2.4 times as many deaths each year </a:t>
            </a:r>
            <a:r>
              <a:rPr lang="en-GB" sz="3400" dirty="0" smtClean="0"/>
              <a:t>(Z</a:t>
            </a:r>
            <a:r>
              <a:rPr lang="en-GB" sz="3400" baseline="-25000" dirty="0" smtClean="0"/>
              <a:t>L</a:t>
            </a:r>
            <a:r>
              <a:rPr lang="en-GB" sz="3400" dirty="0" smtClean="0"/>
              <a:t>) attributable </a:t>
            </a:r>
            <a:r>
              <a:rPr lang="en-GB" sz="3400" dirty="0"/>
              <a:t>to anaesthesia </a:t>
            </a:r>
            <a:r>
              <a:rPr lang="en-GB" sz="3400" dirty="0" smtClean="0"/>
              <a:t>(Y)…</a:t>
            </a:r>
            <a:r>
              <a:rPr lang="en-GB" sz="3400" dirty="0"/>
              <a:t>as there were deaths </a:t>
            </a:r>
            <a:r>
              <a:rPr lang="en-GB" sz="3400" dirty="0" smtClean="0"/>
              <a:t>(Z</a:t>
            </a:r>
            <a:r>
              <a:rPr lang="en-GB" sz="3400" baseline="-25000" dirty="0" smtClean="0"/>
              <a:t>L</a:t>
            </a:r>
            <a:r>
              <a:rPr lang="en-GB" sz="3400" dirty="0" smtClean="0"/>
              <a:t>)attributed </a:t>
            </a:r>
            <a:r>
              <a:rPr lang="en-GB" sz="3400" dirty="0"/>
              <a:t>to </a:t>
            </a:r>
            <a:r>
              <a:rPr lang="en-GB" sz="3400" dirty="0" smtClean="0"/>
              <a:t>poliomyelitis (Y</a:t>
            </a:r>
            <a:r>
              <a:rPr lang="en-GB" sz="3400" baseline="-25000" dirty="0" smtClean="0"/>
              <a:t>2</a:t>
            </a:r>
            <a:r>
              <a:rPr lang="en-GB" sz="3400" dirty="0" smtClean="0"/>
              <a:t>).  </a:t>
            </a:r>
            <a:r>
              <a:rPr lang="en-GB" sz="3400" dirty="0"/>
              <a:t>Anaesthesia </a:t>
            </a:r>
            <a:r>
              <a:rPr lang="en-GB" sz="3400" dirty="0" smtClean="0"/>
              <a:t>(Y) might </a:t>
            </a:r>
            <a:r>
              <a:rPr lang="en-GB" sz="3400" dirty="0"/>
              <a:t>be likened to a disease which afflicts 8,000,000 persons </a:t>
            </a:r>
            <a:r>
              <a:rPr lang="en-GB" sz="3400" dirty="0" smtClean="0"/>
              <a:t>(X) in </a:t>
            </a:r>
            <a:r>
              <a:rPr lang="en-GB" sz="3400" dirty="0"/>
              <a:t>the United States each year. More than twice as many citizens out of </a:t>
            </a:r>
            <a:r>
              <a:rPr lang="en-GB" sz="3400" dirty="0" smtClean="0"/>
              <a:t>the </a:t>
            </a:r>
            <a:r>
              <a:rPr lang="en-GB" sz="3400" dirty="0"/>
              <a:t>total population of the country </a:t>
            </a:r>
            <a:r>
              <a:rPr lang="en-GB" sz="3400" dirty="0" smtClean="0"/>
              <a:t>(X) die from </a:t>
            </a:r>
            <a:r>
              <a:rPr lang="en-GB" sz="3400" dirty="0"/>
              <a:t>anaesthesia </a:t>
            </a:r>
            <a:r>
              <a:rPr lang="en-GB" sz="3400" dirty="0" smtClean="0"/>
              <a:t>(Y; Z</a:t>
            </a:r>
            <a:r>
              <a:rPr lang="en-GB" sz="3400" baseline="-25000" dirty="0" smtClean="0"/>
              <a:t>L</a:t>
            </a:r>
            <a:r>
              <a:rPr lang="en-GB" sz="3400" dirty="0" smtClean="0"/>
              <a:t>) as </a:t>
            </a:r>
            <a:r>
              <a:rPr lang="en-GB" sz="3400" dirty="0"/>
              <a:t>die </a:t>
            </a:r>
            <a:r>
              <a:rPr lang="en-GB" sz="3400" dirty="0" smtClean="0"/>
              <a:t>(Z</a:t>
            </a:r>
            <a:r>
              <a:rPr lang="en-GB" sz="3400" baseline="-25000" dirty="0" smtClean="0"/>
              <a:t>L</a:t>
            </a:r>
            <a:r>
              <a:rPr lang="en-GB" sz="3400" dirty="0" smtClean="0"/>
              <a:t>) from poliomyelitis (Y</a:t>
            </a:r>
            <a:r>
              <a:rPr lang="en-GB" sz="3400" baseline="-25000" dirty="0" smtClean="0"/>
              <a:t>2</a:t>
            </a:r>
            <a:r>
              <a:rPr lang="en-GB" sz="3400" dirty="0" smtClean="0"/>
              <a:t>). </a:t>
            </a:r>
            <a:r>
              <a:rPr lang="en-GB" sz="3400" dirty="0"/>
              <a:t>Deaths from anaesthesia </a:t>
            </a:r>
            <a:r>
              <a:rPr lang="en-GB" sz="3400" dirty="0" smtClean="0"/>
              <a:t>(Y; Z</a:t>
            </a:r>
            <a:r>
              <a:rPr lang="en-GB" sz="3400" baseline="-25000" dirty="0" smtClean="0"/>
              <a:t>L</a:t>
            </a:r>
            <a:r>
              <a:rPr lang="en-GB" sz="3400" dirty="0" smtClean="0"/>
              <a:t>) are </a:t>
            </a:r>
            <a:r>
              <a:rPr lang="en-GB" sz="3400" dirty="0"/>
              <a:t>certainly a matter for "public health" </a:t>
            </a:r>
            <a:r>
              <a:rPr lang="en-GB" sz="3400" dirty="0" smtClean="0"/>
              <a:t>concern (Z</a:t>
            </a:r>
            <a:r>
              <a:rPr lang="en-GB" sz="3400" baseline="-25000" dirty="0" smtClean="0"/>
              <a:t>$</a:t>
            </a:r>
            <a:r>
              <a:rPr lang="en-GB" sz="3400" dirty="0" smtClean="0"/>
              <a:t>). </a:t>
            </a:r>
            <a:r>
              <a:rPr lang="en-GB" sz="3400" dirty="0"/>
              <a:t>When one thinks of the millions of dollars </a:t>
            </a:r>
            <a:r>
              <a:rPr lang="en-GB" sz="3400" dirty="0" smtClean="0"/>
              <a:t>(Z</a:t>
            </a:r>
            <a:r>
              <a:rPr lang="en-GB" sz="3400" baseline="-25000" dirty="0" smtClean="0"/>
              <a:t>$</a:t>
            </a:r>
            <a:r>
              <a:rPr lang="en-GB" sz="3400" dirty="0" smtClean="0"/>
              <a:t>) rightly </a:t>
            </a:r>
            <a:r>
              <a:rPr lang="en-GB" sz="3400" dirty="0"/>
              <a:t>spent each year on research to combat poliomyelitis </a:t>
            </a:r>
            <a:r>
              <a:rPr lang="en-GB" sz="3400" dirty="0" smtClean="0"/>
              <a:t>(Y</a:t>
            </a:r>
            <a:r>
              <a:rPr lang="en-GB" sz="3400" baseline="-25000" dirty="0" smtClean="0"/>
              <a:t>2</a:t>
            </a:r>
            <a:r>
              <a:rPr lang="en-GB" sz="3400" dirty="0" smtClean="0"/>
              <a:t>) and </a:t>
            </a:r>
            <a:r>
              <a:rPr lang="en-GB" sz="3400" dirty="0"/>
              <a:t>the </a:t>
            </a:r>
            <a:r>
              <a:rPr lang="en-GB" sz="3400" dirty="0" smtClean="0"/>
              <a:t>next-to-nothing (Z</a:t>
            </a:r>
            <a:r>
              <a:rPr lang="en-GB" sz="3400" baseline="-25000" dirty="0" smtClean="0"/>
              <a:t>$</a:t>
            </a:r>
            <a:r>
              <a:rPr lang="en-GB" sz="3400" dirty="0" smtClean="0"/>
              <a:t>), </a:t>
            </a:r>
            <a:r>
              <a:rPr lang="en-GB" sz="3400" dirty="0"/>
              <a:t>comparatively, spent in research </a:t>
            </a:r>
            <a:r>
              <a:rPr lang="en-GB" sz="3400" dirty="0" smtClean="0"/>
              <a:t>(Z</a:t>
            </a:r>
            <a:r>
              <a:rPr lang="en-GB" sz="3400" baseline="-25000" dirty="0" smtClean="0"/>
              <a:t>$</a:t>
            </a:r>
            <a:r>
              <a:rPr lang="en-GB" sz="3400" dirty="0" smtClean="0"/>
              <a:t>) to </a:t>
            </a:r>
            <a:r>
              <a:rPr lang="en-GB" sz="3400" dirty="0"/>
              <a:t>overcome the hazards of </a:t>
            </a:r>
            <a:r>
              <a:rPr lang="en-GB" sz="3400" dirty="0" smtClean="0"/>
              <a:t>anaesthesia (Y), </a:t>
            </a:r>
            <a:r>
              <a:rPr lang="en-GB" sz="3400" dirty="0"/>
              <a:t>a very great need is </a:t>
            </a:r>
            <a:r>
              <a:rPr lang="en-GB" sz="3400" dirty="0" smtClean="0"/>
              <a:t>evident (</a:t>
            </a:r>
            <a:r>
              <a:rPr lang="en-GB" sz="3400" i="1" dirty="0" smtClean="0"/>
              <a:t>implies</a:t>
            </a:r>
            <a:r>
              <a:rPr lang="en-GB" sz="3400" dirty="0" smtClean="0"/>
              <a:t> Z</a:t>
            </a:r>
            <a:r>
              <a:rPr lang="en-GB" sz="3400" baseline="-25000" dirty="0" smtClean="0"/>
              <a:t>LS</a:t>
            </a:r>
            <a:r>
              <a:rPr lang="en-GB" sz="3400" dirty="0" smtClean="0"/>
              <a:t>) </a:t>
            </a:r>
            <a:r>
              <a:rPr lang="en-GB" sz="3400" dirty="0"/>
              <a:t>(p. 28)</a:t>
            </a:r>
          </a:p>
          <a:p>
            <a:pPr marL="0" indent="0">
              <a:buNone/>
            </a:pPr>
            <a:endParaRPr lang="en-GB" dirty="0"/>
          </a:p>
        </p:txBody>
      </p:sp>
    </p:spTree>
    <p:extLst>
      <p:ext uri="{BB962C8B-B14F-4D97-AF65-F5344CB8AC3E}">
        <p14:creationId xmlns:p14="http://schemas.microsoft.com/office/powerpoint/2010/main" val="20658235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Barry 1975</a:t>
            </a:r>
            <a:endParaRPr lang="en-GB" sz="2800" b="1" dirty="0"/>
          </a:p>
        </p:txBody>
      </p:sp>
      <p:sp>
        <p:nvSpPr>
          <p:cNvPr id="3" name="Content Placeholder 2"/>
          <p:cNvSpPr>
            <a:spLocks noGrp="1"/>
          </p:cNvSpPr>
          <p:nvPr>
            <p:ph idx="1"/>
          </p:nvPr>
        </p:nvSpPr>
        <p:spPr/>
        <p:txBody>
          <a:bodyPr/>
          <a:lstStyle/>
          <a:p>
            <a:pPr marL="0" indent="0">
              <a:spcBef>
                <a:spcPts val="0"/>
              </a:spcBef>
              <a:buNone/>
            </a:pPr>
            <a:r>
              <a:rPr lang="en-GB" sz="2400" dirty="0" smtClean="0"/>
              <a:t>We </a:t>
            </a:r>
            <a:r>
              <a:rPr lang="en-GB" sz="2400" dirty="0"/>
              <a:t>have long acknowledged accidental injury </a:t>
            </a:r>
            <a:r>
              <a:rPr lang="en-GB" sz="2400" dirty="0" smtClean="0"/>
              <a:t>(X) to </a:t>
            </a:r>
            <a:r>
              <a:rPr lang="en-GB" sz="2400" dirty="0"/>
              <a:t>be a health </a:t>
            </a:r>
            <a:r>
              <a:rPr lang="en-GB" sz="2400" dirty="0" smtClean="0"/>
              <a:t>problem (Z</a:t>
            </a:r>
            <a:r>
              <a:rPr lang="en-GB" sz="2400" baseline="-25000" dirty="0" smtClean="0"/>
              <a:t>$</a:t>
            </a:r>
            <a:r>
              <a:rPr lang="en-GB" sz="2400" dirty="0" smtClean="0"/>
              <a:t>; Z</a:t>
            </a:r>
            <a:r>
              <a:rPr lang="en-GB" sz="2400" baseline="-25000" dirty="0" smtClean="0"/>
              <a:t>L</a:t>
            </a:r>
            <a:r>
              <a:rPr lang="en-GB" sz="2400" dirty="0" smtClean="0"/>
              <a:t>) </a:t>
            </a:r>
            <a:r>
              <a:rPr lang="en-GB" sz="2400" dirty="0"/>
              <a:t>of vast </a:t>
            </a:r>
            <a:r>
              <a:rPr lang="en-GB" sz="2400" dirty="0" smtClean="0"/>
              <a:t>proportions (Z</a:t>
            </a:r>
            <a:r>
              <a:rPr lang="en-GB" sz="2400" baseline="-25000" dirty="0" smtClean="0"/>
              <a:t>$;</a:t>
            </a:r>
            <a:r>
              <a:rPr lang="en-GB" sz="2400" dirty="0" smtClean="0"/>
              <a:t>; Z</a:t>
            </a:r>
            <a:r>
              <a:rPr lang="en-GB" sz="2400" baseline="-25000" dirty="0" smtClean="0"/>
              <a:t>L</a:t>
            </a:r>
            <a:r>
              <a:rPr lang="en-GB" sz="2400" dirty="0" smtClean="0"/>
              <a:t>)… accidents (Y) </a:t>
            </a:r>
            <a:r>
              <a:rPr lang="en-GB" sz="2400" dirty="0"/>
              <a:t>are the leading cause of death for all people under 35 </a:t>
            </a:r>
            <a:r>
              <a:rPr lang="en-GB" sz="2400" dirty="0" smtClean="0"/>
              <a:t>(X; Z</a:t>
            </a:r>
            <a:r>
              <a:rPr lang="en-GB" sz="2400" baseline="-25000" dirty="0" smtClean="0"/>
              <a:t>L</a:t>
            </a:r>
            <a:r>
              <a:rPr lang="en-GB" sz="2400" dirty="0" smtClean="0"/>
              <a:t>)and </a:t>
            </a:r>
            <a:r>
              <a:rPr lang="en-GB" sz="2400" dirty="0"/>
              <a:t>the fourth leading cause for people of all ages…in 1973 disabling </a:t>
            </a:r>
            <a:r>
              <a:rPr lang="en-GB" sz="2400" dirty="0" smtClean="0"/>
              <a:t>injuries (Y) </a:t>
            </a:r>
            <a:r>
              <a:rPr lang="en-GB" sz="2400" dirty="0"/>
              <a:t>numbered 11,400,000 </a:t>
            </a:r>
            <a:r>
              <a:rPr lang="en-GB" sz="2400" dirty="0" smtClean="0"/>
              <a:t>(Z</a:t>
            </a:r>
            <a:r>
              <a:rPr lang="en-GB" sz="2400" baseline="-25000" dirty="0" smtClean="0"/>
              <a:t>L</a:t>
            </a:r>
            <a:r>
              <a:rPr lang="en-GB" sz="2400" dirty="0" smtClean="0"/>
              <a:t>) and </a:t>
            </a:r>
            <a:r>
              <a:rPr lang="en-GB" sz="2400" dirty="0"/>
              <a:t>that accident costs amounted to about $4.0 </a:t>
            </a:r>
            <a:r>
              <a:rPr lang="en-GB" sz="2400" dirty="0" smtClean="0"/>
              <a:t>billion (Z</a:t>
            </a:r>
            <a:r>
              <a:rPr lang="en-GB" sz="2400" baseline="-25000" dirty="0" smtClean="0"/>
              <a:t>$</a:t>
            </a:r>
            <a:r>
              <a:rPr lang="en-GB" sz="2400" dirty="0" smtClean="0"/>
              <a:t>) </a:t>
            </a:r>
            <a:r>
              <a:rPr lang="en-GB" sz="2400" dirty="0"/>
              <a:t>(p. 47)</a:t>
            </a:r>
          </a:p>
          <a:p>
            <a:endParaRPr lang="en-GB" dirty="0"/>
          </a:p>
        </p:txBody>
      </p:sp>
    </p:spTree>
    <p:extLst>
      <p:ext uri="{BB962C8B-B14F-4D97-AF65-F5344CB8AC3E}">
        <p14:creationId xmlns:p14="http://schemas.microsoft.com/office/powerpoint/2010/main" val="8057372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To Err is Human (1999)</a:t>
            </a:r>
            <a:endParaRPr lang="en-GB" sz="2800" b="1" dirty="0"/>
          </a:p>
        </p:txBody>
      </p:sp>
      <p:sp>
        <p:nvSpPr>
          <p:cNvPr id="3" name="Content Placeholder 2"/>
          <p:cNvSpPr>
            <a:spLocks noGrp="1"/>
          </p:cNvSpPr>
          <p:nvPr>
            <p:ph idx="1"/>
          </p:nvPr>
        </p:nvSpPr>
        <p:spPr/>
        <p:txBody>
          <a:bodyPr>
            <a:normAutofit/>
          </a:bodyPr>
          <a:lstStyle/>
          <a:p>
            <a:pPr marL="0" indent="0">
              <a:spcBef>
                <a:spcPts val="0"/>
              </a:spcBef>
              <a:buNone/>
            </a:pPr>
            <a:r>
              <a:rPr lang="en-GB" sz="2400" dirty="0"/>
              <a:t> </a:t>
            </a:r>
            <a:r>
              <a:rPr lang="en-GB" sz="2400" dirty="0" smtClean="0"/>
              <a:t>…</a:t>
            </a:r>
            <a:r>
              <a:rPr lang="en-GB" sz="2400" dirty="0"/>
              <a:t>at least 44,000 Americans </a:t>
            </a:r>
            <a:r>
              <a:rPr lang="en-GB" sz="2400" dirty="0" smtClean="0"/>
              <a:t>(X) die </a:t>
            </a:r>
            <a:r>
              <a:rPr lang="en-GB" sz="2400" dirty="0"/>
              <a:t>each year </a:t>
            </a:r>
            <a:r>
              <a:rPr lang="en-GB" sz="2400" dirty="0" smtClean="0"/>
              <a:t>(Z</a:t>
            </a:r>
            <a:r>
              <a:rPr lang="en-GB" sz="2400" baseline="-25000" dirty="0" smtClean="0"/>
              <a:t>L</a:t>
            </a:r>
            <a:r>
              <a:rPr lang="en-GB" sz="2400" dirty="0" smtClean="0"/>
              <a:t>) as </a:t>
            </a:r>
            <a:r>
              <a:rPr lang="en-GB" sz="2400" dirty="0"/>
              <a:t>a result of medical </a:t>
            </a:r>
            <a:r>
              <a:rPr lang="en-GB" sz="2400" dirty="0" smtClean="0"/>
              <a:t>errors (Y).  </a:t>
            </a:r>
            <a:r>
              <a:rPr lang="en-GB" sz="2400" dirty="0"/>
              <a:t>The results of the New York Study suggest the number may be as high as </a:t>
            </a:r>
            <a:r>
              <a:rPr lang="en-GB" sz="2400" dirty="0" smtClean="0"/>
              <a:t>98,000…deaths (Z</a:t>
            </a:r>
            <a:r>
              <a:rPr lang="en-GB" sz="2400" baseline="-25000" dirty="0" smtClean="0"/>
              <a:t>L</a:t>
            </a:r>
            <a:r>
              <a:rPr lang="en-GB" sz="2400" dirty="0" smtClean="0"/>
              <a:t>) </a:t>
            </a:r>
            <a:r>
              <a:rPr lang="en-GB" sz="2400" dirty="0"/>
              <a:t>due to medical errors </a:t>
            </a:r>
            <a:r>
              <a:rPr lang="en-GB" sz="2400" dirty="0" smtClean="0"/>
              <a:t>(Y) exceed </a:t>
            </a:r>
            <a:r>
              <a:rPr lang="en-GB" sz="2400" dirty="0"/>
              <a:t>the number attributable to the 8th-leading cause of </a:t>
            </a:r>
            <a:r>
              <a:rPr lang="en-GB" sz="2400" dirty="0" smtClean="0"/>
              <a:t>death (Y</a:t>
            </a:r>
            <a:r>
              <a:rPr lang="en-GB" sz="2400" baseline="-25000" dirty="0" smtClean="0"/>
              <a:t>2</a:t>
            </a:r>
            <a:r>
              <a:rPr lang="en-GB" sz="2400" dirty="0" smtClean="0"/>
              <a:t>).  </a:t>
            </a:r>
            <a:r>
              <a:rPr lang="en-GB" sz="2400" dirty="0"/>
              <a:t>More people </a:t>
            </a:r>
            <a:r>
              <a:rPr lang="en-GB" sz="2400" dirty="0" smtClean="0"/>
              <a:t>(X) die </a:t>
            </a:r>
            <a:r>
              <a:rPr lang="en-GB" sz="2400" dirty="0"/>
              <a:t>in a given year </a:t>
            </a:r>
            <a:r>
              <a:rPr lang="en-GB" sz="2400" dirty="0" smtClean="0"/>
              <a:t>(Z</a:t>
            </a:r>
            <a:r>
              <a:rPr lang="en-GB" sz="2400" baseline="-25000" dirty="0" smtClean="0"/>
              <a:t>L</a:t>
            </a:r>
            <a:r>
              <a:rPr lang="en-GB" sz="2400" dirty="0" smtClean="0"/>
              <a:t>) as </a:t>
            </a:r>
            <a:r>
              <a:rPr lang="en-GB" sz="2400" dirty="0"/>
              <a:t>a result of medical errors </a:t>
            </a:r>
            <a:r>
              <a:rPr lang="en-GB" sz="2400" dirty="0" smtClean="0"/>
              <a:t>(Y) than </a:t>
            </a:r>
            <a:r>
              <a:rPr lang="en-GB" sz="2400" dirty="0"/>
              <a:t>from motor vehicle accidents (43,458</a:t>
            </a:r>
            <a:r>
              <a:rPr lang="en-GB" sz="2400" dirty="0" smtClean="0"/>
              <a:t>) (Z</a:t>
            </a:r>
            <a:r>
              <a:rPr lang="en-GB" sz="2400" baseline="-25000" dirty="0" smtClean="0"/>
              <a:t>L</a:t>
            </a:r>
            <a:r>
              <a:rPr lang="en-GB" sz="2400" dirty="0" smtClean="0"/>
              <a:t>; Y</a:t>
            </a:r>
            <a:r>
              <a:rPr lang="en-GB" sz="2400" baseline="-25000" dirty="0" smtClean="0"/>
              <a:t>2</a:t>
            </a:r>
            <a:r>
              <a:rPr lang="en-GB" sz="2400" dirty="0" smtClean="0"/>
              <a:t>), </a:t>
            </a:r>
            <a:r>
              <a:rPr lang="en-GB" sz="2400" dirty="0"/>
              <a:t>breast cancer (42,297</a:t>
            </a:r>
            <a:r>
              <a:rPr lang="en-GB" sz="2400" dirty="0" smtClean="0"/>
              <a:t>) (Z</a:t>
            </a:r>
            <a:r>
              <a:rPr lang="en-GB" sz="2400" baseline="-25000" dirty="0" smtClean="0"/>
              <a:t>L</a:t>
            </a:r>
            <a:r>
              <a:rPr lang="en-GB" sz="2400" dirty="0" smtClean="0"/>
              <a:t>; Y</a:t>
            </a:r>
            <a:r>
              <a:rPr lang="en-GB" sz="2400" baseline="-25000" dirty="0" smtClean="0"/>
              <a:t>2</a:t>
            </a:r>
            <a:r>
              <a:rPr lang="en-GB" sz="2400" dirty="0" smtClean="0"/>
              <a:t>), </a:t>
            </a:r>
            <a:r>
              <a:rPr lang="en-GB" sz="2400" dirty="0"/>
              <a:t>or AIDS (16,516</a:t>
            </a:r>
            <a:r>
              <a:rPr lang="en-GB" sz="2400" dirty="0" smtClean="0"/>
              <a:t>) (Z</a:t>
            </a:r>
            <a:r>
              <a:rPr lang="en-GB" sz="2400" baseline="-25000" dirty="0" smtClean="0"/>
              <a:t>L</a:t>
            </a:r>
            <a:r>
              <a:rPr lang="en-GB" sz="2400" dirty="0" smtClean="0"/>
              <a:t>; Y</a:t>
            </a:r>
            <a:r>
              <a:rPr lang="en-GB" sz="2400" baseline="-25000" dirty="0" smtClean="0"/>
              <a:t>2</a:t>
            </a:r>
            <a:r>
              <a:rPr lang="en-GB" sz="2400" dirty="0" smtClean="0"/>
              <a:t>). </a:t>
            </a:r>
            <a:r>
              <a:rPr lang="en-GB" sz="2400" dirty="0"/>
              <a:t>(p. 1)</a:t>
            </a:r>
          </a:p>
        </p:txBody>
      </p:sp>
    </p:spTree>
    <p:extLst>
      <p:ext uri="{BB962C8B-B14F-4D97-AF65-F5344CB8AC3E}">
        <p14:creationId xmlns:p14="http://schemas.microsoft.com/office/powerpoint/2010/main" val="2518510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err="1"/>
              <a:t>Herbertand</a:t>
            </a:r>
            <a:r>
              <a:rPr lang="en-GB" sz="2800" b="1" dirty="0"/>
              <a:t> &amp; </a:t>
            </a:r>
            <a:r>
              <a:rPr lang="en-GB" sz="2800" b="1" dirty="0" err="1"/>
              <a:t>Landrigan</a:t>
            </a:r>
            <a:r>
              <a:rPr lang="en-GB" sz="2800" b="1" dirty="0"/>
              <a:t> (2000</a:t>
            </a:r>
            <a:r>
              <a:rPr lang="en-GB" sz="2800" b="1" dirty="0" smtClean="0"/>
              <a:t>)</a:t>
            </a:r>
            <a:endParaRPr lang="en-GB" sz="2800" b="1" dirty="0"/>
          </a:p>
        </p:txBody>
      </p:sp>
      <p:sp>
        <p:nvSpPr>
          <p:cNvPr id="3" name="Content Placeholder 2"/>
          <p:cNvSpPr>
            <a:spLocks noGrp="1"/>
          </p:cNvSpPr>
          <p:nvPr>
            <p:ph idx="1"/>
          </p:nvPr>
        </p:nvSpPr>
        <p:spPr/>
        <p:txBody>
          <a:bodyPr>
            <a:normAutofit/>
          </a:bodyPr>
          <a:lstStyle/>
          <a:p>
            <a:pPr marL="0" indent="0">
              <a:spcBef>
                <a:spcPts val="0"/>
              </a:spcBef>
              <a:buNone/>
            </a:pPr>
            <a:r>
              <a:rPr lang="en-GB" sz="2400" dirty="0"/>
              <a:t>In the United States, approximately 65000 workers </a:t>
            </a:r>
            <a:r>
              <a:rPr lang="en-GB" sz="2400" dirty="0" smtClean="0"/>
              <a:t>die </a:t>
            </a:r>
            <a:r>
              <a:rPr lang="en-GB" sz="2400" dirty="0"/>
              <a:t>each </a:t>
            </a:r>
            <a:r>
              <a:rPr lang="en-GB" sz="2400" dirty="0" smtClean="0"/>
              <a:t>year (X; Z</a:t>
            </a:r>
            <a:r>
              <a:rPr lang="en-GB" sz="2400" baseline="-25000" dirty="0" smtClean="0"/>
              <a:t>L</a:t>
            </a:r>
            <a:r>
              <a:rPr lang="en-GB" sz="2400" dirty="0" smtClean="0"/>
              <a:t>) </a:t>
            </a:r>
            <a:r>
              <a:rPr lang="en-GB" sz="2400" dirty="0"/>
              <a:t>of work-related illnesses and </a:t>
            </a:r>
            <a:r>
              <a:rPr lang="en-GB" sz="2400" dirty="0" smtClean="0"/>
              <a:t>injuries (Y), </a:t>
            </a:r>
            <a:r>
              <a:rPr lang="en-GB" sz="2400" dirty="0"/>
              <a:t>a total of more than 180 </a:t>
            </a:r>
            <a:r>
              <a:rPr lang="en-GB" sz="2400" dirty="0" smtClean="0"/>
              <a:t>work-related </a:t>
            </a:r>
            <a:r>
              <a:rPr lang="en-GB" sz="2400" dirty="0"/>
              <a:t>deaths each </a:t>
            </a:r>
            <a:r>
              <a:rPr lang="en-GB" sz="2400" dirty="0" smtClean="0"/>
              <a:t>day (Z</a:t>
            </a:r>
            <a:r>
              <a:rPr lang="en-GB" sz="2400" baseline="-25000" dirty="0" smtClean="0"/>
              <a:t>L</a:t>
            </a:r>
            <a:r>
              <a:rPr lang="en-GB" sz="2400" dirty="0" smtClean="0"/>
              <a:t>).  Work-related </a:t>
            </a:r>
            <a:r>
              <a:rPr lang="en-GB" sz="2400" dirty="0"/>
              <a:t>death </a:t>
            </a:r>
            <a:r>
              <a:rPr lang="en-GB" sz="2400" dirty="0" smtClean="0"/>
              <a:t>(X) remains </a:t>
            </a:r>
            <a:r>
              <a:rPr lang="en-GB" sz="2400" dirty="0"/>
              <a:t>a pressing public health </a:t>
            </a:r>
            <a:r>
              <a:rPr lang="en-GB" sz="2400" dirty="0" smtClean="0"/>
              <a:t>issue…The </a:t>
            </a:r>
            <a:r>
              <a:rPr lang="en-GB" sz="2400" dirty="0"/>
              <a:t>International </a:t>
            </a:r>
            <a:r>
              <a:rPr lang="en-GB" sz="2400" dirty="0" err="1"/>
              <a:t>Labor</a:t>
            </a:r>
            <a:r>
              <a:rPr lang="en-GB" sz="2400" dirty="0"/>
              <a:t> Organization (ILO) recently estimated that work-related injuries and </a:t>
            </a:r>
            <a:r>
              <a:rPr lang="en-GB" sz="2400" dirty="0" smtClean="0"/>
              <a:t>illnesses (Y) </a:t>
            </a:r>
            <a:r>
              <a:rPr lang="en-GB" sz="2400" dirty="0"/>
              <a:t>kill 1.1 million people per year </a:t>
            </a:r>
            <a:r>
              <a:rPr lang="en-GB" sz="2400" dirty="0" smtClean="0"/>
              <a:t>worldwide (X</a:t>
            </a:r>
            <a:r>
              <a:rPr lang="en-GB" sz="2400" baseline="-25000" dirty="0" smtClean="0"/>
              <a:t>X</a:t>
            </a:r>
            <a:r>
              <a:rPr lang="en-GB" sz="2400" dirty="0" smtClean="0"/>
              <a:t>; Z</a:t>
            </a:r>
            <a:r>
              <a:rPr lang="en-GB" sz="2400" baseline="-25000" dirty="0" smtClean="0"/>
              <a:t>L</a:t>
            </a:r>
            <a:r>
              <a:rPr lang="en-GB" sz="2400" dirty="0" smtClean="0"/>
              <a:t>), </a:t>
            </a:r>
            <a:r>
              <a:rPr lang="en-GB" sz="2400" dirty="0"/>
              <a:t>a number surpassing the average annual number of </a:t>
            </a:r>
            <a:r>
              <a:rPr lang="en-GB" sz="2400" dirty="0" smtClean="0"/>
              <a:t>deaths (Z</a:t>
            </a:r>
            <a:r>
              <a:rPr lang="en-GB" sz="2400" baseline="-25000" dirty="0" smtClean="0"/>
              <a:t>L</a:t>
            </a:r>
            <a:r>
              <a:rPr lang="en-GB" sz="2400" dirty="0" smtClean="0"/>
              <a:t>)  </a:t>
            </a:r>
            <a:r>
              <a:rPr lang="en-GB" sz="2400" dirty="0"/>
              <a:t>from road accidents (999000) </a:t>
            </a:r>
            <a:r>
              <a:rPr lang="en-GB" sz="2400" dirty="0" smtClean="0"/>
              <a:t>(Y</a:t>
            </a:r>
            <a:r>
              <a:rPr lang="en-GB" sz="2400" baseline="-25000" dirty="0" smtClean="0"/>
              <a:t>2</a:t>
            </a:r>
            <a:r>
              <a:rPr lang="en-GB" sz="2400" dirty="0" smtClean="0"/>
              <a:t>) and </a:t>
            </a:r>
            <a:r>
              <a:rPr lang="en-GB" sz="2400" dirty="0"/>
              <a:t>war (502000</a:t>
            </a:r>
            <a:r>
              <a:rPr lang="en-GB" sz="2400" dirty="0" smtClean="0"/>
              <a:t>) (Z</a:t>
            </a:r>
            <a:r>
              <a:rPr lang="en-GB" sz="2400" baseline="-25000" dirty="0" smtClean="0"/>
              <a:t>L</a:t>
            </a:r>
            <a:r>
              <a:rPr lang="en-GB" sz="2400" dirty="0" smtClean="0"/>
              <a:t>; Y</a:t>
            </a:r>
            <a:r>
              <a:rPr lang="en-GB" sz="2400" baseline="-25000" dirty="0" smtClean="0"/>
              <a:t>2</a:t>
            </a:r>
            <a:r>
              <a:rPr lang="en-GB" sz="2400" dirty="0" smtClean="0"/>
              <a:t>). …The </a:t>
            </a:r>
            <a:r>
              <a:rPr lang="en-GB" sz="2400" dirty="0"/>
              <a:t>majority of workplace deaths are </a:t>
            </a:r>
            <a:r>
              <a:rPr lang="en-GB" sz="2400" dirty="0" smtClean="0"/>
              <a:t>preventable (</a:t>
            </a:r>
            <a:r>
              <a:rPr lang="en-GB" sz="2400" i="1" dirty="0" smtClean="0"/>
              <a:t>implies</a:t>
            </a:r>
            <a:r>
              <a:rPr lang="en-GB" sz="2400" dirty="0" smtClean="0"/>
              <a:t> Z</a:t>
            </a:r>
            <a:r>
              <a:rPr lang="en-GB" sz="2400" baseline="-25000" dirty="0" smtClean="0"/>
              <a:t>LS</a:t>
            </a:r>
            <a:r>
              <a:rPr lang="en-GB" sz="2400" dirty="0" smtClean="0"/>
              <a:t>)</a:t>
            </a:r>
            <a:endParaRPr lang="en-GB" sz="2400" dirty="0"/>
          </a:p>
        </p:txBody>
      </p:sp>
    </p:spTree>
    <p:extLst>
      <p:ext uri="{BB962C8B-B14F-4D97-AF65-F5344CB8AC3E}">
        <p14:creationId xmlns:p14="http://schemas.microsoft.com/office/powerpoint/2010/main" val="18762551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t>de </a:t>
            </a:r>
            <a:r>
              <a:rPr lang="en-GB" sz="2800" b="1" dirty="0" smtClean="0"/>
              <a:t>Grey (2007)</a:t>
            </a:r>
            <a:endParaRPr lang="en-GB" sz="2800" b="1" dirty="0"/>
          </a:p>
        </p:txBody>
      </p:sp>
      <p:sp>
        <p:nvSpPr>
          <p:cNvPr id="3" name="Content Placeholder 2"/>
          <p:cNvSpPr>
            <a:spLocks noGrp="1"/>
          </p:cNvSpPr>
          <p:nvPr>
            <p:ph idx="1"/>
          </p:nvPr>
        </p:nvSpPr>
        <p:spPr/>
        <p:txBody>
          <a:bodyPr>
            <a:normAutofit/>
          </a:bodyPr>
          <a:lstStyle/>
          <a:p>
            <a:pPr marL="0" indent="0">
              <a:spcBef>
                <a:spcPts val="0"/>
              </a:spcBef>
              <a:buNone/>
            </a:pPr>
            <a:r>
              <a:rPr lang="en-GB" sz="2400" dirty="0" smtClean="0"/>
              <a:t>Aging (Y) kills </a:t>
            </a:r>
            <a:r>
              <a:rPr lang="en-GB" sz="2400" dirty="0"/>
              <a:t>roughly 100,000 </a:t>
            </a:r>
            <a:r>
              <a:rPr lang="en-GB" sz="2400" dirty="0" smtClean="0"/>
              <a:t>people (X) </a:t>
            </a:r>
            <a:r>
              <a:rPr lang="en-GB" sz="2400" dirty="0"/>
              <a:t>every day worldwide</a:t>
            </a:r>
            <a:r>
              <a:rPr lang="en-GB" sz="2400" dirty="0" smtClean="0"/>
              <a:t>.  </a:t>
            </a:r>
            <a:r>
              <a:rPr lang="en-GB" sz="2400" dirty="0"/>
              <a:t>Things that kill far fewer </a:t>
            </a:r>
            <a:r>
              <a:rPr lang="en-GB" sz="2400" dirty="0" smtClean="0"/>
              <a:t>than (Y</a:t>
            </a:r>
            <a:r>
              <a:rPr lang="en-GB" sz="2400" baseline="-25000" dirty="0" smtClean="0"/>
              <a:t>2</a:t>
            </a:r>
            <a:r>
              <a:rPr lang="en-GB" sz="2400" dirty="0" smtClean="0"/>
              <a:t>) </a:t>
            </a:r>
            <a:r>
              <a:rPr lang="en-GB" sz="2400" dirty="0"/>
              <a:t>1% of this </a:t>
            </a:r>
            <a:r>
              <a:rPr lang="en-GB" sz="2400" dirty="0" smtClean="0"/>
              <a:t>number (X</a:t>
            </a:r>
            <a:r>
              <a:rPr lang="en-GB" sz="2400" baseline="-25000" dirty="0" smtClean="0"/>
              <a:t>2</a:t>
            </a:r>
            <a:r>
              <a:rPr lang="en-GB" sz="2400" dirty="0" smtClean="0"/>
              <a:t>) are </a:t>
            </a:r>
            <a:r>
              <a:rPr lang="en-GB" sz="2400" dirty="0"/>
              <a:t>the subject of concerted efforts on the part of society </a:t>
            </a:r>
            <a:r>
              <a:rPr lang="en-GB" sz="2400" dirty="0" smtClean="0"/>
              <a:t>(Z</a:t>
            </a:r>
            <a:r>
              <a:rPr lang="en-GB" sz="2400" baseline="-25000" dirty="0" smtClean="0"/>
              <a:t>$</a:t>
            </a:r>
            <a:r>
              <a:rPr lang="en-GB" sz="2400" dirty="0" smtClean="0"/>
              <a:t>) to </a:t>
            </a:r>
            <a:r>
              <a:rPr lang="en-GB" sz="2400" dirty="0"/>
              <a:t>combat them and save these </a:t>
            </a:r>
            <a:r>
              <a:rPr lang="en-GB" sz="2400" dirty="0" smtClean="0"/>
              <a:t>lives (Z</a:t>
            </a:r>
            <a:r>
              <a:rPr lang="en-GB" sz="2400" baseline="-25000" dirty="0" smtClean="0"/>
              <a:t>LS</a:t>
            </a:r>
            <a:r>
              <a:rPr lang="en-GB" sz="2400" dirty="0" smtClean="0"/>
              <a:t>) …how </a:t>
            </a:r>
            <a:r>
              <a:rPr lang="en-GB" sz="2400" dirty="0"/>
              <a:t>certain do we need to be that </a:t>
            </a:r>
            <a:r>
              <a:rPr lang="en-GB" sz="2400" dirty="0" smtClean="0"/>
              <a:t>aging (Y) will </a:t>
            </a:r>
            <a:r>
              <a:rPr lang="en-GB" sz="2400" dirty="0"/>
              <a:t>not submit to, for example, a $10B/year </a:t>
            </a:r>
            <a:r>
              <a:rPr lang="en-GB" sz="2400" dirty="0" smtClean="0"/>
              <a:t>(Z</a:t>
            </a:r>
            <a:r>
              <a:rPr lang="en-GB" sz="2400" baseline="-25000" dirty="0" smtClean="0"/>
              <a:t>$</a:t>
            </a:r>
            <a:r>
              <a:rPr lang="en-GB" sz="2400" dirty="0" smtClean="0"/>
              <a:t>) assault </a:t>
            </a:r>
            <a:r>
              <a:rPr lang="en-GB" sz="2400" dirty="0"/>
              <a:t>on it, in order for that assault not to be worth mounting even though success would save 100,000 lives a </a:t>
            </a:r>
            <a:r>
              <a:rPr lang="en-GB" sz="2400" dirty="0" smtClean="0"/>
              <a:t>day (Z</a:t>
            </a:r>
            <a:r>
              <a:rPr lang="en-GB" sz="2400" baseline="-25000" dirty="0" smtClean="0"/>
              <a:t>LS</a:t>
            </a:r>
            <a:r>
              <a:rPr lang="en-GB" sz="2400" dirty="0" smtClean="0"/>
              <a:t>)?...it </a:t>
            </a:r>
            <a:r>
              <a:rPr lang="en-GB" sz="2400" dirty="0"/>
              <a:t>seems pretty clear that even a 1% chance of success </a:t>
            </a:r>
            <a:r>
              <a:rPr lang="en-GB" sz="2400" dirty="0" smtClean="0"/>
              <a:t>(Z</a:t>
            </a:r>
            <a:r>
              <a:rPr lang="en-GB" sz="2400" baseline="-25000" dirty="0" smtClean="0"/>
              <a:t>LS</a:t>
            </a:r>
            <a:r>
              <a:rPr lang="en-GB" sz="2400" dirty="0" smtClean="0"/>
              <a:t>) would </a:t>
            </a:r>
            <a:r>
              <a:rPr lang="en-GB" sz="2400" dirty="0"/>
              <a:t>justify the spending of $1B/year </a:t>
            </a:r>
            <a:r>
              <a:rPr lang="en-GB" sz="2400" dirty="0" smtClean="0"/>
              <a:t>(Z</a:t>
            </a:r>
            <a:r>
              <a:rPr lang="en-GB" sz="2400" baseline="-25000" dirty="0" smtClean="0"/>
              <a:t>$</a:t>
            </a:r>
            <a:r>
              <a:rPr lang="en-GB" sz="2400" dirty="0" smtClean="0"/>
              <a:t>) for</a:t>
            </a:r>
            <a:r>
              <a:rPr lang="en-GB" sz="2400" dirty="0"/>
              <a:t>, say, 30 years</a:t>
            </a:r>
          </a:p>
        </p:txBody>
      </p:sp>
    </p:spTree>
    <p:extLst>
      <p:ext uri="{BB962C8B-B14F-4D97-AF65-F5344CB8AC3E}">
        <p14:creationId xmlns:p14="http://schemas.microsoft.com/office/powerpoint/2010/main" val="41927465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err="1"/>
              <a:t>Wilper</a:t>
            </a:r>
            <a:r>
              <a:rPr lang="en-GB" sz="2800" b="1" dirty="0"/>
              <a:t>, </a:t>
            </a:r>
            <a:r>
              <a:rPr lang="en-GB" sz="2800" b="1" dirty="0" err="1"/>
              <a:t>Woolhandler</a:t>
            </a:r>
            <a:r>
              <a:rPr lang="en-GB" sz="2800" b="1" dirty="0"/>
              <a:t>, </a:t>
            </a:r>
            <a:r>
              <a:rPr lang="en-GB" sz="2800" b="1" dirty="0" err="1"/>
              <a:t>Lasser</a:t>
            </a:r>
            <a:r>
              <a:rPr lang="en-GB" sz="2800" b="1" dirty="0"/>
              <a:t>,  et. al., 2009</a:t>
            </a:r>
          </a:p>
        </p:txBody>
      </p:sp>
      <p:sp>
        <p:nvSpPr>
          <p:cNvPr id="3" name="Content Placeholder 2"/>
          <p:cNvSpPr>
            <a:spLocks noGrp="1"/>
          </p:cNvSpPr>
          <p:nvPr>
            <p:ph idx="1"/>
          </p:nvPr>
        </p:nvSpPr>
        <p:spPr/>
        <p:txBody>
          <a:bodyPr>
            <a:normAutofit/>
          </a:bodyPr>
          <a:lstStyle/>
          <a:p>
            <a:pPr marL="0" indent="0">
              <a:spcBef>
                <a:spcPts val="0"/>
              </a:spcBef>
              <a:buNone/>
            </a:pPr>
            <a:r>
              <a:rPr lang="en-GB" sz="2400" dirty="0" smtClean="0"/>
              <a:t>Lack </a:t>
            </a:r>
            <a:r>
              <a:rPr lang="en-GB" sz="2400" dirty="0"/>
              <a:t>of health </a:t>
            </a:r>
            <a:r>
              <a:rPr lang="en-GB" sz="2400" dirty="0" smtClean="0"/>
              <a:t>insurance (Y) </a:t>
            </a:r>
            <a:r>
              <a:rPr lang="en-GB" sz="2400" dirty="0"/>
              <a:t>is associated with as many as 44 789 deaths per year </a:t>
            </a:r>
            <a:r>
              <a:rPr lang="en-GB" sz="2400" dirty="0" smtClean="0"/>
              <a:t>(Z</a:t>
            </a:r>
            <a:r>
              <a:rPr lang="en-GB" sz="2400" baseline="-25000" dirty="0" smtClean="0"/>
              <a:t>L</a:t>
            </a:r>
            <a:r>
              <a:rPr lang="en-GB" sz="2400" dirty="0" smtClean="0"/>
              <a:t>) in </a:t>
            </a:r>
            <a:r>
              <a:rPr lang="en-GB" sz="2400" dirty="0"/>
              <a:t>the United States, more than those caused by kidney disease (n = 42 868</a:t>
            </a:r>
            <a:r>
              <a:rPr lang="en-GB" sz="2400" dirty="0" smtClean="0"/>
              <a:t>) (Z</a:t>
            </a:r>
            <a:r>
              <a:rPr lang="en-GB" sz="2400" baseline="-25000" dirty="0" smtClean="0"/>
              <a:t>L</a:t>
            </a:r>
            <a:r>
              <a:rPr lang="en-GB" sz="2400" dirty="0" smtClean="0"/>
              <a:t>; Y</a:t>
            </a:r>
            <a:r>
              <a:rPr lang="en-GB" sz="2400" baseline="-25000" dirty="0" smtClean="0"/>
              <a:t>2</a:t>
            </a:r>
            <a:r>
              <a:rPr lang="en-GB" sz="2400" dirty="0" smtClean="0"/>
              <a:t>)…The </a:t>
            </a:r>
            <a:r>
              <a:rPr lang="en-GB" sz="2400" dirty="0"/>
              <a:t>increased risk of death </a:t>
            </a:r>
            <a:r>
              <a:rPr lang="en-GB" sz="2400" dirty="0" smtClean="0"/>
              <a:t>(X) attributable </a:t>
            </a:r>
            <a:r>
              <a:rPr lang="en-GB" sz="2400" dirty="0"/>
              <a:t>to </a:t>
            </a:r>
            <a:r>
              <a:rPr lang="en-GB" sz="2400" dirty="0" err="1"/>
              <a:t>uninsurance</a:t>
            </a:r>
            <a:r>
              <a:rPr lang="en-GB" sz="2400" dirty="0"/>
              <a:t> </a:t>
            </a:r>
            <a:r>
              <a:rPr lang="en-GB" sz="2400" dirty="0" smtClean="0"/>
              <a:t>(Y) suggests </a:t>
            </a:r>
            <a:r>
              <a:rPr lang="en-GB" sz="2400" dirty="0"/>
              <a:t>that alternative measures of access to medical care for the </a:t>
            </a:r>
            <a:r>
              <a:rPr lang="en-GB" sz="2400" dirty="0" smtClean="0"/>
              <a:t>uninsured (Z</a:t>
            </a:r>
            <a:r>
              <a:rPr lang="en-GB" sz="2400" baseline="-25000" dirty="0" smtClean="0"/>
              <a:t>$</a:t>
            </a:r>
            <a:r>
              <a:rPr lang="en-GB" sz="2400" dirty="0" smtClean="0"/>
              <a:t>), </a:t>
            </a:r>
            <a:r>
              <a:rPr lang="en-GB" sz="2400" dirty="0"/>
              <a:t>such as community health </a:t>
            </a:r>
            <a:r>
              <a:rPr lang="en-GB" sz="2400" dirty="0" err="1" smtClean="0"/>
              <a:t>centers</a:t>
            </a:r>
            <a:r>
              <a:rPr lang="en-GB" sz="2400" dirty="0" smtClean="0"/>
              <a:t> (</a:t>
            </a:r>
            <a:r>
              <a:rPr lang="en-GB" sz="2400" dirty="0" smtClean="0">
                <a:solidFill>
                  <a:srgbClr val="FF0000"/>
                </a:solidFill>
              </a:rPr>
              <a:t>-Y</a:t>
            </a:r>
            <a:r>
              <a:rPr lang="en-GB" sz="2400" baseline="-25000" dirty="0" smtClean="0">
                <a:solidFill>
                  <a:srgbClr val="FF0000"/>
                </a:solidFill>
              </a:rPr>
              <a:t>2</a:t>
            </a:r>
            <a:r>
              <a:rPr lang="en-GB" sz="2400" dirty="0" smtClean="0"/>
              <a:t>), </a:t>
            </a:r>
            <a:r>
              <a:rPr lang="en-GB" sz="2400" dirty="0"/>
              <a:t>do not provide the </a:t>
            </a:r>
            <a:r>
              <a:rPr lang="en-GB" sz="2400" dirty="0" smtClean="0"/>
              <a:t>protection (</a:t>
            </a:r>
            <a:r>
              <a:rPr lang="en-GB" sz="2400" dirty="0" smtClean="0">
                <a:solidFill>
                  <a:srgbClr val="FF0000"/>
                </a:solidFill>
              </a:rPr>
              <a:t>-Z</a:t>
            </a:r>
            <a:r>
              <a:rPr lang="en-GB" sz="2400" baseline="-25000" dirty="0" smtClean="0">
                <a:solidFill>
                  <a:srgbClr val="FF0000"/>
                </a:solidFill>
              </a:rPr>
              <a:t>LS</a:t>
            </a:r>
            <a:r>
              <a:rPr lang="en-GB" sz="2400" dirty="0" smtClean="0"/>
              <a:t>)</a:t>
            </a:r>
            <a:r>
              <a:rPr lang="en-GB" sz="2400" dirty="0" smtClean="0">
                <a:solidFill>
                  <a:srgbClr val="FF0000"/>
                </a:solidFill>
              </a:rPr>
              <a:t> </a:t>
            </a:r>
            <a:r>
              <a:rPr lang="en-GB" sz="2400" dirty="0" smtClean="0"/>
              <a:t>of</a:t>
            </a:r>
            <a:r>
              <a:rPr lang="en-GB" sz="2400" dirty="0" smtClean="0">
                <a:solidFill>
                  <a:srgbClr val="FF0000"/>
                </a:solidFill>
              </a:rPr>
              <a:t> </a:t>
            </a:r>
            <a:r>
              <a:rPr lang="en-GB" sz="2400" dirty="0"/>
              <a:t>private health </a:t>
            </a:r>
            <a:r>
              <a:rPr lang="en-GB" sz="2400" dirty="0" smtClean="0"/>
              <a:t>insurance (</a:t>
            </a:r>
            <a:r>
              <a:rPr lang="en-GB" sz="2400" dirty="0" smtClean="0">
                <a:solidFill>
                  <a:srgbClr val="FF0000"/>
                </a:solidFill>
              </a:rPr>
              <a:t>-Y</a:t>
            </a:r>
            <a:r>
              <a:rPr lang="en-GB" sz="2400" dirty="0" smtClean="0"/>
              <a:t>; implies Z</a:t>
            </a:r>
            <a:r>
              <a:rPr lang="en-GB" sz="2400" baseline="-25000" dirty="0" smtClean="0"/>
              <a:t>LS</a:t>
            </a:r>
            <a:r>
              <a:rPr lang="en-GB" sz="2400" dirty="0" smtClean="0"/>
              <a:t>).</a:t>
            </a:r>
            <a:endParaRPr lang="en-GB" sz="2400" dirty="0"/>
          </a:p>
        </p:txBody>
      </p:sp>
    </p:spTree>
    <p:extLst>
      <p:ext uri="{BB962C8B-B14F-4D97-AF65-F5344CB8AC3E}">
        <p14:creationId xmlns:p14="http://schemas.microsoft.com/office/powerpoint/2010/main" val="2091183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GB" sz="2800" b="1" dirty="0" smtClean="0"/>
              <a:t>Background</a:t>
            </a:r>
            <a:endParaRPr lang="en-GB" sz="2800" b="1" dirty="0"/>
          </a:p>
        </p:txBody>
      </p:sp>
      <p:sp>
        <p:nvSpPr>
          <p:cNvPr id="3" name="Content Placeholder 2"/>
          <p:cNvSpPr>
            <a:spLocks noGrp="1"/>
          </p:cNvSpPr>
          <p:nvPr>
            <p:ph idx="1"/>
          </p:nvPr>
        </p:nvSpPr>
        <p:spPr>
          <a:xfrm>
            <a:off x="395536" y="1052736"/>
            <a:ext cx="8229600" cy="4525963"/>
          </a:xfrm>
        </p:spPr>
        <p:txBody>
          <a:bodyPr>
            <a:normAutofit/>
          </a:bodyPr>
          <a:lstStyle/>
          <a:p>
            <a:pPr>
              <a:lnSpc>
                <a:spcPct val="110000"/>
              </a:lnSpc>
              <a:spcBef>
                <a:spcPts val="0"/>
              </a:spcBef>
            </a:pPr>
            <a:r>
              <a:rPr lang="en-GB" sz="2400" dirty="0" smtClean="0"/>
              <a:t>Patient Safety: Our search for the origins of a global institution (since 1999...1820?)</a:t>
            </a:r>
          </a:p>
          <a:p>
            <a:pPr>
              <a:lnSpc>
                <a:spcPct val="110000"/>
              </a:lnSpc>
              <a:spcBef>
                <a:spcPts val="0"/>
              </a:spcBef>
            </a:pPr>
            <a:r>
              <a:rPr lang="en-GB" sz="2400" dirty="0" smtClean="0"/>
              <a:t>Patient Safety: Our search for a theoretically coherent frame for the origin and nature of the observed phenomena of repeated and similarly patterned institution building</a:t>
            </a:r>
          </a:p>
          <a:p>
            <a:pPr>
              <a:lnSpc>
                <a:spcPct val="110000"/>
              </a:lnSpc>
              <a:spcBef>
                <a:spcPts val="0"/>
              </a:spcBef>
            </a:pPr>
            <a:r>
              <a:rPr lang="en-GB" sz="2400" dirty="0" smtClean="0"/>
              <a:t>Patient Safety: A repeating phenomenon with a beginning, a middle, and an end and </a:t>
            </a:r>
            <a:r>
              <a:rPr lang="en-GB" sz="2400" b="1" u="sng" dirty="0" smtClean="0"/>
              <a:t>a repeating a verbal pattern in the form of an associational cluster</a:t>
            </a:r>
            <a:endParaRPr lang="en-GB" sz="2400" b="1" u="sng" dirty="0"/>
          </a:p>
        </p:txBody>
      </p:sp>
    </p:spTree>
    <p:extLst>
      <p:ext uri="{BB962C8B-B14F-4D97-AF65-F5344CB8AC3E}">
        <p14:creationId xmlns:p14="http://schemas.microsoft.com/office/powerpoint/2010/main" val="30119662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t>MSMR 2012</a:t>
            </a:r>
          </a:p>
        </p:txBody>
      </p:sp>
      <p:sp>
        <p:nvSpPr>
          <p:cNvPr id="3" name="Content Placeholder 2"/>
          <p:cNvSpPr>
            <a:spLocks noGrp="1"/>
          </p:cNvSpPr>
          <p:nvPr>
            <p:ph idx="1"/>
          </p:nvPr>
        </p:nvSpPr>
        <p:spPr>
          <a:xfrm>
            <a:off x="457200" y="1268760"/>
            <a:ext cx="8229600" cy="4857403"/>
          </a:xfrm>
        </p:spPr>
        <p:txBody>
          <a:bodyPr>
            <a:normAutofit/>
          </a:bodyPr>
          <a:lstStyle/>
          <a:p>
            <a:pPr marL="0" indent="0">
              <a:buNone/>
            </a:pPr>
            <a:r>
              <a:rPr lang="en-GB" sz="2400" dirty="0"/>
              <a:t>Because military </a:t>
            </a:r>
            <a:r>
              <a:rPr lang="en-GB" sz="2400" dirty="0" smtClean="0"/>
              <a:t>members (X) are </a:t>
            </a:r>
            <a:r>
              <a:rPr lang="en-GB" sz="2400" dirty="0"/>
              <a:t>ostensibly healthy </a:t>
            </a:r>
            <a:r>
              <a:rPr lang="en-GB" sz="2400" dirty="0" smtClean="0"/>
              <a:t>(Y</a:t>
            </a:r>
            <a:r>
              <a:rPr lang="en-GB" sz="2400" baseline="-25000" dirty="0" smtClean="0"/>
              <a:t>2</a:t>
            </a:r>
            <a:r>
              <a:rPr lang="en-GB" sz="2400" dirty="0" smtClean="0"/>
              <a:t>)when </a:t>
            </a:r>
            <a:r>
              <a:rPr lang="en-GB" sz="2400" dirty="0"/>
              <a:t>they enter service </a:t>
            </a:r>
            <a:r>
              <a:rPr lang="en-GB" sz="2400" dirty="0" smtClean="0"/>
              <a:t>(Y) and </a:t>
            </a:r>
            <a:r>
              <a:rPr lang="en-GB" sz="2400" dirty="0"/>
              <a:t>must maintain their health during service, deaths from illnesses (i.e., natural causes) </a:t>
            </a:r>
            <a:r>
              <a:rPr lang="en-GB" sz="2400" dirty="0" smtClean="0"/>
              <a:t>(Z</a:t>
            </a:r>
            <a:r>
              <a:rPr lang="en-GB" sz="2400" baseline="-25000" dirty="0" smtClean="0"/>
              <a:t>L</a:t>
            </a:r>
            <a:r>
              <a:rPr lang="en-GB" sz="2400" dirty="0" smtClean="0"/>
              <a:t>)are </a:t>
            </a:r>
            <a:r>
              <a:rPr lang="en-GB" sz="2400" dirty="0"/>
              <a:t>relatively </a:t>
            </a:r>
            <a:r>
              <a:rPr lang="en-GB" sz="2400" dirty="0" smtClean="0"/>
              <a:t>infrequent (</a:t>
            </a:r>
            <a:r>
              <a:rPr lang="en-GB" sz="2400" dirty="0" smtClean="0">
                <a:solidFill>
                  <a:srgbClr val="FF0000"/>
                </a:solidFill>
              </a:rPr>
              <a:t>-Z</a:t>
            </a:r>
            <a:r>
              <a:rPr lang="en-GB" sz="2400" baseline="-25000" dirty="0" smtClean="0">
                <a:solidFill>
                  <a:srgbClr val="FF0000"/>
                </a:solidFill>
              </a:rPr>
              <a:t>L</a:t>
            </a:r>
            <a:r>
              <a:rPr lang="en-GB" sz="2400" dirty="0" smtClean="0"/>
              <a:t>). </a:t>
            </a:r>
            <a:r>
              <a:rPr lang="en-GB" sz="2400" dirty="0"/>
              <a:t>However</a:t>
            </a:r>
            <a:r>
              <a:rPr lang="en-GB" sz="2400" dirty="0" smtClean="0"/>
              <a:t>, deaths </a:t>
            </a:r>
            <a:r>
              <a:rPr lang="en-GB" sz="2400" dirty="0"/>
              <a:t>from </a:t>
            </a:r>
            <a:r>
              <a:rPr lang="en-GB" sz="2400" dirty="0" smtClean="0"/>
              <a:t>injuries (Z</a:t>
            </a:r>
            <a:r>
              <a:rPr lang="en-GB" sz="2400" baseline="-25000" dirty="0" smtClean="0"/>
              <a:t>L</a:t>
            </a:r>
            <a:r>
              <a:rPr lang="en-GB" sz="2400" dirty="0" smtClean="0"/>
              <a:t>) </a:t>
            </a:r>
            <a:r>
              <a:rPr lang="en-GB" sz="2400" dirty="0"/>
              <a:t>(e.g., combat-related, motor vehicle accidents, </a:t>
            </a:r>
            <a:r>
              <a:rPr lang="en-GB" sz="2400" dirty="0" smtClean="0"/>
              <a:t>self-inflicted</a:t>
            </a:r>
            <a:r>
              <a:rPr lang="en-GB" sz="2400" dirty="0"/>
              <a:t>) </a:t>
            </a:r>
            <a:r>
              <a:rPr lang="en-GB" sz="2400" dirty="0" smtClean="0"/>
              <a:t>(Y) are </a:t>
            </a:r>
            <a:r>
              <a:rPr lang="en-GB" sz="2400" dirty="0"/>
              <a:t>not uncommon. Many </a:t>
            </a:r>
            <a:r>
              <a:rPr lang="en-GB" sz="2400" dirty="0" smtClean="0"/>
              <a:t>deaths (Z</a:t>
            </a:r>
            <a:r>
              <a:rPr lang="en-GB" sz="2400" baseline="-25000" dirty="0" smtClean="0"/>
              <a:t>L</a:t>
            </a:r>
            <a:r>
              <a:rPr lang="en-GB" sz="2400" dirty="0" smtClean="0"/>
              <a:t>) </a:t>
            </a:r>
            <a:r>
              <a:rPr lang="en-GB" sz="2400" dirty="0"/>
              <a:t>of service members </a:t>
            </a:r>
            <a:r>
              <a:rPr lang="en-GB" sz="2400" dirty="0" smtClean="0"/>
              <a:t>(X)are preventable (</a:t>
            </a:r>
            <a:r>
              <a:rPr lang="en-GB" sz="2400" i="1" dirty="0" smtClean="0"/>
              <a:t>implies</a:t>
            </a:r>
            <a:r>
              <a:rPr lang="en-GB" sz="2400" dirty="0" smtClean="0"/>
              <a:t> Z</a:t>
            </a:r>
            <a:r>
              <a:rPr lang="en-GB" sz="2400" baseline="-25000" dirty="0" smtClean="0"/>
              <a:t>LS</a:t>
            </a:r>
            <a:r>
              <a:rPr lang="en-GB" sz="2400" dirty="0" smtClean="0"/>
              <a:t>). </a:t>
            </a:r>
            <a:r>
              <a:rPr lang="en-GB" sz="2400" dirty="0"/>
              <a:t>In order to develop, target, and track the effects of illness and injury </a:t>
            </a:r>
            <a:r>
              <a:rPr lang="en-GB" sz="2400" dirty="0" smtClean="0"/>
              <a:t>prevention </a:t>
            </a:r>
            <a:r>
              <a:rPr lang="en-GB" sz="2400" dirty="0"/>
              <a:t>policies and </a:t>
            </a:r>
            <a:r>
              <a:rPr lang="en-GB" sz="2400" dirty="0" smtClean="0"/>
              <a:t>practices (</a:t>
            </a:r>
            <a:r>
              <a:rPr lang="en-GB" sz="2400" i="1" dirty="0" smtClean="0"/>
              <a:t>implies</a:t>
            </a:r>
            <a:r>
              <a:rPr lang="en-GB" sz="2400" dirty="0" smtClean="0"/>
              <a:t> Z</a:t>
            </a:r>
            <a:r>
              <a:rPr lang="en-GB" sz="2400" baseline="-25000" dirty="0" smtClean="0"/>
              <a:t>LS</a:t>
            </a:r>
            <a:r>
              <a:rPr lang="en-GB" sz="2400" dirty="0" smtClean="0"/>
              <a:t>), </a:t>
            </a:r>
            <a:r>
              <a:rPr lang="en-GB" sz="2400" dirty="0"/>
              <a:t>it is important to characterize the numbers, natures, risk factors, and causes </a:t>
            </a:r>
            <a:r>
              <a:rPr lang="en-GB" sz="2400" dirty="0" smtClean="0"/>
              <a:t>(Y) of </a:t>
            </a:r>
            <a:r>
              <a:rPr lang="en-GB" sz="2400" dirty="0"/>
              <a:t>“preventable” deaths among active service </a:t>
            </a:r>
            <a:r>
              <a:rPr lang="en-GB" sz="2400" dirty="0" smtClean="0"/>
              <a:t>members (X; </a:t>
            </a:r>
            <a:r>
              <a:rPr lang="en-GB" sz="2400" i="1" dirty="0" smtClean="0"/>
              <a:t>implies</a:t>
            </a:r>
            <a:r>
              <a:rPr lang="en-GB" sz="2400" dirty="0" smtClean="0"/>
              <a:t> Z</a:t>
            </a:r>
            <a:r>
              <a:rPr lang="en-GB" sz="2400" baseline="-25000" dirty="0" smtClean="0"/>
              <a:t>LS</a:t>
            </a:r>
            <a:r>
              <a:rPr lang="en-GB" sz="2400" dirty="0" smtClean="0"/>
              <a:t>).</a:t>
            </a:r>
            <a:endParaRPr lang="en-GB" sz="2400" dirty="0"/>
          </a:p>
        </p:txBody>
      </p:sp>
    </p:spTree>
    <p:extLst>
      <p:ext uri="{BB962C8B-B14F-4D97-AF65-F5344CB8AC3E}">
        <p14:creationId xmlns:p14="http://schemas.microsoft.com/office/powerpoint/2010/main" val="10637329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sz="2400" b="1" dirty="0" smtClean="0"/>
              <a:t>ASH Factsheet 2013</a:t>
            </a:r>
            <a:endParaRPr lang="en-GB" sz="2400" b="1" dirty="0"/>
          </a:p>
        </p:txBody>
      </p:sp>
      <p:sp>
        <p:nvSpPr>
          <p:cNvPr id="3" name="Content Placeholder 2"/>
          <p:cNvSpPr>
            <a:spLocks noGrp="1"/>
          </p:cNvSpPr>
          <p:nvPr>
            <p:ph idx="1"/>
          </p:nvPr>
        </p:nvSpPr>
        <p:spPr>
          <a:xfrm>
            <a:off x="457200" y="1196752"/>
            <a:ext cx="8229600" cy="5256584"/>
          </a:xfrm>
        </p:spPr>
        <p:txBody>
          <a:bodyPr>
            <a:normAutofit fontScale="70000" lnSpcReduction="20000"/>
          </a:bodyPr>
          <a:lstStyle/>
          <a:p>
            <a:pPr marL="0" indent="0">
              <a:lnSpc>
                <a:spcPct val="120000"/>
              </a:lnSpc>
              <a:spcBef>
                <a:spcPts val="0"/>
              </a:spcBef>
              <a:buNone/>
            </a:pPr>
            <a:r>
              <a:rPr lang="en-GB" sz="3400" dirty="0"/>
              <a:t>The World Health Organization estimates that the global yearly death toll </a:t>
            </a:r>
            <a:r>
              <a:rPr lang="en-GB" sz="3400" dirty="0" smtClean="0"/>
              <a:t>(X) as </a:t>
            </a:r>
            <a:r>
              <a:rPr lang="en-GB" sz="3400" dirty="0"/>
              <a:t>a </a:t>
            </a:r>
            <a:r>
              <a:rPr lang="en-GB" sz="3400" dirty="0" smtClean="0"/>
              <a:t>result </a:t>
            </a:r>
            <a:r>
              <a:rPr lang="en-GB" sz="3400" dirty="0"/>
              <a:t>of tobacco use </a:t>
            </a:r>
            <a:r>
              <a:rPr lang="en-GB" sz="3400" dirty="0" smtClean="0"/>
              <a:t>(Y) is </a:t>
            </a:r>
            <a:r>
              <a:rPr lang="en-GB" sz="3400" dirty="0"/>
              <a:t>currently 6 million </a:t>
            </a:r>
            <a:r>
              <a:rPr lang="en-GB" sz="3400" dirty="0" smtClean="0"/>
              <a:t>(Z</a:t>
            </a:r>
            <a:r>
              <a:rPr lang="en-GB" sz="3400" baseline="-25000" dirty="0" smtClean="0"/>
              <a:t>L</a:t>
            </a:r>
            <a:r>
              <a:rPr lang="en-GB" sz="3400" dirty="0" smtClean="0"/>
              <a:t>)…This </a:t>
            </a:r>
            <a:r>
              <a:rPr lang="en-GB" sz="3400" dirty="0"/>
              <a:t>is expected to rise to 7 million </a:t>
            </a:r>
            <a:r>
              <a:rPr lang="en-GB" sz="3400" dirty="0" smtClean="0"/>
              <a:t>(Z</a:t>
            </a:r>
            <a:r>
              <a:rPr lang="en-GB" sz="3400" baseline="-25000" dirty="0" smtClean="0"/>
              <a:t>L</a:t>
            </a:r>
            <a:r>
              <a:rPr lang="en-GB" sz="3400" dirty="0" smtClean="0"/>
              <a:t>) by 2020…For </a:t>
            </a:r>
            <a:r>
              <a:rPr lang="en-GB" sz="3400" dirty="0"/>
              <a:t>every death </a:t>
            </a:r>
            <a:r>
              <a:rPr lang="en-GB" sz="3400" dirty="0" smtClean="0"/>
              <a:t>(Z</a:t>
            </a:r>
            <a:r>
              <a:rPr lang="en-GB" sz="3400" baseline="-25000" dirty="0" smtClean="0"/>
              <a:t>L</a:t>
            </a:r>
            <a:r>
              <a:rPr lang="en-GB" sz="3400" dirty="0" smtClean="0"/>
              <a:t>) caused </a:t>
            </a:r>
            <a:r>
              <a:rPr lang="en-GB" sz="3400" dirty="0"/>
              <a:t>by </a:t>
            </a:r>
            <a:r>
              <a:rPr lang="en-GB" sz="3400" dirty="0" smtClean="0"/>
              <a:t>smoking (Y), </a:t>
            </a:r>
            <a:r>
              <a:rPr lang="en-GB" sz="3400" dirty="0"/>
              <a:t>approximately 20 smokers (X</a:t>
            </a:r>
            <a:r>
              <a:rPr lang="en-GB" sz="3400" baseline="-25000" dirty="0"/>
              <a:t>X</a:t>
            </a:r>
            <a:r>
              <a:rPr lang="en-GB" sz="3400" dirty="0"/>
              <a:t>) are suffering </a:t>
            </a:r>
            <a:r>
              <a:rPr lang="en-GB" sz="3400" dirty="0" smtClean="0"/>
              <a:t>(</a:t>
            </a:r>
            <a:r>
              <a:rPr lang="en-GB" sz="3400" i="1" dirty="0" smtClean="0"/>
              <a:t>implies</a:t>
            </a:r>
            <a:r>
              <a:rPr lang="en-GB" sz="3400" dirty="0" smtClean="0"/>
              <a:t> Z</a:t>
            </a:r>
            <a:r>
              <a:rPr lang="en-GB" sz="3400" baseline="-25000" dirty="0" smtClean="0"/>
              <a:t>L</a:t>
            </a:r>
            <a:r>
              <a:rPr lang="en-GB" sz="3400" dirty="0" smtClean="0"/>
              <a:t>) from </a:t>
            </a:r>
            <a:r>
              <a:rPr lang="en-GB" sz="3400" dirty="0"/>
              <a:t>a smoking related </a:t>
            </a:r>
            <a:r>
              <a:rPr lang="en-GB" sz="3400" dirty="0" smtClean="0"/>
              <a:t>disease (Y</a:t>
            </a:r>
            <a:r>
              <a:rPr lang="en-GB" sz="3400" baseline="-25000" dirty="0" smtClean="0"/>
              <a:t>X</a:t>
            </a:r>
            <a:r>
              <a:rPr lang="en-GB" sz="3400" dirty="0" smtClean="0"/>
              <a:t>) …Estimates </a:t>
            </a:r>
            <a:r>
              <a:rPr lang="en-GB" sz="3400" dirty="0"/>
              <a:t>of the cost of smoking to the National Health </a:t>
            </a:r>
            <a:r>
              <a:rPr lang="en-GB" sz="3400" dirty="0" smtClean="0"/>
              <a:t>Service [UK]  </a:t>
            </a:r>
            <a:r>
              <a:rPr lang="en-GB" sz="3400" dirty="0"/>
              <a:t>range from £2.7 </a:t>
            </a:r>
            <a:r>
              <a:rPr lang="en-GB" sz="3400" dirty="0" smtClean="0"/>
              <a:t>billion </a:t>
            </a:r>
            <a:r>
              <a:rPr lang="en-GB" sz="3400" dirty="0"/>
              <a:t>to £5.2bn a </a:t>
            </a:r>
            <a:r>
              <a:rPr lang="en-GB" sz="3400" dirty="0" smtClean="0"/>
              <a:t>year (Z</a:t>
            </a:r>
            <a:r>
              <a:rPr lang="en-GB" sz="3400" baseline="-25000" dirty="0" smtClean="0"/>
              <a:t>$</a:t>
            </a:r>
            <a:r>
              <a:rPr lang="en-GB" sz="3400" dirty="0" smtClean="0"/>
              <a:t>)…Smoking </a:t>
            </a:r>
            <a:r>
              <a:rPr lang="en-GB" sz="3400" dirty="0"/>
              <a:t>kills more people each year </a:t>
            </a:r>
            <a:r>
              <a:rPr lang="en-GB" sz="3400" dirty="0" smtClean="0"/>
              <a:t>(Z</a:t>
            </a:r>
            <a:r>
              <a:rPr lang="en-GB" sz="3400" baseline="-25000" dirty="0" smtClean="0"/>
              <a:t>L</a:t>
            </a:r>
            <a:r>
              <a:rPr lang="en-GB" sz="3400" dirty="0" smtClean="0"/>
              <a:t>)than </a:t>
            </a:r>
            <a:r>
              <a:rPr lang="en-GB" sz="3400" dirty="0"/>
              <a:t>the following preventable causes of </a:t>
            </a:r>
            <a:r>
              <a:rPr lang="en-GB" sz="3400" dirty="0" smtClean="0"/>
              <a:t>death (Y</a:t>
            </a:r>
            <a:r>
              <a:rPr lang="en-GB" sz="3400" baseline="-25000" dirty="0" smtClean="0"/>
              <a:t>2</a:t>
            </a:r>
            <a:r>
              <a:rPr lang="en-GB" sz="3400" dirty="0" smtClean="0"/>
              <a:t>) combined [UK]: </a:t>
            </a:r>
          </a:p>
          <a:p>
            <a:pPr>
              <a:lnSpc>
                <a:spcPct val="120000"/>
              </a:lnSpc>
              <a:spcBef>
                <a:spcPts val="0"/>
              </a:spcBef>
            </a:pPr>
            <a:r>
              <a:rPr lang="en-GB" sz="3400" dirty="0" smtClean="0"/>
              <a:t>obesity </a:t>
            </a:r>
            <a:r>
              <a:rPr lang="en-GB" sz="3400" dirty="0"/>
              <a:t>(</a:t>
            </a:r>
            <a:r>
              <a:rPr lang="en-GB" sz="3400" dirty="0" smtClean="0"/>
              <a:t>34,100)</a:t>
            </a:r>
            <a:endParaRPr lang="en-GB" sz="3400" dirty="0"/>
          </a:p>
          <a:p>
            <a:pPr>
              <a:lnSpc>
                <a:spcPct val="120000"/>
              </a:lnSpc>
              <a:spcBef>
                <a:spcPts val="0"/>
              </a:spcBef>
            </a:pPr>
            <a:r>
              <a:rPr lang="en-GB" sz="3400" dirty="0" smtClean="0"/>
              <a:t>alcohol </a:t>
            </a:r>
            <a:r>
              <a:rPr lang="en-GB" sz="3400" dirty="0"/>
              <a:t>(</a:t>
            </a:r>
            <a:r>
              <a:rPr lang="en-GB" sz="3400" dirty="0" smtClean="0"/>
              <a:t>6,669)</a:t>
            </a:r>
            <a:endParaRPr lang="en-GB" sz="3400" dirty="0"/>
          </a:p>
          <a:p>
            <a:pPr>
              <a:lnSpc>
                <a:spcPct val="120000"/>
              </a:lnSpc>
              <a:spcBef>
                <a:spcPts val="0"/>
              </a:spcBef>
            </a:pPr>
            <a:r>
              <a:rPr lang="en-GB" sz="3400" dirty="0" smtClean="0"/>
              <a:t>ad </a:t>
            </a:r>
            <a:r>
              <a:rPr lang="en-GB" sz="3400" dirty="0"/>
              <a:t>traffic accidents (</a:t>
            </a:r>
            <a:r>
              <a:rPr lang="en-GB" sz="3400" dirty="0" smtClean="0"/>
              <a:t>1,850)</a:t>
            </a:r>
            <a:endParaRPr lang="en-GB" sz="3400" dirty="0"/>
          </a:p>
          <a:p>
            <a:pPr>
              <a:lnSpc>
                <a:spcPct val="120000"/>
              </a:lnSpc>
              <a:spcBef>
                <a:spcPts val="0"/>
              </a:spcBef>
            </a:pPr>
            <a:r>
              <a:rPr lang="en-GB" sz="3400" dirty="0" smtClean="0"/>
              <a:t>illegal </a:t>
            </a:r>
            <a:r>
              <a:rPr lang="en-GB" sz="3400" dirty="0"/>
              <a:t>drugs (</a:t>
            </a:r>
            <a:r>
              <a:rPr lang="en-GB" sz="3400" dirty="0" smtClean="0"/>
              <a:t>1,605)</a:t>
            </a:r>
            <a:endParaRPr lang="en-GB" sz="3400" dirty="0"/>
          </a:p>
          <a:p>
            <a:pPr>
              <a:lnSpc>
                <a:spcPct val="120000"/>
              </a:lnSpc>
              <a:spcBef>
                <a:spcPts val="0"/>
              </a:spcBef>
            </a:pPr>
            <a:r>
              <a:rPr lang="en-GB" sz="3400" dirty="0" smtClean="0"/>
              <a:t>HIV </a:t>
            </a:r>
            <a:r>
              <a:rPr lang="en-GB" sz="3400" dirty="0"/>
              <a:t>infection (</a:t>
            </a:r>
            <a:r>
              <a:rPr lang="en-GB" sz="3400" dirty="0" smtClean="0"/>
              <a:t>504)</a:t>
            </a:r>
            <a:endParaRPr lang="en-GB" sz="3400" dirty="0"/>
          </a:p>
          <a:p>
            <a:endParaRPr lang="en-GB" dirty="0"/>
          </a:p>
        </p:txBody>
      </p:sp>
    </p:spTree>
    <p:extLst>
      <p:ext uri="{BB962C8B-B14F-4D97-AF65-F5344CB8AC3E}">
        <p14:creationId xmlns:p14="http://schemas.microsoft.com/office/powerpoint/2010/main" val="34461819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GB" sz="2800" b="1" dirty="0"/>
              <a:t>Rosen, Maddox and </a:t>
            </a:r>
            <a:r>
              <a:rPr lang="en-GB" sz="2800" b="1" dirty="0" smtClean="0"/>
              <a:t>Ray (2013)</a:t>
            </a:r>
            <a:endParaRPr lang="en-GB" sz="2800" b="1" dirty="0"/>
          </a:p>
        </p:txBody>
      </p:sp>
      <p:sp>
        <p:nvSpPr>
          <p:cNvPr id="3" name="Content Placeholder 2"/>
          <p:cNvSpPr>
            <a:spLocks noGrp="1"/>
          </p:cNvSpPr>
          <p:nvPr>
            <p:ph idx="1"/>
          </p:nvPr>
        </p:nvSpPr>
        <p:spPr>
          <a:xfrm>
            <a:off x="395536" y="1340768"/>
            <a:ext cx="8229600" cy="4525963"/>
          </a:xfrm>
        </p:spPr>
        <p:txBody>
          <a:bodyPr>
            <a:noAutofit/>
          </a:bodyPr>
          <a:lstStyle/>
          <a:p>
            <a:pPr marL="0" indent="0">
              <a:spcBef>
                <a:spcPts val="0"/>
              </a:spcBef>
              <a:buNone/>
            </a:pPr>
            <a:r>
              <a:rPr lang="en-GB" sz="2400" dirty="0"/>
              <a:t>Disease-related </a:t>
            </a:r>
            <a:r>
              <a:rPr lang="en-GB" sz="2400" dirty="0" smtClean="0"/>
              <a:t>malnutrition (Y) is both </a:t>
            </a:r>
            <a:r>
              <a:rPr lang="en-GB" sz="2400" dirty="0"/>
              <a:t>common and costly </a:t>
            </a:r>
            <a:r>
              <a:rPr lang="en-GB" sz="2400" dirty="0" smtClean="0"/>
              <a:t>(Z</a:t>
            </a:r>
            <a:r>
              <a:rPr lang="en-GB" sz="2400" baseline="-25000" dirty="0" smtClean="0"/>
              <a:t>$</a:t>
            </a:r>
            <a:r>
              <a:rPr lang="en-GB" sz="2400" dirty="0" smtClean="0"/>
              <a:t>) around </a:t>
            </a:r>
            <a:r>
              <a:rPr lang="en-GB" sz="2400" dirty="0"/>
              <a:t>the </a:t>
            </a:r>
            <a:r>
              <a:rPr lang="en-GB" sz="2400" dirty="0" smtClean="0"/>
              <a:t>world. [It] ranges </a:t>
            </a:r>
            <a:r>
              <a:rPr lang="en-GB" sz="2400" dirty="0"/>
              <a:t>from 30%–50% of patients in </a:t>
            </a:r>
            <a:r>
              <a:rPr lang="en-GB" sz="2400" dirty="0" smtClean="0"/>
              <a:t>hospitals (X) and </a:t>
            </a:r>
            <a:r>
              <a:rPr lang="en-GB" sz="2400" dirty="0"/>
              <a:t>as high or higher in long-term care </a:t>
            </a:r>
            <a:r>
              <a:rPr lang="en-GB" sz="2400" dirty="0" smtClean="0"/>
              <a:t>residences (X</a:t>
            </a:r>
            <a:r>
              <a:rPr lang="en-GB" sz="2400" baseline="-25000" dirty="0" smtClean="0"/>
              <a:t>X</a:t>
            </a:r>
            <a:r>
              <a:rPr lang="en-GB" sz="2400" dirty="0" smtClean="0"/>
              <a:t>)…the consequences (X) </a:t>
            </a:r>
            <a:r>
              <a:rPr lang="en-GB" sz="2400" dirty="0"/>
              <a:t>of </a:t>
            </a:r>
            <a:r>
              <a:rPr lang="en-GB" sz="2400" dirty="0" smtClean="0"/>
              <a:t>malnutrition(Y) are </a:t>
            </a:r>
            <a:r>
              <a:rPr lang="en-GB" sz="2400" dirty="0"/>
              <a:t>serious </a:t>
            </a:r>
            <a:r>
              <a:rPr lang="en-GB" sz="2400" dirty="0" smtClean="0"/>
              <a:t>(implies Z</a:t>
            </a:r>
            <a:r>
              <a:rPr lang="en-GB" sz="2400" baseline="-25000" dirty="0" smtClean="0"/>
              <a:t>L</a:t>
            </a:r>
            <a:r>
              <a:rPr lang="en-GB" sz="2400" dirty="0" smtClean="0"/>
              <a:t>) and costly (Z</a:t>
            </a:r>
            <a:r>
              <a:rPr lang="en-GB" sz="2400" baseline="-25000" dirty="0" smtClean="0"/>
              <a:t>$</a:t>
            </a:r>
            <a:r>
              <a:rPr lang="en-GB" sz="2400" dirty="0" smtClean="0"/>
              <a:t>)—high </a:t>
            </a:r>
            <a:r>
              <a:rPr lang="en-GB" sz="2400" dirty="0"/>
              <a:t>risks for postoperative complica­tions, pressure ulcers, and </a:t>
            </a:r>
            <a:r>
              <a:rPr lang="en-GB" sz="2400" dirty="0" smtClean="0"/>
              <a:t>mortality (Z</a:t>
            </a:r>
            <a:r>
              <a:rPr lang="en-GB" sz="2400" baseline="-25000" dirty="0" smtClean="0"/>
              <a:t>L</a:t>
            </a:r>
            <a:r>
              <a:rPr lang="en-GB" sz="2400" dirty="0" smtClean="0"/>
              <a:t>)…higher </a:t>
            </a:r>
            <a:r>
              <a:rPr lang="en-GB" sz="2400" dirty="0"/>
              <a:t>costs of </a:t>
            </a:r>
            <a:r>
              <a:rPr lang="en-GB" sz="2400" dirty="0" smtClean="0"/>
              <a:t>care (Z</a:t>
            </a:r>
            <a:r>
              <a:rPr lang="en-GB" sz="2400" baseline="-25000" dirty="0" smtClean="0"/>
              <a:t>$</a:t>
            </a:r>
            <a:r>
              <a:rPr lang="en-GB" sz="2400" dirty="0" smtClean="0"/>
              <a:t>). </a:t>
            </a:r>
            <a:r>
              <a:rPr lang="en-GB" sz="2400" dirty="0"/>
              <a:t>The cost of a hospitalization episode </a:t>
            </a:r>
            <a:r>
              <a:rPr lang="en-GB" sz="2400" dirty="0" smtClean="0"/>
              <a:t>(Z</a:t>
            </a:r>
            <a:r>
              <a:rPr lang="en-GB" sz="2400" baseline="-25000" dirty="0" smtClean="0"/>
              <a:t>$</a:t>
            </a:r>
            <a:r>
              <a:rPr lang="en-GB" sz="2400" dirty="0" smtClean="0"/>
              <a:t>) for </a:t>
            </a:r>
            <a:r>
              <a:rPr lang="en-GB" sz="2400" dirty="0"/>
              <a:t>a patient who is </a:t>
            </a:r>
            <a:r>
              <a:rPr lang="en-GB" sz="2400" dirty="0" smtClean="0"/>
              <a:t>undernourished (Y) </a:t>
            </a:r>
            <a:r>
              <a:rPr lang="en-GB" sz="2400" dirty="0"/>
              <a:t>may be as much as 2- to 3-fold higher than the cost </a:t>
            </a:r>
            <a:r>
              <a:rPr lang="en-GB" sz="2400" dirty="0" smtClean="0"/>
              <a:t>(Z</a:t>
            </a:r>
            <a:r>
              <a:rPr lang="en-GB" sz="2400" baseline="-25000" dirty="0" smtClean="0"/>
              <a:t>$</a:t>
            </a:r>
            <a:r>
              <a:rPr lang="en-GB" sz="2400" dirty="0" smtClean="0"/>
              <a:t>)for </a:t>
            </a:r>
            <a:r>
              <a:rPr lang="en-GB" sz="2400" dirty="0"/>
              <a:t>a well-nourished </a:t>
            </a:r>
            <a:r>
              <a:rPr lang="en-GB" sz="2400" dirty="0" smtClean="0"/>
              <a:t>patient (X</a:t>
            </a:r>
            <a:r>
              <a:rPr lang="en-GB" sz="2400" baseline="-25000" dirty="0" smtClean="0"/>
              <a:t>2</a:t>
            </a:r>
            <a:r>
              <a:rPr lang="en-GB" sz="2400" dirty="0" smtClean="0"/>
              <a:t>)…According </a:t>
            </a:r>
            <a:r>
              <a:rPr lang="en-GB" sz="2400" dirty="0"/>
              <a:t>to a recent estimate, fragmented care may waste as much as $25–$45 billion each year </a:t>
            </a:r>
            <a:r>
              <a:rPr lang="en-GB" sz="2400" dirty="0" smtClean="0"/>
              <a:t>(Z</a:t>
            </a:r>
            <a:r>
              <a:rPr lang="en-GB" sz="2400" baseline="-25000" dirty="0" smtClean="0"/>
              <a:t>$</a:t>
            </a:r>
            <a:r>
              <a:rPr lang="en-GB" sz="2400" dirty="0" smtClean="0"/>
              <a:t>)</a:t>
            </a:r>
            <a:endParaRPr lang="en-GB" sz="2400" dirty="0"/>
          </a:p>
        </p:txBody>
      </p:sp>
    </p:spTree>
    <p:extLst>
      <p:ext uri="{BB962C8B-B14F-4D97-AF65-F5344CB8AC3E}">
        <p14:creationId xmlns:p14="http://schemas.microsoft.com/office/powerpoint/2010/main" val="21446338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GB" sz="2800" b="1" dirty="0" smtClean="0"/>
              <a:t>The ‘Success’ version of the Motif</a:t>
            </a:r>
            <a:endParaRPr lang="en-GB" sz="2800" b="1" dirty="0"/>
          </a:p>
        </p:txBody>
      </p:sp>
      <p:sp>
        <p:nvSpPr>
          <p:cNvPr id="3" name="Content Placeholder 2"/>
          <p:cNvSpPr>
            <a:spLocks noGrp="1"/>
          </p:cNvSpPr>
          <p:nvPr>
            <p:ph idx="1"/>
          </p:nvPr>
        </p:nvSpPr>
        <p:spPr>
          <a:xfrm>
            <a:off x="467544" y="980728"/>
            <a:ext cx="8229600" cy="4929411"/>
          </a:xfrm>
        </p:spPr>
        <p:txBody>
          <a:bodyPr>
            <a:noAutofit/>
          </a:bodyPr>
          <a:lstStyle/>
          <a:p>
            <a:pPr marL="0" indent="0">
              <a:spcBef>
                <a:spcPts val="0"/>
              </a:spcBef>
              <a:buNone/>
            </a:pPr>
            <a:r>
              <a:rPr lang="en-GB" sz="2400" dirty="0"/>
              <a:t>As a consequence of </a:t>
            </a:r>
            <a:r>
              <a:rPr lang="en-GB" sz="2400" dirty="0" smtClean="0"/>
              <a:t>investment(Z</a:t>
            </a:r>
            <a:r>
              <a:rPr lang="en-GB" sz="2400" baseline="-25000" dirty="0" smtClean="0"/>
              <a:t>$</a:t>
            </a:r>
            <a:r>
              <a:rPr lang="en-GB" sz="2400" dirty="0" smtClean="0"/>
              <a:t>) , and/or an intervention (Y</a:t>
            </a:r>
            <a:r>
              <a:rPr lang="en-GB" sz="2400" baseline="-25000" dirty="0" smtClean="0"/>
              <a:t>i</a:t>
            </a:r>
            <a:r>
              <a:rPr lang="en-GB" sz="2400" dirty="0" smtClean="0"/>
              <a:t>) , the </a:t>
            </a:r>
            <a:r>
              <a:rPr lang="en-GB" sz="2400" dirty="0"/>
              <a:t>impact of Y has been reduced and [X-</a:t>
            </a:r>
            <a:r>
              <a:rPr lang="en-GB" sz="2400" i="1" dirty="0"/>
              <a:t>n</a:t>
            </a:r>
            <a:r>
              <a:rPr lang="en-GB" sz="2400" dirty="0"/>
              <a:t> lives] have been saved (the level of human suffering from preventable harm has been reduced). </a:t>
            </a:r>
          </a:p>
          <a:p>
            <a:pPr marL="0" indent="0">
              <a:spcBef>
                <a:spcPts val="0"/>
              </a:spcBef>
              <a:buNone/>
            </a:pPr>
            <a:r>
              <a:rPr lang="en-GB" sz="2400" dirty="0"/>
              <a:t> </a:t>
            </a:r>
          </a:p>
          <a:p>
            <a:pPr marL="0" indent="0">
              <a:spcBef>
                <a:spcPts val="0"/>
              </a:spcBef>
              <a:buNone/>
            </a:pPr>
            <a:r>
              <a:rPr lang="en-GB" sz="2400" dirty="0"/>
              <a:t>[X-</a:t>
            </a:r>
            <a:r>
              <a:rPr lang="en-GB" sz="2400" i="1" dirty="0"/>
              <a:t>n</a:t>
            </a:r>
            <a:r>
              <a:rPr lang="en-GB" sz="2400" dirty="0"/>
              <a:t> lives saved] is a standardised measure of reduction in unnecessary suffering from preventable harm.</a:t>
            </a:r>
          </a:p>
          <a:p>
            <a:pPr marL="0" indent="0">
              <a:spcBef>
                <a:spcPts val="0"/>
              </a:spcBef>
              <a:buNone/>
            </a:pPr>
            <a:endParaRPr lang="en-GB" sz="2400" dirty="0"/>
          </a:p>
          <a:p>
            <a:pPr marL="0" indent="0">
              <a:spcBef>
                <a:spcPts val="0"/>
              </a:spcBef>
              <a:buNone/>
            </a:pPr>
            <a:r>
              <a:rPr lang="en-GB" sz="2400" dirty="0"/>
              <a:t>The associational clusters are context dependent as is X and Y and Z</a:t>
            </a:r>
            <a:r>
              <a:rPr lang="en-GB" sz="2400" dirty="0" smtClean="0"/>
              <a:t>.</a:t>
            </a:r>
          </a:p>
          <a:p>
            <a:pPr marL="0" indent="0">
              <a:spcBef>
                <a:spcPts val="0"/>
              </a:spcBef>
              <a:buNone/>
            </a:pPr>
            <a:endParaRPr lang="en-GB" sz="2400" dirty="0"/>
          </a:p>
          <a:p>
            <a:pPr marL="0" indent="0">
              <a:spcBef>
                <a:spcPts val="0"/>
              </a:spcBef>
              <a:buNone/>
            </a:pPr>
            <a:r>
              <a:rPr lang="en-GB" sz="2400" dirty="0" smtClean="0"/>
              <a:t>Note: The associational clusters remain the same</a:t>
            </a:r>
            <a:endParaRPr lang="en-GB" sz="2400" dirty="0"/>
          </a:p>
        </p:txBody>
      </p:sp>
    </p:spTree>
    <p:extLst>
      <p:ext uri="{BB962C8B-B14F-4D97-AF65-F5344CB8AC3E}">
        <p14:creationId xmlns:p14="http://schemas.microsoft.com/office/powerpoint/2010/main" val="659461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GB" sz="2800" b="1" dirty="0" smtClean="0"/>
              <a:t>The </a:t>
            </a:r>
            <a:r>
              <a:rPr lang="en-GB" sz="2800" b="1" dirty="0"/>
              <a:t>S</a:t>
            </a:r>
            <a:r>
              <a:rPr lang="en-GB" sz="2800" b="1" dirty="0" smtClean="0"/>
              <a:t>uccess Version</a:t>
            </a:r>
            <a:endParaRPr lang="en-GB" sz="2800" b="1" dirty="0"/>
          </a:p>
        </p:txBody>
      </p:sp>
      <p:sp>
        <p:nvSpPr>
          <p:cNvPr id="3" name="Content Placeholder 2"/>
          <p:cNvSpPr>
            <a:spLocks noGrp="1"/>
          </p:cNvSpPr>
          <p:nvPr>
            <p:ph idx="1"/>
          </p:nvPr>
        </p:nvSpPr>
        <p:spPr>
          <a:xfrm>
            <a:off x="457200" y="1268760"/>
            <a:ext cx="8229600" cy="4857403"/>
          </a:xfrm>
        </p:spPr>
        <p:txBody>
          <a:bodyPr>
            <a:normAutofit/>
          </a:bodyPr>
          <a:lstStyle/>
          <a:p>
            <a:pPr marL="0" indent="0">
              <a:spcBef>
                <a:spcPts val="0"/>
              </a:spcBef>
              <a:buNone/>
            </a:pPr>
            <a:r>
              <a:rPr lang="en-GB" sz="2400" dirty="0" smtClean="0"/>
              <a:t>The </a:t>
            </a:r>
            <a:r>
              <a:rPr lang="en-GB" sz="2400" dirty="0"/>
              <a:t>General Accounting Office conservatively estimated that by 1974, the initial standards </a:t>
            </a:r>
            <a:r>
              <a:rPr lang="en-GB" sz="2400" dirty="0" smtClean="0"/>
              <a:t>(Y</a:t>
            </a:r>
            <a:r>
              <a:rPr lang="en-GB" sz="2400" baseline="-25000" dirty="0" smtClean="0"/>
              <a:t>i</a:t>
            </a:r>
            <a:r>
              <a:rPr lang="en-GB" sz="2400" dirty="0" smtClean="0"/>
              <a:t>) had </a:t>
            </a:r>
            <a:r>
              <a:rPr lang="en-GB" sz="2400" dirty="0"/>
              <a:t>saved 28,000 </a:t>
            </a:r>
            <a:r>
              <a:rPr lang="en-GB" sz="2400" dirty="0" smtClean="0"/>
              <a:t>(X-</a:t>
            </a:r>
            <a:r>
              <a:rPr lang="en-GB" sz="2400" i="1" dirty="0" smtClean="0"/>
              <a:t>n</a:t>
            </a:r>
            <a:r>
              <a:rPr lang="en-GB" sz="2400" dirty="0" smtClean="0"/>
              <a:t>) American lives (Z</a:t>
            </a:r>
            <a:r>
              <a:rPr lang="en-GB" sz="2400" baseline="-25000" dirty="0" smtClean="0"/>
              <a:t>LS</a:t>
            </a:r>
            <a:r>
              <a:rPr lang="en-GB" sz="2400" dirty="0" smtClean="0"/>
              <a:t>). </a:t>
            </a:r>
            <a:r>
              <a:rPr lang="en-GB" sz="2400" dirty="0"/>
              <a:t>The </a:t>
            </a:r>
            <a:r>
              <a:rPr lang="en-GB" sz="2400" i="1" dirty="0"/>
              <a:t>Los</a:t>
            </a:r>
            <a:r>
              <a:rPr lang="en-GB" sz="2400" dirty="0"/>
              <a:t> </a:t>
            </a:r>
            <a:r>
              <a:rPr lang="en-GB" sz="2400" i="1" dirty="0"/>
              <a:t>Angles Times </a:t>
            </a:r>
            <a:r>
              <a:rPr lang="en-GB" sz="2400" dirty="0"/>
              <a:t>editorial (August 3,1979) on highway safety standards noted: “The results have been impressive . . . the fatality rate </a:t>
            </a:r>
            <a:r>
              <a:rPr lang="en-GB" sz="2400" dirty="0" smtClean="0"/>
              <a:t>(X; Z</a:t>
            </a:r>
            <a:r>
              <a:rPr lang="en-GB" sz="2400" baseline="-25000" dirty="0" smtClean="0"/>
              <a:t>L</a:t>
            </a:r>
            <a:r>
              <a:rPr lang="en-GB" sz="2400" dirty="0" smtClean="0"/>
              <a:t>) for </a:t>
            </a:r>
            <a:r>
              <a:rPr lang="en-GB" sz="2400" dirty="0"/>
              <a:t>each 100 million miles of vehicle </a:t>
            </a:r>
            <a:r>
              <a:rPr lang="en-GB" sz="2400" dirty="0" smtClean="0"/>
              <a:t>travelled (Y) </a:t>
            </a:r>
            <a:r>
              <a:rPr lang="en-GB" sz="2400" dirty="0"/>
              <a:t>has fallen in the last dozen years from 5.7 </a:t>
            </a:r>
            <a:r>
              <a:rPr lang="en-GB" sz="2400" dirty="0" smtClean="0"/>
              <a:t>(Z</a:t>
            </a:r>
            <a:r>
              <a:rPr lang="en-GB" sz="2400" baseline="-25000" dirty="0" smtClean="0"/>
              <a:t>L</a:t>
            </a:r>
            <a:r>
              <a:rPr lang="en-GB" sz="2400" dirty="0" smtClean="0"/>
              <a:t>) to 3.3 (X-</a:t>
            </a:r>
            <a:r>
              <a:rPr lang="en-GB" sz="2400" i="1" dirty="0" smtClean="0"/>
              <a:t>n</a:t>
            </a:r>
            <a:r>
              <a:rPr lang="en-GB" sz="2400" dirty="0" smtClean="0"/>
              <a:t>; Z</a:t>
            </a:r>
            <a:r>
              <a:rPr lang="en-GB" sz="2400" baseline="-25000" dirty="0" smtClean="0"/>
              <a:t>L</a:t>
            </a:r>
            <a:r>
              <a:rPr lang="en-GB" sz="2400" dirty="0" smtClean="0"/>
              <a:t>). </a:t>
            </a:r>
            <a:r>
              <a:rPr lang="en-GB" sz="2400" dirty="0"/>
              <a:t>That translates into the prevention of at least 50,000 fatalities </a:t>
            </a:r>
            <a:r>
              <a:rPr lang="en-GB" sz="2400" dirty="0" smtClean="0"/>
              <a:t>(X-</a:t>
            </a:r>
            <a:r>
              <a:rPr lang="en-GB" sz="2400" i="1" dirty="0" smtClean="0"/>
              <a:t>n</a:t>
            </a:r>
            <a:r>
              <a:rPr lang="en-GB" sz="2400" dirty="0" smtClean="0"/>
              <a:t>; Z</a:t>
            </a:r>
            <a:r>
              <a:rPr lang="en-GB" sz="2400" baseline="-25000" dirty="0" smtClean="0"/>
              <a:t>LS</a:t>
            </a:r>
            <a:r>
              <a:rPr lang="en-GB" sz="2400" dirty="0" smtClean="0"/>
              <a:t>) since </a:t>
            </a:r>
            <a:r>
              <a:rPr lang="en-GB" sz="2400" dirty="0"/>
              <a:t>1966, and the avoidance of hundreds of thousands of serious </a:t>
            </a:r>
            <a:r>
              <a:rPr lang="en-GB" sz="2400" dirty="0" smtClean="0"/>
              <a:t>injuries (X-</a:t>
            </a:r>
            <a:r>
              <a:rPr lang="en-GB" sz="2400" i="1" dirty="0" smtClean="0"/>
              <a:t>n</a:t>
            </a:r>
            <a:r>
              <a:rPr lang="en-GB" sz="2400" dirty="0" smtClean="0"/>
              <a:t>; Z</a:t>
            </a:r>
            <a:r>
              <a:rPr lang="en-GB" sz="2400" baseline="-25000" dirty="0" smtClean="0"/>
              <a:t>LS</a:t>
            </a:r>
            <a:r>
              <a:rPr lang="en-GB" sz="2400" dirty="0" smtClean="0"/>
              <a:t>; Z</a:t>
            </a:r>
            <a:r>
              <a:rPr lang="en-GB" sz="2400" baseline="-25000" dirty="0" smtClean="0"/>
              <a:t>$</a:t>
            </a:r>
            <a:r>
              <a:rPr lang="en-GB" sz="2400" dirty="0" smtClean="0"/>
              <a:t>). </a:t>
            </a:r>
            <a:r>
              <a:rPr lang="en-GB" sz="2400" dirty="0"/>
              <a:t>(p. 157)</a:t>
            </a:r>
          </a:p>
        </p:txBody>
      </p:sp>
    </p:spTree>
    <p:extLst>
      <p:ext uri="{BB962C8B-B14F-4D97-AF65-F5344CB8AC3E}">
        <p14:creationId xmlns:p14="http://schemas.microsoft.com/office/powerpoint/2010/main" val="458201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Torture</a:t>
            </a:r>
            <a:endParaRPr lang="en-GB" sz="2800" b="1" dirty="0"/>
          </a:p>
        </p:txBody>
      </p:sp>
      <p:sp>
        <p:nvSpPr>
          <p:cNvPr id="3" name="Content Placeholder 2"/>
          <p:cNvSpPr>
            <a:spLocks noGrp="1"/>
          </p:cNvSpPr>
          <p:nvPr>
            <p:ph idx="1"/>
          </p:nvPr>
        </p:nvSpPr>
        <p:spPr>
          <a:xfrm>
            <a:off x="539552" y="1628800"/>
            <a:ext cx="8229600" cy="4525963"/>
          </a:xfrm>
        </p:spPr>
        <p:txBody>
          <a:bodyPr>
            <a:normAutofit/>
          </a:bodyPr>
          <a:lstStyle/>
          <a:p>
            <a:pPr marL="0" indent="0">
              <a:spcBef>
                <a:spcPts val="0"/>
              </a:spcBef>
              <a:buNone/>
            </a:pPr>
            <a:r>
              <a:rPr lang="en-GB" sz="2400" dirty="0"/>
              <a:t>British lives were saved </a:t>
            </a:r>
            <a:r>
              <a:rPr lang="en-GB" sz="2400" dirty="0" smtClean="0"/>
              <a:t>(Z</a:t>
            </a:r>
            <a:r>
              <a:rPr lang="en-GB" sz="2400" baseline="-25000" dirty="0" smtClean="0"/>
              <a:t>LS</a:t>
            </a:r>
            <a:r>
              <a:rPr lang="en-GB" sz="2400" dirty="0" smtClean="0"/>
              <a:t>) by </a:t>
            </a:r>
            <a:r>
              <a:rPr lang="en-GB" sz="2400" dirty="0"/>
              <a:t>the use of information </a:t>
            </a:r>
            <a:r>
              <a:rPr lang="en-GB" sz="2400" dirty="0" smtClean="0"/>
              <a:t>(X) obtained </a:t>
            </a:r>
            <a:r>
              <a:rPr lang="en-GB" sz="2400" dirty="0"/>
              <a:t>from terrorist suspects by "</a:t>
            </a:r>
            <a:r>
              <a:rPr lang="en-GB" sz="2400" dirty="0" smtClean="0"/>
              <a:t>waterboarding“ (Y), </a:t>
            </a:r>
            <a:r>
              <a:rPr lang="en-GB" sz="2400" dirty="0"/>
              <a:t>according to former US President George W </a:t>
            </a:r>
            <a:r>
              <a:rPr lang="en-GB" sz="2400" dirty="0" smtClean="0"/>
              <a:t>Bush…In </a:t>
            </a:r>
            <a:r>
              <a:rPr lang="en-GB" sz="2400" dirty="0"/>
              <a:t>an interview with the paper the former president said: "Three people </a:t>
            </a:r>
            <a:r>
              <a:rPr lang="en-GB" sz="2400" dirty="0" smtClean="0"/>
              <a:t>(Z</a:t>
            </a:r>
            <a:r>
              <a:rPr lang="en-GB" sz="2400" baseline="-25000" dirty="0" smtClean="0"/>
              <a:t>L</a:t>
            </a:r>
            <a:r>
              <a:rPr lang="en-GB" sz="2400" dirty="0" smtClean="0"/>
              <a:t>) were </a:t>
            </a:r>
            <a:r>
              <a:rPr lang="en-GB" sz="2400" dirty="0" err="1"/>
              <a:t>waterboarded</a:t>
            </a:r>
            <a:r>
              <a:rPr lang="en-GB" sz="2400" dirty="0"/>
              <a:t> </a:t>
            </a:r>
            <a:r>
              <a:rPr lang="en-GB" sz="2400" dirty="0" smtClean="0"/>
              <a:t>(Y) and </a:t>
            </a:r>
            <a:r>
              <a:rPr lang="en-GB" sz="2400" dirty="0"/>
              <a:t>I believe that decision saved </a:t>
            </a:r>
            <a:r>
              <a:rPr lang="en-GB" sz="2400" dirty="0" smtClean="0"/>
              <a:t>lives” (Z</a:t>
            </a:r>
            <a:r>
              <a:rPr lang="en-GB" sz="2400" baseline="-25000" dirty="0" smtClean="0"/>
              <a:t>LS</a:t>
            </a:r>
            <a:r>
              <a:rPr lang="en-GB" sz="2400" dirty="0" smtClean="0"/>
              <a:t>)</a:t>
            </a:r>
            <a:endParaRPr lang="en-GB" sz="2400" dirty="0"/>
          </a:p>
        </p:txBody>
      </p:sp>
    </p:spTree>
    <p:extLst>
      <p:ext uri="{BB962C8B-B14F-4D97-AF65-F5344CB8AC3E}">
        <p14:creationId xmlns:p14="http://schemas.microsoft.com/office/powerpoint/2010/main" val="10403750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Conclusions</a:t>
            </a:r>
            <a:endParaRPr lang="en-GB" sz="2800" b="1" dirty="0"/>
          </a:p>
        </p:txBody>
      </p:sp>
      <p:sp>
        <p:nvSpPr>
          <p:cNvPr id="3" name="Content Placeholder 2"/>
          <p:cNvSpPr>
            <a:spLocks noGrp="1"/>
          </p:cNvSpPr>
          <p:nvPr>
            <p:ph idx="1"/>
          </p:nvPr>
        </p:nvSpPr>
        <p:spPr>
          <a:xfrm>
            <a:off x="539552" y="1628800"/>
            <a:ext cx="8229600" cy="4525963"/>
          </a:xfrm>
        </p:spPr>
        <p:txBody>
          <a:bodyPr>
            <a:normAutofit/>
          </a:bodyPr>
          <a:lstStyle/>
          <a:p>
            <a:pPr marL="0" indent="0">
              <a:spcBef>
                <a:spcPts val="0"/>
              </a:spcBef>
              <a:buNone/>
            </a:pPr>
            <a:r>
              <a:rPr lang="en-GB" sz="2400" dirty="0" smtClean="0"/>
              <a:t>There is a frequency within the motif</a:t>
            </a:r>
          </a:p>
          <a:p>
            <a:pPr marL="0" indent="0">
              <a:spcBef>
                <a:spcPts val="0"/>
              </a:spcBef>
              <a:buNone/>
            </a:pPr>
            <a:endParaRPr lang="en-GB" sz="2400" dirty="0"/>
          </a:p>
          <a:p>
            <a:pPr marL="0" indent="0">
              <a:spcBef>
                <a:spcPts val="0"/>
              </a:spcBef>
              <a:buNone/>
            </a:pPr>
            <a:r>
              <a:rPr lang="en-GB" sz="2400" dirty="0" smtClean="0"/>
              <a:t>And across the extant genre of literature (health; unintentional injury; disease; healthcare…)</a:t>
            </a:r>
          </a:p>
          <a:p>
            <a:pPr marL="0" indent="0">
              <a:spcBef>
                <a:spcPts val="0"/>
              </a:spcBef>
              <a:buNone/>
            </a:pPr>
            <a:endParaRPr lang="en-GB" sz="2400" dirty="0"/>
          </a:p>
          <a:p>
            <a:pPr marL="0" indent="0">
              <a:spcBef>
                <a:spcPts val="0"/>
              </a:spcBef>
              <a:buNone/>
            </a:pPr>
            <a:r>
              <a:rPr lang="en-GB" sz="2400" dirty="0" smtClean="0"/>
              <a:t>The motif occurs in the process of institution building and is generally part of a wider pattern of activity recorded in the text/s.</a:t>
            </a:r>
          </a:p>
          <a:p>
            <a:pPr marL="0" indent="0">
              <a:spcBef>
                <a:spcPts val="0"/>
              </a:spcBef>
              <a:buNone/>
            </a:pPr>
            <a:endParaRPr lang="en-GB" sz="2400" dirty="0"/>
          </a:p>
          <a:p>
            <a:pPr marL="0" indent="0">
              <a:spcBef>
                <a:spcPts val="0"/>
              </a:spcBef>
              <a:buNone/>
            </a:pPr>
            <a:r>
              <a:rPr lang="en-GB" sz="2400" dirty="0" smtClean="0"/>
              <a:t>The motif seems to be causal but this is not clear as the motif can have differential outcomes.  </a:t>
            </a:r>
            <a:endParaRPr lang="en-GB" sz="2400" dirty="0"/>
          </a:p>
          <a:p>
            <a:pPr marL="0" indent="0">
              <a:spcBef>
                <a:spcPts val="0"/>
              </a:spcBef>
              <a:buNone/>
            </a:pPr>
            <a:endParaRPr lang="en-GB" sz="2400" dirty="0"/>
          </a:p>
          <a:p>
            <a:pPr marL="0" indent="0">
              <a:spcBef>
                <a:spcPts val="0"/>
              </a:spcBef>
              <a:buNone/>
            </a:pPr>
            <a:endParaRPr lang="en-GB" sz="2400" dirty="0"/>
          </a:p>
        </p:txBody>
      </p:sp>
    </p:spTree>
    <p:extLst>
      <p:ext uri="{BB962C8B-B14F-4D97-AF65-F5344CB8AC3E}">
        <p14:creationId xmlns:p14="http://schemas.microsoft.com/office/powerpoint/2010/main" val="70406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r>
              <a:rPr lang="en-GB" sz="2800" b="1" dirty="0" smtClean="0"/>
              <a:t>Patient Safety</a:t>
            </a:r>
            <a:endParaRPr lang="en-GB" sz="2800" b="1" dirty="0"/>
          </a:p>
        </p:txBody>
      </p:sp>
      <p:sp>
        <p:nvSpPr>
          <p:cNvPr id="3" name="Content Placeholder 2"/>
          <p:cNvSpPr>
            <a:spLocks noGrp="1"/>
          </p:cNvSpPr>
          <p:nvPr>
            <p:ph idx="1"/>
          </p:nvPr>
        </p:nvSpPr>
        <p:spPr>
          <a:xfrm>
            <a:off x="467544" y="908720"/>
            <a:ext cx="8219256" cy="5544616"/>
          </a:xfrm>
        </p:spPr>
        <p:txBody>
          <a:bodyPr>
            <a:noAutofit/>
          </a:bodyPr>
          <a:lstStyle/>
          <a:p>
            <a:pPr marL="0" indent="0">
              <a:spcBef>
                <a:spcPts val="0"/>
              </a:spcBef>
              <a:buNone/>
            </a:pPr>
            <a:r>
              <a:rPr lang="en-GB" sz="2400" dirty="0" smtClean="0"/>
              <a:t>A key observation in our work on institution building was the repeated use of a particular trope.</a:t>
            </a:r>
          </a:p>
          <a:p>
            <a:pPr marL="0" indent="0">
              <a:spcBef>
                <a:spcPts val="0"/>
              </a:spcBef>
              <a:buNone/>
            </a:pPr>
            <a:endParaRPr lang="en-GB" sz="2400" dirty="0" smtClean="0"/>
          </a:p>
          <a:p>
            <a:pPr marL="0" indent="0">
              <a:spcBef>
                <a:spcPts val="0"/>
              </a:spcBef>
              <a:buNone/>
            </a:pPr>
            <a:r>
              <a:rPr lang="en-GB" sz="2400" dirty="0"/>
              <a:t> ‘…at least 44,000 Americans die each year as a result of medical errors.  The results of the New York Study suggest the number may be as high as 98,000…deaths due to medical errors exceed the number attributable to the 8th-leading cause of death.  More people die in a given year as a result of medical errors than from motor vehicle accidents (43,458), breast cancer (42,297), or AIDS (16,516)’. (p. 1)</a:t>
            </a:r>
          </a:p>
          <a:p>
            <a:pPr marL="0" indent="0">
              <a:spcBef>
                <a:spcPts val="0"/>
              </a:spcBef>
              <a:buNone/>
            </a:pPr>
            <a:endParaRPr lang="en-GB" sz="2400" dirty="0"/>
          </a:p>
        </p:txBody>
      </p:sp>
    </p:spTree>
    <p:extLst>
      <p:ext uri="{BB962C8B-B14F-4D97-AF65-F5344CB8AC3E}">
        <p14:creationId xmlns:p14="http://schemas.microsoft.com/office/powerpoint/2010/main" val="2258500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GB" sz="2800" b="1" dirty="0" smtClean="0"/>
              <a:t>Definition of a motif</a:t>
            </a:r>
            <a:endParaRPr lang="en-GB" sz="2800" b="1" dirty="0"/>
          </a:p>
        </p:txBody>
      </p:sp>
      <p:sp>
        <p:nvSpPr>
          <p:cNvPr id="3" name="Content Placeholder 2"/>
          <p:cNvSpPr>
            <a:spLocks noGrp="1"/>
          </p:cNvSpPr>
          <p:nvPr>
            <p:ph idx="1"/>
          </p:nvPr>
        </p:nvSpPr>
        <p:spPr/>
        <p:txBody>
          <a:bodyPr/>
          <a:lstStyle/>
          <a:p>
            <a:pPr marL="0" indent="0">
              <a:spcBef>
                <a:spcPts val="0"/>
              </a:spcBef>
              <a:buNone/>
            </a:pPr>
            <a:r>
              <a:rPr lang="en-GB" sz="2400" dirty="0" smtClean="0"/>
              <a:t>Generally speaking a lack of clear definition for a verbal/written motif.</a:t>
            </a:r>
          </a:p>
          <a:p>
            <a:pPr marL="0" indent="0">
              <a:spcBef>
                <a:spcPts val="0"/>
              </a:spcBef>
              <a:buNone/>
            </a:pPr>
            <a:endParaRPr lang="en-GB" sz="2400" dirty="0" smtClean="0"/>
          </a:p>
          <a:p>
            <a:pPr marL="0" indent="0">
              <a:spcBef>
                <a:spcPts val="0"/>
              </a:spcBef>
              <a:buNone/>
            </a:pPr>
            <a:r>
              <a:rPr lang="en-GB" sz="2400" dirty="0" smtClean="0"/>
              <a:t>Typically conflated with ‘symbol’ and ‘theme’</a:t>
            </a:r>
          </a:p>
          <a:p>
            <a:pPr marL="0" indent="0">
              <a:spcBef>
                <a:spcPts val="0"/>
              </a:spcBef>
              <a:buNone/>
            </a:pPr>
            <a:endParaRPr lang="en-GB" sz="2400" dirty="0" smtClean="0"/>
          </a:p>
          <a:p>
            <a:pPr marL="0" indent="0">
              <a:spcBef>
                <a:spcPts val="0"/>
              </a:spcBef>
              <a:buNone/>
            </a:pPr>
            <a:r>
              <a:rPr lang="en-GB" sz="2400" dirty="0" smtClean="0"/>
              <a:t>Sometimes simply referred to as ‘smallest unit of meaning’</a:t>
            </a:r>
          </a:p>
          <a:p>
            <a:pPr marL="0" indent="0">
              <a:spcBef>
                <a:spcPts val="0"/>
              </a:spcBef>
              <a:buNone/>
            </a:pPr>
            <a:endParaRPr lang="en-GB" sz="2400" dirty="0" smtClean="0"/>
          </a:p>
          <a:p>
            <a:pPr marL="0" indent="0">
              <a:spcBef>
                <a:spcPts val="0"/>
              </a:spcBef>
              <a:buNone/>
            </a:pPr>
            <a:r>
              <a:rPr lang="en-GB" sz="2400" dirty="0" smtClean="0"/>
              <a:t>However a solid and replicable definition has been provided by Freedman (1971)</a:t>
            </a:r>
          </a:p>
          <a:p>
            <a:pPr marL="0" indent="0">
              <a:buNone/>
            </a:pPr>
            <a:endParaRPr lang="en-GB" dirty="0"/>
          </a:p>
        </p:txBody>
      </p:sp>
    </p:spTree>
    <p:extLst>
      <p:ext uri="{BB962C8B-B14F-4D97-AF65-F5344CB8AC3E}">
        <p14:creationId xmlns:p14="http://schemas.microsoft.com/office/powerpoint/2010/main" val="4161166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r>
              <a:rPr lang="en-GB" sz="2800" b="1" dirty="0" smtClean="0"/>
              <a:t>Freedman (1971)</a:t>
            </a:r>
            <a:endParaRPr lang="en-GB" sz="2800" b="1" dirty="0"/>
          </a:p>
        </p:txBody>
      </p:sp>
      <p:sp>
        <p:nvSpPr>
          <p:cNvPr id="3" name="Content Placeholder 2"/>
          <p:cNvSpPr>
            <a:spLocks noGrp="1"/>
          </p:cNvSpPr>
          <p:nvPr>
            <p:ph idx="1"/>
          </p:nvPr>
        </p:nvSpPr>
        <p:spPr>
          <a:xfrm>
            <a:off x="467544" y="908720"/>
            <a:ext cx="8229600" cy="5184576"/>
          </a:xfrm>
        </p:spPr>
        <p:txBody>
          <a:bodyPr>
            <a:normAutofit fontScale="77500" lnSpcReduction="20000"/>
          </a:bodyPr>
          <a:lstStyle/>
          <a:p>
            <a:pPr marL="0" indent="0">
              <a:lnSpc>
                <a:spcPct val="120000"/>
              </a:lnSpc>
              <a:spcBef>
                <a:spcPts val="0"/>
              </a:spcBef>
              <a:buNone/>
            </a:pPr>
            <a:r>
              <a:rPr lang="en-GB" sz="3100" dirty="0" smtClean="0"/>
              <a:t>A recurrent verbal pattern or </a:t>
            </a:r>
            <a:r>
              <a:rPr lang="en-GB" sz="3100" dirty="0"/>
              <a:t>associational cluster of </a:t>
            </a:r>
            <a:r>
              <a:rPr lang="en-GB" sz="3100" dirty="0" smtClean="0"/>
              <a:t>references </a:t>
            </a:r>
            <a:r>
              <a:rPr lang="en-GB" sz="3100" dirty="0"/>
              <a:t>to a given class of concepts or </a:t>
            </a:r>
            <a:r>
              <a:rPr lang="en-GB" sz="3100" dirty="0" smtClean="0"/>
              <a:t>objects.   </a:t>
            </a:r>
            <a:r>
              <a:rPr lang="en-GB" sz="3100" dirty="0"/>
              <a:t>It is generally </a:t>
            </a:r>
            <a:r>
              <a:rPr lang="en-GB" sz="3100" dirty="0" smtClean="0"/>
              <a:t>symbolic.  It requires </a:t>
            </a:r>
            <a:r>
              <a:rPr lang="en-GB" sz="3100" dirty="0"/>
              <a:t>a certain minimal frequency of recurrence and improbability of </a:t>
            </a:r>
            <a:r>
              <a:rPr lang="en-GB" sz="3100" dirty="0" smtClean="0"/>
              <a:t>appearance. It achieves </a:t>
            </a:r>
            <a:r>
              <a:rPr lang="en-GB" sz="3100" dirty="0"/>
              <a:t>its power by an appropriate regulation of that </a:t>
            </a:r>
            <a:r>
              <a:rPr lang="en-GB" sz="3100" dirty="0" smtClean="0"/>
              <a:t>frequency </a:t>
            </a:r>
            <a:r>
              <a:rPr lang="en-GB" sz="3100" dirty="0"/>
              <a:t>and improbability, by </a:t>
            </a:r>
            <a:r>
              <a:rPr lang="en-GB" sz="3100" dirty="0" smtClean="0"/>
              <a:t>appearance </a:t>
            </a:r>
            <a:r>
              <a:rPr lang="en-GB" sz="3100" dirty="0"/>
              <a:t>in significant contexts, by the degree to which the individual instances work together toward a common end or </a:t>
            </a:r>
            <a:r>
              <a:rPr lang="en-GB" sz="3100" dirty="0" smtClean="0"/>
              <a:t>ends, and its </a:t>
            </a:r>
            <a:r>
              <a:rPr lang="en-GB" sz="3100" dirty="0"/>
              <a:t>appropriateness to the symbolic purpose or </a:t>
            </a:r>
            <a:r>
              <a:rPr lang="en-GB" sz="3100" dirty="0" smtClean="0"/>
              <a:t>purposes </a:t>
            </a:r>
            <a:r>
              <a:rPr lang="en-GB" sz="3100" dirty="0"/>
              <a:t>it </a:t>
            </a:r>
            <a:r>
              <a:rPr lang="en-GB" sz="3100" dirty="0" smtClean="0"/>
              <a:t>serves.</a:t>
            </a:r>
          </a:p>
          <a:p>
            <a:pPr marL="0" indent="0">
              <a:lnSpc>
                <a:spcPct val="120000"/>
              </a:lnSpc>
              <a:spcBef>
                <a:spcPts val="0"/>
              </a:spcBef>
              <a:buNone/>
            </a:pPr>
            <a:endParaRPr lang="en-GB" sz="3100" dirty="0" smtClean="0"/>
          </a:p>
          <a:p>
            <a:pPr marL="0" indent="0">
              <a:lnSpc>
                <a:spcPct val="120000"/>
              </a:lnSpc>
              <a:spcBef>
                <a:spcPts val="0"/>
              </a:spcBef>
              <a:buNone/>
            </a:pPr>
            <a:r>
              <a:rPr lang="en-GB" sz="3100" dirty="0" smtClean="0"/>
              <a:t>Motif has a </a:t>
            </a:r>
            <a:r>
              <a:rPr lang="en-GB" sz="3100" dirty="0" err="1" smtClean="0"/>
              <a:t>synedochal</a:t>
            </a:r>
            <a:r>
              <a:rPr lang="en-GB" sz="3100" dirty="0" smtClean="0"/>
              <a:t> function.   It is a complex </a:t>
            </a:r>
            <a:r>
              <a:rPr lang="en-GB" sz="3100" dirty="0"/>
              <a:t>of separate parts subtly reiterating on one level what is taking place on another. It thus multiplies levels of meaning and interest.</a:t>
            </a:r>
          </a:p>
          <a:p>
            <a:pPr marL="0" indent="0">
              <a:buNone/>
            </a:pPr>
            <a:endParaRPr lang="en-GB" dirty="0"/>
          </a:p>
        </p:txBody>
      </p:sp>
    </p:spTree>
    <p:extLst>
      <p:ext uri="{BB962C8B-B14F-4D97-AF65-F5344CB8AC3E}">
        <p14:creationId xmlns:p14="http://schemas.microsoft.com/office/powerpoint/2010/main" val="2704204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GB" sz="2800" b="1" dirty="0" smtClean="0"/>
              <a:t>A MOTIF IS:</a:t>
            </a:r>
            <a:endParaRPr lang="en-GB" sz="2800" b="1" dirty="0"/>
          </a:p>
        </p:txBody>
      </p:sp>
      <p:sp>
        <p:nvSpPr>
          <p:cNvPr id="3" name="Content Placeholder 2"/>
          <p:cNvSpPr>
            <a:spLocks noGrp="1"/>
          </p:cNvSpPr>
          <p:nvPr>
            <p:ph idx="1"/>
          </p:nvPr>
        </p:nvSpPr>
        <p:spPr>
          <a:xfrm>
            <a:off x="457200" y="908720"/>
            <a:ext cx="8229600" cy="5544616"/>
          </a:xfrm>
        </p:spPr>
        <p:txBody>
          <a:bodyPr>
            <a:normAutofit fontScale="55000" lnSpcReduction="20000"/>
          </a:bodyPr>
          <a:lstStyle/>
          <a:p>
            <a:pPr>
              <a:lnSpc>
                <a:spcPct val="120000"/>
              </a:lnSpc>
              <a:spcBef>
                <a:spcPts val="0"/>
              </a:spcBef>
            </a:pPr>
            <a:r>
              <a:rPr lang="en-GB" sz="3800" dirty="0"/>
              <a:t>Is a verbal pattern, an "associational cluster," rather than merely a single, unchanging element.</a:t>
            </a:r>
          </a:p>
          <a:p>
            <a:pPr>
              <a:lnSpc>
                <a:spcPct val="120000"/>
              </a:lnSpc>
              <a:spcBef>
                <a:spcPts val="0"/>
              </a:spcBef>
            </a:pPr>
            <a:r>
              <a:rPr lang="en-GB" sz="3800" dirty="0"/>
              <a:t>It often forms part of the description</a:t>
            </a:r>
          </a:p>
          <a:p>
            <a:pPr>
              <a:lnSpc>
                <a:spcPct val="120000"/>
              </a:lnSpc>
              <a:spcBef>
                <a:spcPts val="0"/>
              </a:spcBef>
            </a:pPr>
            <a:r>
              <a:rPr lang="en-GB" sz="3800" dirty="0"/>
              <a:t>It may become a part of the total perspective</a:t>
            </a:r>
          </a:p>
          <a:p>
            <a:pPr>
              <a:lnSpc>
                <a:spcPct val="120000"/>
              </a:lnSpc>
              <a:spcBef>
                <a:spcPts val="0"/>
              </a:spcBef>
            </a:pPr>
            <a:r>
              <a:rPr lang="en-GB" sz="3800" dirty="0"/>
              <a:t>It is not a symbol, but it may be symbolic</a:t>
            </a:r>
          </a:p>
          <a:p>
            <a:pPr>
              <a:lnSpc>
                <a:spcPct val="120000"/>
              </a:lnSpc>
              <a:spcBef>
                <a:spcPts val="0"/>
              </a:spcBef>
            </a:pPr>
            <a:r>
              <a:rPr lang="en-GB" sz="3800" dirty="0"/>
              <a:t>It falls into one or more of three principal categories: cognitive, affective (or emotive), and structural</a:t>
            </a:r>
          </a:p>
          <a:p>
            <a:pPr>
              <a:lnSpc>
                <a:spcPct val="120000"/>
              </a:lnSpc>
              <a:spcBef>
                <a:spcPts val="0"/>
              </a:spcBef>
            </a:pPr>
            <a:r>
              <a:rPr lang="en-GB" sz="3800" dirty="0"/>
              <a:t>It may contribute to only one of these three aspects of the </a:t>
            </a:r>
            <a:r>
              <a:rPr lang="en-GB" sz="3800" dirty="0" smtClean="0"/>
              <a:t>work</a:t>
            </a:r>
          </a:p>
          <a:p>
            <a:pPr marL="0" indent="0">
              <a:lnSpc>
                <a:spcPct val="120000"/>
              </a:lnSpc>
              <a:spcBef>
                <a:spcPts val="0"/>
              </a:spcBef>
              <a:buNone/>
            </a:pPr>
            <a:endParaRPr lang="en-GB" sz="3800" dirty="0" smtClean="0"/>
          </a:p>
          <a:p>
            <a:pPr marL="0" indent="0">
              <a:lnSpc>
                <a:spcPct val="120000"/>
              </a:lnSpc>
              <a:spcBef>
                <a:spcPts val="0"/>
              </a:spcBef>
              <a:buNone/>
            </a:pPr>
            <a:r>
              <a:rPr lang="en-GB" sz="3800" dirty="0" smtClean="0"/>
              <a:t>Contrast </a:t>
            </a:r>
            <a:r>
              <a:rPr lang="en-GB" sz="3800" dirty="0"/>
              <a:t>to Symbols</a:t>
            </a:r>
          </a:p>
          <a:p>
            <a:pPr marL="0" indent="0">
              <a:lnSpc>
                <a:spcPct val="120000"/>
              </a:lnSpc>
              <a:spcBef>
                <a:spcPts val="0"/>
              </a:spcBef>
              <a:buNone/>
            </a:pPr>
            <a:endParaRPr lang="en-GB" sz="3800" dirty="0"/>
          </a:p>
          <a:p>
            <a:pPr>
              <a:lnSpc>
                <a:spcPct val="120000"/>
              </a:lnSpc>
              <a:spcBef>
                <a:spcPts val="0"/>
              </a:spcBef>
            </a:pPr>
            <a:r>
              <a:rPr lang="en-GB" sz="3800" dirty="0"/>
              <a:t>The symbol may occur singly. The motif is necessarily recurrent and its effect cumulative</a:t>
            </a:r>
            <a:r>
              <a:rPr lang="en-GB" sz="3800" dirty="0" smtClean="0"/>
              <a:t>.</a:t>
            </a:r>
            <a:endParaRPr lang="en-GB" sz="3800" dirty="0"/>
          </a:p>
          <a:p>
            <a:pPr>
              <a:lnSpc>
                <a:spcPct val="120000"/>
              </a:lnSpc>
              <a:spcBef>
                <a:spcPts val="0"/>
              </a:spcBef>
            </a:pPr>
            <a:r>
              <a:rPr lang="en-GB" sz="3800" dirty="0"/>
              <a:t>A symbol is something described; it is an event or it is a thing.</a:t>
            </a:r>
          </a:p>
          <a:p>
            <a:endParaRPr lang="en-GB" dirty="0"/>
          </a:p>
        </p:txBody>
      </p:sp>
    </p:spTree>
    <p:extLst>
      <p:ext uri="{BB962C8B-B14F-4D97-AF65-F5344CB8AC3E}">
        <p14:creationId xmlns:p14="http://schemas.microsoft.com/office/powerpoint/2010/main" val="3905071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GB" sz="2800" b="1" dirty="0" smtClean="0"/>
              <a:t>Identifying a Motif</a:t>
            </a:r>
            <a:endParaRPr lang="en-GB" sz="2800" b="1" dirty="0"/>
          </a:p>
        </p:txBody>
      </p:sp>
      <p:sp>
        <p:nvSpPr>
          <p:cNvPr id="3" name="Content Placeholder 2"/>
          <p:cNvSpPr>
            <a:spLocks noGrp="1"/>
          </p:cNvSpPr>
          <p:nvPr>
            <p:ph idx="1"/>
          </p:nvPr>
        </p:nvSpPr>
        <p:spPr>
          <a:xfrm>
            <a:off x="457200" y="1124744"/>
            <a:ext cx="8229600" cy="5001419"/>
          </a:xfrm>
        </p:spPr>
        <p:txBody>
          <a:bodyPr>
            <a:normAutofit/>
          </a:bodyPr>
          <a:lstStyle/>
          <a:p>
            <a:pPr marL="0" indent="0">
              <a:spcBef>
                <a:spcPts val="0"/>
              </a:spcBef>
              <a:buNone/>
            </a:pPr>
            <a:r>
              <a:rPr lang="en-GB" sz="2400" dirty="0"/>
              <a:t>Two factors are indispensable to the establishment of a motif:</a:t>
            </a:r>
          </a:p>
          <a:p>
            <a:pPr marL="0" indent="0">
              <a:spcBef>
                <a:spcPts val="0"/>
              </a:spcBef>
              <a:buNone/>
            </a:pPr>
            <a:endParaRPr lang="en-GB" sz="2400" dirty="0"/>
          </a:p>
          <a:p>
            <a:pPr marL="0" indent="0">
              <a:spcBef>
                <a:spcPts val="0"/>
              </a:spcBef>
              <a:buNone/>
            </a:pPr>
            <a:r>
              <a:rPr lang="en-GB" sz="2400" dirty="0"/>
              <a:t>1 Motif occurs with sufficient frequency to indicate purposiveness rather than </a:t>
            </a:r>
            <a:r>
              <a:rPr lang="en-GB" sz="2400" dirty="0" smtClean="0"/>
              <a:t>coincidence (no measure for ‘sufficient frequency’)</a:t>
            </a:r>
            <a:endParaRPr lang="en-GB" sz="2400" dirty="0"/>
          </a:p>
          <a:p>
            <a:pPr marL="0" indent="0">
              <a:spcBef>
                <a:spcPts val="0"/>
              </a:spcBef>
              <a:buNone/>
            </a:pPr>
            <a:endParaRPr lang="en-GB" sz="2400" dirty="0"/>
          </a:p>
          <a:p>
            <a:pPr marL="0" indent="0">
              <a:spcBef>
                <a:spcPts val="0"/>
              </a:spcBef>
              <a:buNone/>
            </a:pPr>
            <a:r>
              <a:rPr lang="en-GB" sz="2400" dirty="0"/>
              <a:t>2 </a:t>
            </a:r>
            <a:r>
              <a:rPr lang="en-GB" sz="2400" dirty="0" smtClean="0"/>
              <a:t>It is neither </a:t>
            </a:r>
            <a:r>
              <a:rPr lang="en-GB" sz="2400" dirty="0"/>
              <a:t>necessary nor demanded by the context or field of reference (they are avoidable and unlikely </a:t>
            </a:r>
            <a:r>
              <a:rPr lang="en-GB" sz="2400" dirty="0" smtClean="0"/>
              <a:t>to </a:t>
            </a:r>
            <a:r>
              <a:rPr lang="en-GB" sz="2400" dirty="0"/>
              <a:t>occur</a:t>
            </a:r>
            <a:r>
              <a:rPr lang="en-GB" sz="2400" dirty="0" smtClean="0"/>
              <a:t>)</a:t>
            </a:r>
          </a:p>
          <a:p>
            <a:pPr marL="0" indent="0">
              <a:spcBef>
                <a:spcPts val="0"/>
              </a:spcBef>
              <a:buNone/>
            </a:pPr>
            <a:endParaRPr lang="en-GB" sz="2400" dirty="0"/>
          </a:p>
          <a:p>
            <a:pPr marL="0" indent="0">
              <a:spcBef>
                <a:spcPts val="0"/>
              </a:spcBef>
              <a:buNone/>
            </a:pPr>
            <a:r>
              <a:rPr lang="en-GB" sz="2400" dirty="0" smtClean="0"/>
              <a:t>(ergo: sufficient but not necessary)</a:t>
            </a:r>
          </a:p>
        </p:txBody>
      </p:sp>
    </p:spTree>
    <p:extLst>
      <p:ext uri="{BB962C8B-B14F-4D97-AF65-F5344CB8AC3E}">
        <p14:creationId xmlns:p14="http://schemas.microsoft.com/office/powerpoint/2010/main" val="4285854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Function of Motif</a:t>
            </a:r>
            <a:endParaRPr lang="en-GB" sz="2800" b="1" dirty="0"/>
          </a:p>
        </p:txBody>
      </p:sp>
      <p:sp>
        <p:nvSpPr>
          <p:cNvPr id="3" name="Content Placeholder 2"/>
          <p:cNvSpPr>
            <a:spLocks noGrp="1"/>
          </p:cNvSpPr>
          <p:nvPr>
            <p:ph idx="1"/>
          </p:nvPr>
        </p:nvSpPr>
        <p:spPr>
          <a:xfrm>
            <a:off x="467544" y="1340768"/>
            <a:ext cx="8229600" cy="4525963"/>
          </a:xfrm>
        </p:spPr>
        <p:txBody>
          <a:bodyPr/>
          <a:lstStyle/>
          <a:p>
            <a:pPr marL="0" indent="0">
              <a:spcBef>
                <a:spcPts val="0"/>
              </a:spcBef>
              <a:buNone/>
            </a:pPr>
            <a:r>
              <a:rPr lang="en-GB" sz="2400" dirty="0" smtClean="0"/>
              <a:t>Representation of the whole</a:t>
            </a:r>
          </a:p>
          <a:p>
            <a:pPr marL="0" indent="0">
              <a:spcBef>
                <a:spcPts val="0"/>
              </a:spcBef>
              <a:buNone/>
            </a:pPr>
            <a:r>
              <a:rPr lang="en-GB" sz="2400" dirty="0" smtClean="0"/>
              <a:t>Develop meaning</a:t>
            </a:r>
          </a:p>
          <a:p>
            <a:pPr marL="0" indent="0">
              <a:spcBef>
                <a:spcPts val="0"/>
              </a:spcBef>
              <a:buNone/>
            </a:pPr>
            <a:r>
              <a:rPr lang="en-GB" sz="2400" dirty="0" smtClean="0"/>
              <a:t>Build themes</a:t>
            </a:r>
          </a:p>
          <a:p>
            <a:pPr marL="0" indent="0">
              <a:spcBef>
                <a:spcPts val="0"/>
              </a:spcBef>
              <a:buNone/>
            </a:pPr>
            <a:r>
              <a:rPr lang="en-GB" sz="2400" dirty="0" smtClean="0"/>
              <a:t>Establish acceptable ‘truths’</a:t>
            </a:r>
          </a:p>
          <a:p>
            <a:pPr marL="0" indent="0">
              <a:spcBef>
                <a:spcPts val="0"/>
              </a:spcBef>
              <a:buNone/>
            </a:pPr>
            <a:r>
              <a:rPr lang="en-GB" sz="2400" dirty="0" smtClean="0"/>
              <a:t>Provides access to the established acceptable truths</a:t>
            </a:r>
          </a:p>
          <a:p>
            <a:pPr marL="0" indent="0">
              <a:spcBef>
                <a:spcPts val="0"/>
              </a:spcBef>
              <a:buNone/>
            </a:pPr>
            <a:endParaRPr lang="en-GB" sz="2400" dirty="0"/>
          </a:p>
          <a:p>
            <a:pPr marL="0" indent="0">
              <a:spcBef>
                <a:spcPts val="0"/>
              </a:spcBef>
              <a:buNone/>
            </a:pPr>
            <a:r>
              <a:rPr lang="en-GB" sz="2400" dirty="0" smtClean="0"/>
              <a:t>Used to:</a:t>
            </a:r>
          </a:p>
          <a:p>
            <a:pPr marL="0" indent="0">
              <a:spcBef>
                <a:spcPts val="0"/>
              </a:spcBef>
              <a:buNone/>
            </a:pPr>
            <a:endParaRPr lang="en-GB" sz="2400" dirty="0"/>
          </a:p>
          <a:p>
            <a:pPr marL="0" indent="0">
              <a:spcBef>
                <a:spcPts val="0"/>
              </a:spcBef>
              <a:buNone/>
            </a:pPr>
            <a:r>
              <a:rPr lang="en-GB" sz="2400" dirty="0" smtClean="0"/>
              <a:t>Develop a theme/control meaning</a:t>
            </a:r>
          </a:p>
          <a:p>
            <a:pPr marL="0" indent="0">
              <a:spcBef>
                <a:spcPts val="0"/>
              </a:spcBef>
              <a:buNone/>
            </a:pPr>
            <a:r>
              <a:rPr lang="en-GB" sz="2400" dirty="0" smtClean="0"/>
              <a:t>Build an institution (including memory)</a:t>
            </a:r>
          </a:p>
          <a:p>
            <a:pPr marL="0" indent="0">
              <a:spcBef>
                <a:spcPts val="0"/>
              </a:spcBef>
              <a:buNone/>
            </a:pPr>
            <a:r>
              <a:rPr lang="en-GB" sz="2400" dirty="0" smtClean="0"/>
              <a:t>Gain access to resources</a:t>
            </a:r>
          </a:p>
          <a:p>
            <a:pPr marL="0" indent="0">
              <a:buNone/>
            </a:pPr>
            <a:endParaRPr lang="en-GB" dirty="0" smtClean="0"/>
          </a:p>
          <a:p>
            <a:pPr marL="0" indent="0">
              <a:buNone/>
            </a:pPr>
            <a:endParaRPr lang="en-GB" dirty="0" smtClean="0"/>
          </a:p>
        </p:txBody>
      </p:sp>
    </p:spTree>
    <p:extLst>
      <p:ext uri="{BB962C8B-B14F-4D97-AF65-F5344CB8AC3E}">
        <p14:creationId xmlns:p14="http://schemas.microsoft.com/office/powerpoint/2010/main" val="672067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GB" sz="2800" b="1" dirty="0" smtClean="0"/>
              <a:t>The Efficacy of the Motif</a:t>
            </a:r>
            <a:endParaRPr lang="en-GB" sz="2800" b="1" dirty="0"/>
          </a:p>
        </p:txBody>
      </p:sp>
      <p:sp>
        <p:nvSpPr>
          <p:cNvPr id="3" name="Content Placeholder 2"/>
          <p:cNvSpPr>
            <a:spLocks noGrp="1"/>
          </p:cNvSpPr>
          <p:nvPr>
            <p:ph idx="1"/>
          </p:nvPr>
        </p:nvSpPr>
        <p:spPr>
          <a:xfrm>
            <a:off x="323528" y="764704"/>
            <a:ext cx="8229600" cy="5400600"/>
          </a:xfrm>
        </p:spPr>
        <p:txBody>
          <a:bodyPr>
            <a:normAutofit fontScale="55000" lnSpcReduction="20000"/>
          </a:bodyPr>
          <a:lstStyle/>
          <a:p>
            <a:pPr marL="0" indent="0">
              <a:lnSpc>
                <a:spcPct val="120000"/>
              </a:lnSpc>
              <a:spcBef>
                <a:spcPts val="0"/>
              </a:spcBef>
              <a:buNone/>
            </a:pPr>
            <a:r>
              <a:rPr lang="en-GB" dirty="0"/>
              <a:t>Five basic factors determine the efficacy of a motif</a:t>
            </a:r>
          </a:p>
          <a:p>
            <a:pPr marL="0" indent="0">
              <a:lnSpc>
                <a:spcPct val="120000"/>
              </a:lnSpc>
              <a:spcBef>
                <a:spcPts val="0"/>
              </a:spcBef>
              <a:buNone/>
            </a:pPr>
            <a:endParaRPr lang="en-GB" dirty="0"/>
          </a:p>
          <a:p>
            <a:pPr marL="0" indent="0">
              <a:lnSpc>
                <a:spcPct val="120000"/>
              </a:lnSpc>
              <a:spcBef>
                <a:spcPts val="0"/>
              </a:spcBef>
              <a:buNone/>
            </a:pPr>
            <a:r>
              <a:rPr lang="en-GB" dirty="0"/>
              <a:t>1 Frequency:  All other factors being equal etc. the greater the frequency with which instances of a motif recur the deeper the impression it is likely to make (on the reader)</a:t>
            </a:r>
          </a:p>
          <a:p>
            <a:pPr marL="0" indent="0">
              <a:lnSpc>
                <a:spcPct val="120000"/>
              </a:lnSpc>
              <a:spcBef>
                <a:spcPts val="0"/>
              </a:spcBef>
              <a:buNone/>
            </a:pPr>
            <a:r>
              <a:rPr lang="en-GB" dirty="0"/>
              <a:t> </a:t>
            </a:r>
          </a:p>
          <a:p>
            <a:pPr marL="0" indent="0">
              <a:lnSpc>
                <a:spcPct val="120000"/>
              </a:lnSpc>
              <a:spcBef>
                <a:spcPts val="0"/>
              </a:spcBef>
              <a:buNone/>
            </a:pPr>
            <a:r>
              <a:rPr lang="en-GB" dirty="0"/>
              <a:t>2 </a:t>
            </a:r>
            <a:r>
              <a:rPr lang="en-GB" dirty="0" err="1"/>
              <a:t>Avoidability</a:t>
            </a:r>
            <a:r>
              <a:rPr lang="en-GB" dirty="0"/>
              <a:t> and unlikelihood: the more uncommon a reference is in a given context (the more likely it is to strike the reader, consciously or subconsciously, and) the greater will be its effect.</a:t>
            </a:r>
          </a:p>
          <a:p>
            <a:pPr marL="0" indent="0">
              <a:lnSpc>
                <a:spcPct val="120000"/>
              </a:lnSpc>
              <a:spcBef>
                <a:spcPts val="0"/>
              </a:spcBef>
              <a:buNone/>
            </a:pPr>
            <a:endParaRPr lang="en-GB" dirty="0"/>
          </a:p>
          <a:p>
            <a:pPr marL="0" indent="0">
              <a:lnSpc>
                <a:spcPct val="120000"/>
              </a:lnSpc>
              <a:spcBef>
                <a:spcPts val="0"/>
              </a:spcBef>
              <a:buNone/>
            </a:pPr>
            <a:r>
              <a:rPr lang="en-GB" dirty="0"/>
              <a:t>3 The degree of frequency and improbability just short of tedious repetition (causing repetition blindness), a point that varies from work to work.</a:t>
            </a:r>
          </a:p>
          <a:p>
            <a:pPr marL="0" indent="0">
              <a:lnSpc>
                <a:spcPct val="120000"/>
              </a:lnSpc>
              <a:spcBef>
                <a:spcPts val="0"/>
              </a:spcBef>
              <a:buNone/>
            </a:pPr>
            <a:endParaRPr lang="en-GB" dirty="0"/>
          </a:p>
          <a:p>
            <a:pPr marL="0" indent="0">
              <a:lnSpc>
                <a:spcPct val="120000"/>
              </a:lnSpc>
              <a:spcBef>
                <a:spcPts val="0"/>
              </a:spcBef>
              <a:buNone/>
            </a:pPr>
            <a:r>
              <a:rPr lang="en-GB" dirty="0"/>
              <a:t>4 The significance of the contexts in which it occurs.  The degree to which all instances of the motif are relevant to the principal end of the motif as a whole and to which they fit together into a recognizable and coherent unit.  The closer the association between the components of the cluster the more unified their effect.</a:t>
            </a:r>
          </a:p>
          <a:p>
            <a:pPr marL="0" indent="0">
              <a:lnSpc>
                <a:spcPct val="120000"/>
              </a:lnSpc>
              <a:spcBef>
                <a:spcPts val="0"/>
              </a:spcBef>
              <a:buNone/>
            </a:pPr>
            <a:endParaRPr lang="en-GB" dirty="0"/>
          </a:p>
          <a:p>
            <a:pPr marL="0" indent="0">
              <a:lnSpc>
                <a:spcPct val="120000"/>
              </a:lnSpc>
              <a:spcBef>
                <a:spcPts val="0"/>
              </a:spcBef>
              <a:buNone/>
            </a:pPr>
            <a:r>
              <a:rPr lang="en-GB" dirty="0"/>
              <a:t>5  The appropriateness of the motif to what it symbolizes (concerns only those motifs whose function is symbolic)</a:t>
            </a:r>
          </a:p>
        </p:txBody>
      </p:sp>
    </p:spTree>
    <p:extLst>
      <p:ext uri="{BB962C8B-B14F-4D97-AF65-F5344CB8AC3E}">
        <p14:creationId xmlns:p14="http://schemas.microsoft.com/office/powerpoint/2010/main" val="343155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785</TotalTime>
  <Words>2356</Words>
  <Application>Microsoft Office PowerPoint</Application>
  <PresentationFormat>On-screen Show (4:3)</PresentationFormat>
  <Paragraphs>142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Narrative as process and artefact and some implications – The use and role of Motif William J Fear &amp; Ricardo Azambujo</vt:lpstr>
      <vt:lpstr>Background</vt:lpstr>
      <vt:lpstr>Patient Safety</vt:lpstr>
      <vt:lpstr>Definition of a motif</vt:lpstr>
      <vt:lpstr>Freedman (1971)</vt:lpstr>
      <vt:lpstr>A MOTIF IS:</vt:lpstr>
      <vt:lpstr>Identifying a Motif</vt:lpstr>
      <vt:lpstr>Function of Motif</vt:lpstr>
      <vt:lpstr>The Efficacy of the Motif</vt:lpstr>
      <vt:lpstr>The associational cluster  of the [Harvard Epidemiological] Motif we identified</vt:lpstr>
      <vt:lpstr>The Theme of the Motif</vt:lpstr>
      <vt:lpstr>Some sectors in which the Motif has been used</vt:lpstr>
      <vt:lpstr>Gordon, 1949.  Epidemiologist (Harvard)</vt:lpstr>
      <vt:lpstr>Beecher and Todd (1954)</vt:lpstr>
      <vt:lpstr>Barry 1975</vt:lpstr>
      <vt:lpstr>To Err is Human (1999)</vt:lpstr>
      <vt:lpstr>Herbertand &amp; Landrigan (2000)</vt:lpstr>
      <vt:lpstr>de Grey (2007)</vt:lpstr>
      <vt:lpstr>Wilper, Woolhandler, Lasser,  et. al., 2009</vt:lpstr>
      <vt:lpstr>MSMR 2012</vt:lpstr>
      <vt:lpstr>ASH Factsheet 2013</vt:lpstr>
      <vt:lpstr>Rosen, Maddox and Ray (2013)</vt:lpstr>
      <vt:lpstr>The ‘Success’ version of the Motif</vt:lpstr>
      <vt:lpstr>The Success Version</vt:lpstr>
      <vt:lpstr>Torture</vt:lpstr>
      <vt:lpstr>Conclusions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Narrative as process and artefact and some implications William J Fear &amp; Ricardo Azambujo</dc:title>
  <dc:creator>User465</dc:creator>
  <cp:lastModifiedBy>User465</cp:lastModifiedBy>
  <cp:revision>51</cp:revision>
  <dcterms:created xsi:type="dcterms:W3CDTF">2014-04-08T10:28:09Z</dcterms:created>
  <dcterms:modified xsi:type="dcterms:W3CDTF">2014-11-03T13:19:45Z</dcterms:modified>
</cp:coreProperties>
</file>