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64" r:id="rId4"/>
    <p:sldId id="278" r:id="rId5"/>
    <p:sldId id="279" r:id="rId6"/>
    <p:sldId id="265" r:id="rId7"/>
    <p:sldId id="266" r:id="rId8"/>
    <p:sldId id="282" r:id="rId9"/>
    <p:sldId id="280" r:id="rId10"/>
    <p:sldId id="281" r:id="rId11"/>
    <p:sldId id="283" r:id="rId12"/>
    <p:sldId id="286" r:id="rId13"/>
    <p:sldId id="274" r:id="rId14"/>
    <p:sldId id="261" r:id="rId15"/>
    <p:sldId id="287" r:id="rId16"/>
    <p:sldId id="259" r:id="rId17"/>
    <p:sldId id="258" r:id="rId18"/>
    <p:sldId id="270" r:id="rId19"/>
    <p:sldId id="271" r:id="rId20"/>
    <p:sldId id="272" r:id="rId21"/>
    <p:sldId id="273" r:id="rId22"/>
    <p:sldId id="275"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735650-F02E-4527-9EAA-7B9D62272F11}"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10750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35650-F02E-4527-9EAA-7B9D62272F11}"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415168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35650-F02E-4527-9EAA-7B9D62272F11}"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402207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735650-F02E-4527-9EAA-7B9D62272F11}"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219035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35650-F02E-4527-9EAA-7B9D62272F11}"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132531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735650-F02E-4527-9EAA-7B9D62272F11}"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51292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735650-F02E-4527-9EAA-7B9D62272F11}" type="datetimeFigureOut">
              <a:rPr lang="en-GB" smtClean="0"/>
              <a:t>17/07/2014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168548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735650-F02E-4527-9EAA-7B9D62272F11}" type="datetimeFigureOut">
              <a:rPr lang="en-GB" smtClean="0"/>
              <a:t>17/07/2014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278506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35650-F02E-4527-9EAA-7B9D62272F11}" type="datetimeFigureOut">
              <a:rPr lang="en-GB" smtClean="0"/>
              <a:t>17/07/2014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344294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35650-F02E-4527-9EAA-7B9D62272F11}"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4654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35650-F02E-4527-9EAA-7B9D62272F11}"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F4109-FF3C-4215-80E5-CDC332830946}" type="slidenum">
              <a:rPr lang="en-GB" smtClean="0"/>
              <a:t>‹#›</a:t>
            </a:fld>
            <a:endParaRPr lang="en-GB"/>
          </a:p>
        </p:txBody>
      </p:sp>
    </p:spTree>
    <p:extLst>
      <p:ext uri="{BB962C8B-B14F-4D97-AF65-F5344CB8AC3E}">
        <p14:creationId xmlns:p14="http://schemas.microsoft.com/office/powerpoint/2010/main" val="366409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35650-F02E-4527-9EAA-7B9D62272F11}" type="datetimeFigureOut">
              <a:rPr lang="en-GB" smtClean="0"/>
              <a:t>17/07/2014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F4109-FF3C-4215-80E5-CDC332830946}" type="slidenum">
              <a:rPr lang="en-GB" smtClean="0"/>
              <a:t>‹#›</a:t>
            </a:fld>
            <a:endParaRPr lang="en-GB"/>
          </a:p>
        </p:txBody>
      </p:sp>
    </p:spTree>
    <p:extLst>
      <p:ext uri="{BB962C8B-B14F-4D97-AF65-F5344CB8AC3E}">
        <p14:creationId xmlns:p14="http://schemas.microsoft.com/office/powerpoint/2010/main" val="429027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extLst>
              <a:ext uri="{BEBA8EAE-BF5A-486C-A8C5-ECC9F3942E4B}">
                <a14:imgProps xmlns:a14="http://schemas.microsoft.com/office/drawing/2010/main">
                  <a14:imgLayer r:embed="rId3">
                    <a14:imgEffect>
                      <a14:sharpenSoften amount="76000"/>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Here Be </a:t>
            </a:r>
            <a:r>
              <a:rPr lang="en-GB" b="1" dirty="0" smtClean="0"/>
              <a:t>Dragons: </a:t>
            </a:r>
            <a:r>
              <a:rPr lang="en-GB" altLang="en-US" b="1" dirty="0" smtClean="0"/>
              <a:t>The </a:t>
            </a:r>
            <a:r>
              <a:rPr lang="en-GB" altLang="en-US" b="1" dirty="0"/>
              <a:t>Boards’ Use of Minutes-as-Maps to Navigate Discourse</a:t>
            </a:r>
            <a:r>
              <a:rPr lang="en-US" altLang="en-US" b="1" dirty="0"/>
              <a:t/>
            </a:r>
            <a:br>
              <a:rPr lang="en-US" altLang="en-US" b="1" dirty="0"/>
            </a:br>
            <a:endParaRPr lang="en-GB" dirty="0"/>
          </a:p>
        </p:txBody>
      </p:sp>
      <p:sp>
        <p:nvSpPr>
          <p:cNvPr id="3" name="Subtitle 2"/>
          <p:cNvSpPr>
            <a:spLocks noGrp="1"/>
          </p:cNvSpPr>
          <p:nvPr>
            <p:ph type="subTitle" idx="1"/>
          </p:nvPr>
        </p:nvSpPr>
        <p:spPr/>
        <p:txBody>
          <a:bodyPr>
            <a:normAutofit fontScale="92500" lnSpcReduction="20000"/>
          </a:bodyPr>
          <a:lstStyle/>
          <a:p>
            <a:r>
              <a:rPr lang="en-GB" altLang="en-US" b="1" dirty="0">
                <a:solidFill>
                  <a:schemeClr val="tx1"/>
                </a:solidFill>
                <a:cs typeface="Courier New" pitchFamily="49" charset="0"/>
              </a:rPr>
              <a:t>William J. Fear (</a:t>
            </a:r>
            <a:r>
              <a:rPr lang="en-GB" altLang="en-US" b="1" dirty="0" err="1">
                <a:solidFill>
                  <a:schemeClr val="tx1"/>
                </a:solidFill>
                <a:cs typeface="Courier New" pitchFamily="49" charset="0"/>
              </a:rPr>
              <a:t>Birkbeck</a:t>
            </a:r>
            <a:r>
              <a:rPr lang="en-GB" altLang="en-US" b="1" dirty="0">
                <a:solidFill>
                  <a:schemeClr val="tx1"/>
                </a:solidFill>
                <a:cs typeface="Courier New" pitchFamily="49" charset="0"/>
              </a:rPr>
              <a:t> College, University of London, UK)</a:t>
            </a:r>
          </a:p>
          <a:p>
            <a:r>
              <a:rPr lang="en-GB" altLang="en-US" b="1" dirty="0">
                <a:solidFill>
                  <a:schemeClr val="tx1"/>
                </a:solidFill>
                <a:cs typeface="Courier New" pitchFamily="49" charset="0"/>
              </a:rPr>
              <a:t>Ricardo </a:t>
            </a:r>
            <a:r>
              <a:rPr lang="en-GB" altLang="en-US" b="1" dirty="0" err="1">
                <a:solidFill>
                  <a:schemeClr val="tx1"/>
                </a:solidFill>
                <a:cs typeface="Courier New" pitchFamily="49" charset="0"/>
              </a:rPr>
              <a:t>Azambuja</a:t>
            </a:r>
            <a:r>
              <a:rPr lang="en-GB" altLang="en-US" b="1" dirty="0">
                <a:solidFill>
                  <a:schemeClr val="tx1"/>
                </a:solidFill>
                <a:cs typeface="Courier New" pitchFamily="49" charset="0"/>
              </a:rPr>
              <a:t> (Grenoble </a:t>
            </a:r>
            <a:r>
              <a:rPr lang="en-GB" altLang="en-US" b="1" dirty="0" err="1">
                <a:solidFill>
                  <a:schemeClr val="tx1"/>
                </a:solidFill>
                <a:cs typeface="Courier New" pitchFamily="49" charset="0"/>
              </a:rPr>
              <a:t>École</a:t>
            </a:r>
            <a:r>
              <a:rPr lang="en-GB" altLang="en-US" b="1" dirty="0">
                <a:solidFill>
                  <a:schemeClr val="tx1"/>
                </a:solidFill>
                <a:cs typeface="Courier New" pitchFamily="49" charset="0"/>
              </a:rPr>
              <a:t> de Management, France</a:t>
            </a:r>
            <a:r>
              <a:rPr lang="en-GB" altLang="en-US" b="1" dirty="0" smtClean="0">
                <a:solidFill>
                  <a:schemeClr val="tx1"/>
                </a:solidFill>
                <a:cs typeface="Courier New" pitchFamily="49" charset="0"/>
              </a:rPr>
              <a:t>)</a:t>
            </a:r>
          </a:p>
          <a:p>
            <a:endParaRPr lang="en-GB" altLang="en-US" b="1" dirty="0">
              <a:solidFill>
                <a:schemeClr val="tx1"/>
              </a:solidFill>
              <a:cs typeface="Courier New" pitchFamily="49" charset="0"/>
            </a:endParaRPr>
          </a:p>
          <a:p>
            <a:endParaRPr lang="en-US" altLang="en-US" b="1" dirty="0">
              <a:solidFill>
                <a:schemeClr val="tx1"/>
              </a:solidFill>
              <a:cs typeface="Courier New" pitchFamily="49" charset="0"/>
            </a:endParaRPr>
          </a:p>
          <a:p>
            <a:endParaRPr lang="en-GB"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3809728"/>
            <a:ext cx="1224136" cy="268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88640"/>
            <a:ext cx="3800475" cy="1200150"/>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69000" contrast="33000"/>
                    </a14:imgEffect>
                  </a14:imgLayer>
                </a14:imgProps>
              </a:ext>
              <a:ext uri="{28A0092B-C50C-407E-A947-70E740481C1C}">
                <a14:useLocalDpi xmlns:a14="http://schemas.microsoft.com/office/drawing/2010/main" val="0"/>
              </a:ext>
            </a:extLst>
          </a:blip>
          <a:stretch>
            <a:fillRect/>
          </a:stretch>
        </p:blipFill>
        <p:spPr>
          <a:xfrm>
            <a:off x="4004142" y="188640"/>
            <a:ext cx="1794129" cy="1178814"/>
          </a:xfrm>
          <a:prstGeom prst="rect">
            <a:avLst/>
          </a:prstGeom>
          <a:effectLst>
            <a:outerShdw blurRad="50800" dist="50800" dir="5400000" sx="1000" sy="1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352814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sharpenSoften amoun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600" b="1" dirty="0" smtClean="0"/>
              <a:t>Context for ongoing work</a:t>
            </a:r>
            <a:endParaRPr lang="en-GB" sz="3600" b="1" dirty="0"/>
          </a:p>
        </p:txBody>
      </p:sp>
      <p:sp>
        <p:nvSpPr>
          <p:cNvPr id="3" name="Content Placeholder 2"/>
          <p:cNvSpPr>
            <a:spLocks noGrp="1"/>
          </p:cNvSpPr>
          <p:nvPr>
            <p:ph idx="1"/>
          </p:nvPr>
        </p:nvSpPr>
        <p:spPr>
          <a:xfrm>
            <a:off x="457200" y="1052736"/>
            <a:ext cx="8229600" cy="5328592"/>
          </a:xfrm>
        </p:spPr>
        <p:txBody>
          <a:bodyPr>
            <a:normAutofit fontScale="70000" lnSpcReduction="20000"/>
          </a:bodyPr>
          <a:lstStyle/>
          <a:p>
            <a:r>
              <a:rPr lang="en-GB" sz="4000" b="1" dirty="0" smtClean="0"/>
              <a:t>Following the minutes of 7 local health boards over 4.5 years + reports, media, </a:t>
            </a:r>
            <a:r>
              <a:rPr lang="en-GB" sz="4000" b="1" dirty="0" err="1" smtClean="0"/>
              <a:t>etc</a:t>
            </a:r>
            <a:r>
              <a:rPr lang="en-GB" sz="4000" b="1" dirty="0" smtClean="0"/>
              <a:t> + other cases</a:t>
            </a:r>
          </a:p>
          <a:p>
            <a:r>
              <a:rPr lang="en-GB" sz="4000" b="1" dirty="0" smtClean="0"/>
              <a:t>Average 6 meetings per year; minutes average 10-12 pages</a:t>
            </a:r>
          </a:p>
          <a:p>
            <a:r>
              <a:rPr lang="en-GB" sz="4000" b="1" dirty="0" smtClean="0"/>
              <a:t>Additional reports accompanying minutes average 10-15 (up to 42)</a:t>
            </a:r>
          </a:p>
          <a:p>
            <a:r>
              <a:rPr lang="en-GB" sz="4000" b="1" dirty="0" smtClean="0"/>
              <a:t>Analyse for traces of specific events known to take place: example 1 – the use of patient stories as tools to bring about organizational change; example 2 – the suspension of nurses from ABM…(link to Mid Stafford); example 3 – the discourse of Chief Executives (and decisions) at their own meetings (WHSSC) and the lack of the boards understanding and knowledge of this</a:t>
            </a:r>
            <a:endParaRPr lang="en-GB" b="1" dirty="0" smtClean="0"/>
          </a:p>
        </p:txBody>
      </p:sp>
    </p:spTree>
    <p:extLst>
      <p:ext uri="{BB962C8B-B14F-4D97-AF65-F5344CB8AC3E}">
        <p14:creationId xmlns:p14="http://schemas.microsoft.com/office/powerpoint/2010/main" val="115832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extLst>
              <a:ext uri="{BEBA8EAE-BF5A-486C-A8C5-ECC9F3942E4B}">
                <a14:imgProps xmlns:a14="http://schemas.microsoft.com/office/drawing/2010/main">
                  <a14:imgLayer r:embed="rId3">
                    <a14:imgEffect>
                      <a14:sharpenSoften amount="75000"/>
                    </a14:imgEffect>
                  </a14:imgLayer>
                </a14:imgProps>
              </a:ext>
            </a:extLst>
          </a:blip>
          <a:srcRect/>
          <a:stretch>
            <a:fillRect l="15000" t="19000" r="-15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t>Here be Dragons</a:t>
            </a:r>
            <a:endParaRPr lang="en-GB" sz="3600" b="1" dirty="0"/>
          </a:p>
        </p:txBody>
      </p:sp>
      <p:sp>
        <p:nvSpPr>
          <p:cNvPr id="3" name="Content Placeholder 2"/>
          <p:cNvSpPr>
            <a:spLocks noGrp="1"/>
          </p:cNvSpPr>
          <p:nvPr>
            <p:ph idx="1"/>
          </p:nvPr>
        </p:nvSpPr>
        <p:spPr>
          <a:xfrm>
            <a:off x="395536" y="1052736"/>
            <a:ext cx="8229600" cy="5184576"/>
          </a:xfrm>
        </p:spPr>
        <p:txBody>
          <a:bodyPr>
            <a:normAutofit/>
          </a:bodyPr>
          <a:lstStyle/>
          <a:p>
            <a:pPr marL="0" indent="0">
              <a:buNone/>
            </a:pPr>
            <a:r>
              <a:rPr lang="en-GB" sz="2800" b="1" dirty="0" smtClean="0"/>
              <a:t>Simple:</a:t>
            </a:r>
          </a:p>
          <a:p>
            <a:r>
              <a:rPr lang="en-GB" sz="2800" b="1" dirty="0" smtClean="0"/>
              <a:t>Items no longer on the agenda; verbal reports instead of written reports; going ‘off camera’ to discuss patient complaints; emergency meetings to discuss the financial situation</a:t>
            </a:r>
          </a:p>
          <a:p>
            <a:pPr marL="0" indent="0">
              <a:buNone/>
            </a:pPr>
            <a:r>
              <a:rPr lang="en-GB" sz="2800" b="1" dirty="0" smtClean="0"/>
              <a:t>Complex:</a:t>
            </a:r>
          </a:p>
          <a:p>
            <a:r>
              <a:rPr lang="en-GB" sz="2800" b="1" dirty="0" smtClean="0"/>
              <a:t>Patients constructed as risk objects and consequently stories presented by patients are restricted and constrained</a:t>
            </a:r>
          </a:p>
          <a:p>
            <a:r>
              <a:rPr lang="en-GB" sz="2800" b="1" dirty="0" smtClean="0"/>
              <a:t>High risk/impact events relevant to the organization are ignored (e.g. Mid Staff)</a:t>
            </a:r>
            <a:endParaRPr lang="en-GB" sz="2800" b="1"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188640"/>
            <a:ext cx="1008112" cy="22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491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extLst>
              <a:ext uri="{BEBA8EAE-BF5A-486C-A8C5-ECC9F3942E4B}">
                <a14:imgProps xmlns:a14="http://schemas.microsoft.com/office/drawing/2010/main">
                  <a14:imgLayer r:embed="rId3">
                    <a14:imgEffect>
                      <a14:sharpenSoften amoun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EXAMPLES</a:t>
            </a:r>
            <a:endParaRPr lang="en-GB" sz="3600" b="1" dirty="0"/>
          </a:p>
        </p:txBody>
      </p:sp>
      <p:sp>
        <p:nvSpPr>
          <p:cNvPr id="3" name="Content Placeholder 2"/>
          <p:cNvSpPr>
            <a:spLocks noGrp="1"/>
          </p:cNvSpPr>
          <p:nvPr>
            <p:ph idx="1"/>
          </p:nvPr>
        </p:nvSpPr>
        <p:spPr/>
        <p:txBody>
          <a:bodyPr>
            <a:normAutofit/>
          </a:bodyPr>
          <a:lstStyle/>
          <a:p>
            <a:pPr marL="0" indent="0">
              <a:buNone/>
            </a:pPr>
            <a:r>
              <a:rPr lang="en-GB" sz="2800" b="1" dirty="0" smtClean="0"/>
              <a:t>1000 Lives; 2009-2013 – Then Cardiff Heart Surgery; ABM</a:t>
            </a:r>
          </a:p>
          <a:p>
            <a:pPr marL="0" indent="0">
              <a:buNone/>
            </a:pPr>
            <a:r>
              <a:rPr lang="en-GB" sz="2800" b="1" dirty="0" smtClean="0"/>
              <a:t>Mid Staff – We’re not like that</a:t>
            </a:r>
          </a:p>
          <a:p>
            <a:pPr marL="0" indent="0">
              <a:buNone/>
            </a:pPr>
            <a:r>
              <a:rPr lang="en-GB" sz="2800" b="1" dirty="0" smtClean="0"/>
              <a:t>Finance – EGM; Limited information</a:t>
            </a:r>
          </a:p>
          <a:p>
            <a:pPr marL="0" indent="0">
              <a:buNone/>
            </a:pPr>
            <a:r>
              <a:rPr lang="en-GB" sz="2800" b="1" dirty="0" smtClean="0"/>
              <a:t>Patient Stories (Risk Objects – Dragons)</a:t>
            </a:r>
            <a:endParaRPr lang="en-GB" sz="2800" b="1" dirty="0"/>
          </a:p>
        </p:txBody>
      </p:sp>
    </p:spTree>
    <p:extLst>
      <p:ext uri="{BB962C8B-B14F-4D97-AF65-F5344CB8AC3E}">
        <p14:creationId xmlns:p14="http://schemas.microsoft.com/office/powerpoint/2010/main" val="2349604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sharpenSoften amoun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Patients as risk objects - Dragons</a:t>
            </a:r>
            <a:endParaRPr lang="en-GB" sz="3600" b="1" dirty="0"/>
          </a:p>
        </p:txBody>
      </p:sp>
      <p:sp>
        <p:nvSpPr>
          <p:cNvPr id="3" name="Content Placeholder 2"/>
          <p:cNvSpPr>
            <a:spLocks noGrp="1"/>
          </p:cNvSpPr>
          <p:nvPr>
            <p:ph idx="1"/>
          </p:nvPr>
        </p:nvSpPr>
        <p:spPr>
          <a:xfrm>
            <a:off x="457200" y="1196752"/>
            <a:ext cx="8229600" cy="5400600"/>
          </a:xfrm>
        </p:spPr>
        <p:txBody>
          <a:bodyPr>
            <a:normAutofit fontScale="85000" lnSpcReduction="20000"/>
          </a:bodyPr>
          <a:lstStyle/>
          <a:p>
            <a:pPr marL="0" indent="0">
              <a:buNone/>
            </a:pPr>
            <a:r>
              <a:rPr lang="en-GB" b="1" dirty="0"/>
              <a:t>When you are a director, if you walk the floor, patients will tell you what you want to hear. So I had to balance that recognition that I had an individual who was holding the Board to account and I had absolutely no idea what she was about to say. I was under no illusion that there was considerable risk associated with that. </a:t>
            </a:r>
            <a:endParaRPr lang="en-GB" b="1" dirty="0" smtClean="0"/>
          </a:p>
          <a:p>
            <a:pPr marL="0" indent="0">
              <a:buNone/>
            </a:pPr>
            <a:endParaRPr lang="en-GB" b="1" dirty="0"/>
          </a:p>
          <a:p>
            <a:pPr marL="0" indent="0">
              <a:buNone/>
            </a:pPr>
            <a:r>
              <a:rPr lang="en-GB" b="1" dirty="0"/>
              <a:t>I wasn’t expecting the intensity of the negatives; I wasn’t expecting to hear a very articulate, well balanced, reasonable approach brought forward. It wasn’t emotional as such, I just wasn’t expecting to hear someone telling us that we really weren’t very good at listening and understanding what the family was trying to say</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116" y="116632"/>
            <a:ext cx="720080" cy="157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48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sharpenSoften amoun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600" b="1" dirty="0" smtClean="0"/>
              <a:t>Conclusion: What the minutes can tell us</a:t>
            </a:r>
            <a:endParaRPr lang="en-GB" sz="3600" b="1" dirty="0"/>
          </a:p>
        </p:txBody>
      </p:sp>
      <p:sp>
        <p:nvSpPr>
          <p:cNvPr id="3" name="Content Placeholder 2"/>
          <p:cNvSpPr>
            <a:spLocks noGrp="1"/>
          </p:cNvSpPr>
          <p:nvPr>
            <p:ph idx="1"/>
          </p:nvPr>
        </p:nvSpPr>
        <p:spPr>
          <a:xfrm>
            <a:off x="539552" y="1124744"/>
            <a:ext cx="8229600" cy="4525963"/>
          </a:xfrm>
        </p:spPr>
        <p:txBody>
          <a:bodyPr>
            <a:normAutofit fontScale="92500" lnSpcReduction="10000"/>
          </a:bodyPr>
          <a:lstStyle/>
          <a:p>
            <a:r>
              <a:rPr lang="en-GB" sz="2800" b="1" dirty="0" smtClean="0"/>
              <a:t>Inform us about how and why organizational discourses are constructed and operationalised/implemented and the consequences of the operationalization/implementation of those discourses over time</a:t>
            </a:r>
          </a:p>
          <a:p>
            <a:r>
              <a:rPr lang="en-GB" sz="2800" b="1" dirty="0" smtClean="0"/>
              <a:t>How organizational members map the organization/events/and so on and what events they map and ultimately why they map/don’t map events</a:t>
            </a:r>
          </a:p>
          <a:p>
            <a:r>
              <a:rPr lang="en-GB" sz="2800" b="1" dirty="0" smtClean="0"/>
              <a:t>Give us an insight into the social construction of the representation of the territory of the organization</a:t>
            </a:r>
          </a:p>
          <a:p>
            <a:r>
              <a:rPr lang="en-GB" sz="2800" b="1" dirty="0" smtClean="0"/>
              <a:t>And more…!!!</a:t>
            </a:r>
          </a:p>
          <a:p>
            <a:pPr marL="0" indent="0">
              <a:buNone/>
            </a:pPr>
            <a:endParaRPr lang="en-GB" sz="2800" dirty="0"/>
          </a:p>
        </p:txBody>
      </p:sp>
    </p:spTree>
    <p:extLst>
      <p:ext uri="{BB962C8B-B14F-4D97-AF65-F5344CB8AC3E}">
        <p14:creationId xmlns:p14="http://schemas.microsoft.com/office/powerpoint/2010/main" val="58603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b="1" dirty="0" smtClean="0"/>
          </a:p>
          <a:p>
            <a:pPr marL="0" indent="0" algn="ctr">
              <a:buNone/>
            </a:pPr>
            <a:endParaRPr lang="en-GB" b="1"/>
          </a:p>
          <a:p>
            <a:pPr marL="0" indent="0" algn="ctr">
              <a:buNone/>
            </a:pPr>
            <a:r>
              <a:rPr lang="en-GB" b="1" smtClean="0"/>
              <a:t>SLIDES </a:t>
            </a:r>
            <a:r>
              <a:rPr lang="en-GB" b="1" dirty="0" smtClean="0"/>
              <a:t>FROM THIS POINT ON NOT USED</a:t>
            </a:r>
            <a:endParaRPr lang="en-GB" b="1" dirty="0"/>
          </a:p>
        </p:txBody>
      </p:sp>
    </p:spTree>
    <p:extLst>
      <p:ext uri="{BB962C8B-B14F-4D97-AF65-F5344CB8AC3E}">
        <p14:creationId xmlns:p14="http://schemas.microsoft.com/office/powerpoint/2010/main" val="2547601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916832"/>
            <a:ext cx="64807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339752" y="1937614"/>
            <a:ext cx="64807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91880" y="1922659"/>
            <a:ext cx="64807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752020" y="1916832"/>
            <a:ext cx="64807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135095" y="1937614"/>
            <a:ext cx="64807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236296" y="1937614"/>
            <a:ext cx="64807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1655676" y="5661248"/>
            <a:ext cx="6228692" cy="86409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663101" y="5862463"/>
            <a:ext cx="1053900" cy="461665"/>
          </a:xfrm>
          <a:prstGeom prst="rect">
            <a:avLst/>
          </a:prstGeom>
          <a:noFill/>
        </p:spPr>
        <p:txBody>
          <a:bodyPr wrap="square" rtlCol="0">
            <a:spAutoFit/>
          </a:bodyPr>
          <a:lstStyle/>
          <a:p>
            <a:r>
              <a:rPr lang="en-GB" sz="2400" dirty="0" smtClean="0"/>
              <a:t>Time</a:t>
            </a:r>
            <a:endParaRPr lang="en-GB" sz="2400" dirty="0"/>
          </a:p>
        </p:txBody>
      </p:sp>
      <p:sp>
        <p:nvSpPr>
          <p:cNvPr id="12" name="Curved Down Arrow 11"/>
          <p:cNvSpPr/>
          <p:nvPr/>
        </p:nvSpPr>
        <p:spPr>
          <a:xfrm>
            <a:off x="1475656" y="1401028"/>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a:off x="2816188" y="1434805"/>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a:off x="4139952" y="1408815"/>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urved Down Arrow 15"/>
          <p:cNvSpPr/>
          <p:nvPr/>
        </p:nvSpPr>
        <p:spPr>
          <a:xfrm>
            <a:off x="5328084" y="1484784"/>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urved Down Arrow 16"/>
          <p:cNvSpPr/>
          <p:nvPr/>
        </p:nvSpPr>
        <p:spPr>
          <a:xfrm>
            <a:off x="6516216" y="1430456"/>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urved Down Arrow 17"/>
          <p:cNvSpPr/>
          <p:nvPr/>
        </p:nvSpPr>
        <p:spPr>
          <a:xfrm rot="10800000">
            <a:off x="1340737" y="4990551"/>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urved Down Arrow 19"/>
          <p:cNvSpPr/>
          <p:nvPr/>
        </p:nvSpPr>
        <p:spPr>
          <a:xfrm rot="10800000">
            <a:off x="2528869" y="4990551"/>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urved Down Arrow 20"/>
          <p:cNvSpPr/>
          <p:nvPr/>
        </p:nvSpPr>
        <p:spPr>
          <a:xfrm rot="10800000">
            <a:off x="3743044" y="5008985"/>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Down Arrow 21"/>
          <p:cNvSpPr/>
          <p:nvPr/>
        </p:nvSpPr>
        <p:spPr>
          <a:xfrm rot="10800000">
            <a:off x="4998783" y="5008986"/>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urved Down Arrow 22"/>
          <p:cNvSpPr/>
          <p:nvPr/>
        </p:nvSpPr>
        <p:spPr>
          <a:xfrm rot="10800000">
            <a:off x="6459132" y="5042168"/>
            <a:ext cx="1188132" cy="432048"/>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p:cNvSpPr txBox="1"/>
          <p:nvPr/>
        </p:nvSpPr>
        <p:spPr>
          <a:xfrm>
            <a:off x="1345762" y="2247255"/>
            <a:ext cx="576064" cy="461665"/>
          </a:xfrm>
          <a:prstGeom prst="rect">
            <a:avLst/>
          </a:prstGeom>
          <a:noFill/>
        </p:spPr>
        <p:txBody>
          <a:bodyPr wrap="square" rtlCol="0">
            <a:spAutoFit/>
          </a:bodyPr>
          <a:lstStyle/>
          <a:p>
            <a:r>
              <a:rPr lang="en-GB" sz="2400" dirty="0" smtClean="0"/>
              <a:t>t0</a:t>
            </a:r>
            <a:endParaRPr lang="en-GB" sz="2400" dirty="0"/>
          </a:p>
        </p:txBody>
      </p:sp>
      <p:sp>
        <p:nvSpPr>
          <p:cNvPr id="25" name="TextBox 24"/>
          <p:cNvSpPr txBox="1"/>
          <p:nvPr/>
        </p:nvSpPr>
        <p:spPr>
          <a:xfrm>
            <a:off x="2353874" y="2630486"/>
            <a:ext cx="576064" cy="461665"/>
          </a:xfrm>
          <a:prstGeom prst="rect">
            <a:avLst/>
          </a:prstGeom>
          <a:noFill/>
        </p:spPr>
        <p:txBody>
          <a:bodyPr wrap="square" rtlCol="0">
            <a:spAutoFit/>
          </a:bodyPr>
          <a:lstStyle/>
          <a:p>
            <a:r>
              <a:rPr lang="en-GB" sz="2400" dirty="0" smtClean="0"/>
              <a:t>t1</a:t>
            </a:r>
            <a:endParaRPr lang="en-GB" sz="2400" dirty="0"/>
          </a:p>
        </p:txBody>
      </p:sp>
      <p:sp>
        <p:nvSpPr>
          <p:cNvPr id="26" name="TextBox 25"/>
          <p:cNvSpPr txBox="1"/>
          <p:nvPr/>
        </p:nvSpPr>
        <p:spPr>
          <a:xfrm>
            <a:off x="3527884" y="2939752"/>
            <a:ext cx="576064" cy="461665"/>
          </a:xfrm>
          <a:prstGeom prst="rect">
            <a:avLst/>
          </a:prstGeom>
          <a:noFill/>
        </p:spPr>
        <p:txBody>
          <a:bodyPr wrap="square" rtlCol="0">
            <a:spAutoFit/>
          </a:bodyPr>
          <a:lstStyle/>
          <a:p>
            <a:r>
              <a:rPr lang="en-GB" sz="2400" dirty="0" smtClean="0"/>
              <a:t>t2</a:t>
            </a:r>
            <a:endParaRPr lang="en-GB" sz="2400" dirty="0"/>
          </a:p>
        </p:txBody>
      </p:sp>
      <p:sp>
        <p:nvSpPr>
          <p:cNvPr id="27" name="TextBox 26"/>
          <p:cNvSpPr txBox="1"/>
          <p:nvPr/>
        </p:nvSpPr>
        <p:spPr>
          <a:xfrm>
            <a:off x="4770022" y="3218949"/>
            <a:ext cx="576064" cy="461665"/>
          </a:xfrm>
          <a:prstGeom prst="rect">
            <a:avLst/>
          </a:prstGeom>
          <a:noFill/>
        </p:spPr>
        <p:txBody>
          <a:bodyPr wrap="square" rtlCol="0">
            <a:spAutoFit/>
          </a:bodyPr>
          <a:lstStyle/>
          <a:p>
            <a:r>
              <a:rPr lang="en-GB" sz="2400" dirty="0" smtClean="0"/>
              <a:t>t3</a:t>
            </a:r>
            <a:endParaRPr lang="en-GB" sz="2400" dirty="0"/>
          </a:p>
        </p:txBody>
      </p:sp>
      <p:sp>
        <p:nvSpPr>
          <p:cNvPr id="28" name="TextBox 27"/>
          <p:cNvSpPr txBox="1"/>
          <p:nvPr/>
        </p:nvSpPr>
        <p:spPr>
          <a:xfrm>
            <a:off x="5905854" y="3573016"/>
            <a:ext cx="576064" cy="461665"/>
          </a:xfrm>
          <a:prstGeom prst="rect">
            <a:avLst/>
          </a:prstGeom>
          <a:noFill/>
        </p:spPr>
        <p:txBody>
          <a:bodyPr wrap="square" rtlCol="0">
            <a:spAutoFit/>
          </a:bodyPr>
          <a:lstStyle/>
          <a:p>
            <a:r>
              <a:rPr lang="en-GB" sz="2400" dirty="0" smtClean="0"/>
              <a:t>t4</a:t>
            </a:r>
            <a:endParaRPr lang="en-GB" sz="2400" dirty="0"/>
          </a:p>
        </p:txBody>
      </p:sp>
      <p:sp>
        <p:nvSpPr>
          <p:cNvPr id="29" name="TextBox 28"/>
          <p:cNvSpPr txBox="1"/>
          <p:nvPr/>
        </p:nvSpPr>
        <p:spPr>
          <a:xfrm>
            <a:off x="7433632" y="4034681"/>
            <a:ext cx="576064" cy="461665"/>
          </a:xfrm>
          <a:prstGeom prst="rect">
            <a:avLst/>
          </a:prstGeom>
          <a:noFill/>
        </p:spPr>
        <p:txBody>
          <a:bodyPr wrap="square" rtlCol="0">
            <a:spAutoFit/>
          </a:bodyPr>
          <a:lstStyle/>
          <a:p>
            <a:r>
              <a:rPr lang="en-GB" sz="2400" dirty="0" smtClean="0"/>
              <a:t>t5</a:t>
            </a:r>
            <a:endParaRPr lang="en-GB" sz="2400" dirty="0"/>
          </a:p>
        </p:txBody>
      </p:sp>
      <p:sp>
        <p:nvSpPr>
          <p:cNvPr id="30" name="TextBox 29"/>
          <p:cNvSpPr txBox="1"/>
          <p:nvPr/>
        </p:nvSpPr>
        <p:spPr>
          <a:xfrm>
            <a:off x="2195736" y="631776"/>
            <a:ext cx="5184576" cy="461665"/>
          </a:xfrm>
          <a:prstGeom prst="rect">
            <a:avLst/>
          </a:prstGeom>
          <a:noFill/>
        </p:spPr>
        <p:txBody>
          <a:bodyPr wrap="square" rtlCol="0">
            <a:spAutoFit/>
          </a:bodyPr>
          <a:lstStyle/>
          <a:p>
            <a:r>
              <a:rPr lang="en-GB" sz="2400" dirty="0" smtClean="0"/>
              <a:t>Recursive nature of minutes over time</a:t>
            </a:r>
            <a:endParaRPr lang="en-GB" sz="2400" dirty="0"/>
          </a:p>
        </p:txBody>
      </p:sp>
    </p:spTree>
    <p:extLst>
      <p:ext uri="{BB962C8B-B14F-4D97-AF65-F5344CB8AC3E}">
        <p14:creationId xmlns:p14="http://schemas.microsoft.com/office/powerpoint/2010/main" val="2771830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lstStyle/>
          <a:p>
            <a:pPr marL="0" indent="0">
              <a:buNone/>
            </a:pPr>
            <a:endParaRPr lang="en-GB" dirty="0"/>
          </a:p>
        </p:txBody>
      </p:sp>
      <p:sp>
        <p:nvSpPr>
          <p:cNvPr id="5" name="Rectangle 4"/>
          <p:cNvSpPr/>
          <p:nvPr/>
        </p:nvSpPr>
        <p:spPr>
          <a:xfrm>
            <a:off x="1588007" y="3082071"/>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90481" y="4764329"/>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090481" y="3660157"/>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082836" y="2437656"/>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059057" y="1202013"/>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256076" y="1196752"/>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256076" y="2437656"/>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263747" y="3660157"/>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263747" y="4764329"/>
            <a:ext cx="50405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 Brace 14"/>
          <p:cNvSpPr/>
          <p:nvPr/>
        </p:nvSpPr>
        <p:spPr>
          <a:xfrm>
            <a:off x="4788024" y="908720"/>
            <a:ext cx="288032" cy="4896544"/>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p:cNvCxnSpPr/>
          <p:nvPr/>
        </p:nvCxnSpPr>
        <p:spPr>
          <a:xfrm flipV="1">
            <a:off x="1840035" y="1844824"/>
            <a:ext cx="1219022" cy="1368152"/>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40035" y="2681300"/>
            <a:ext cx="1250446" cy="692460"/>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871459" y="3897052"/>
            <a:ext cx="1219022" cy="1335329"/>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71459" y="3589784"/>
            <a:ext cx="1187598" cy="271264"/>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42509" y="1670065"/>
            <a:ext cx="1445515" cy="1703695"/>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5576" y="1670065"/>
            <a:ext cx="1512168" cy="461665"/>
          </a:xfrm>
          <a:prstGeom prst="rect">
            <a:avLst/>
          </a:prstGeom>
          <a:noFill/>
        </p:spPr>
        <p:txBody>
          <a:bodyPr wrap="square" rtlCol="0">
            <a:spAutoFit/>
          </a:bodyPr>
          <a:lstStyle/>
          <a:p>
            <a:r>
              <a:rPr lang="en-GB" sz="2400" dirty="0" smtClean="0"/>
              <a:t>Minutes</a:t>
            </a:r>
            <a:endParaRPr lang="en-GB" sz="2400" dirty="0"/>
          </a:p>
        </p:txBody>
      </p:sp>
      <p:sp>
        <p:nvSpPr>
          <p:cNvPr id="28" name="TextBox 27"/>
          <p:cNvSpPr txBox="1"/>
          <p:nvPr/>
        </p:nvSpPr>
        <p:spPr>
          <a:xfrm>
            <a:off x="1840035" y="677887"/>
            <a:ext cx="2121679" cy="830997"/>
          </a:xfrm>
          <a:prstGeom prst="rect">
            <a:avLst/>
          </a:prstGeom>
          <a:noFill/>
        </p:spPr>
        <p:txBody>
          <a:bodyPr wrap="square" rtlCol="0">
            <a:spAutoFit/>
          </a:bodyPr>
          <a:lstStyle/>
          <a:p>
            <a:r>
              <a:rPr lang="en-GB" sz="2400" dirty="0" smtClean="0"/>
              <a:t>Reports to the Board</a:t>
            </a:r>
            <a:endParaRPr lang="en-GB" sz="2400" dirty="0"/>
          </a:p>
        </p:txBody>
      </p:sp>
      <p:sp>
        <p:nvSpPr>
          <p:cNvPr id="29" name="TextBox 28"/>
          <p:cNvSpPr txBox="1"/>
          <p:nvPr/>
        </p:nvSpPr>
        <p:spPr>
          <a:xfrm>
            <a:off x="5263746" y="363129"/>
            <a:ext cx="2476605" cy="830997"/>
          </a:xfrm>
          <a:prstGeom prst="rect">
            <a:avLst/>
          </a:prstGeom>
          <a:noFill/>
        </p:spPr>
        <p:txBody>
          <a:bodyPr wrap="square" rtlCol="0">
            <a:spAutoFit/>
          </a:bodyPr>
          <a:lstStyle/>
          <a:p>
            <a:r>
              <a:rPr lang="en-GB" sz="2400" dirty="0" smtClean="0"/>
              <a:t>Reports to the Officers</a:t>
            </a:r>
            <a:endParaRPr lang="en-GB" sz="2400" dirty="0"/>
          </a:p>
        </p:txBody>
      </p:sp>
      <p:sp>
        <p:nvSpPr>
          <p:cNvPr id="30" name="TextBox 29"/>
          <p:cNvSpPr txBox="1"/>
          <p:nvPr/>
        </p:nvSpPr>
        <p:spPr>
          <a:xfrm>
            <a:off x="1259631" y="5989930"/>
            <a:ext cx="6480720" cy="461665"/>
          </a:xfrm>
          <a:prstGeom prst="rect">
            <a:avLst/>
          </a:prstGeom>
          <a:noFill/>
        </p:spPr>
        <p:txBody>
          <a:bodyPr wrap="square" rtlCol="0">
            <a:spAutoFit/>
          </a:bodyPr>
          <a:lstStyle/>
          <a:p>
            <a:r>
              <a:rPr lang="en-GB" sz="2400" dirty="0" smtClean="0"/>
              <a:t>Intertextuality / mapping of discourses</a:t>
            </a:r>
            <a:endParaRPr lang="en-GB" sz="2400" dirty="0"/>
          </a:p>
        </p:txBody>
      </p:sp>
    </p:spTree>
    <p:extLst>
      <p:ext uri="{BB962C8B-B14F-4D97-AF65-F5344CB8AC3E}">
        <p14:creationId xmlns:p14="http://schemas.microsoft.com/office/powerpoint/2010/main" val="3543155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2800" dirty="0"/>
              <a:t>It was therefore proposed that, given the potential impact of the story on the meeting and the fact that it was the first time a patient or carer had presented in person at the Board </a:t>
            </a:r>
            <a:r>
              <a:rPr lang="en-GB" sz="2800" i="1" dirty="0"/>
              <a:t>(in three years of patient stories</a:t>
            </a:r>
            <a:r>
              <a:rPr lang="en-GB" sz="2800" dirty="0"/>
              <a:t>), work should be undertaken to determine the impact of the story and the lessons that could be learned and shared with other organisations </a:t>
            </a:r>
          </a:p>
        </p:txBody>
      </p:sp>
    </p:spTree>
    <p:extLst>
      <p:ext uri="{BB962C8B-B14F-4D97-AF65-F5344CB8AC3E}">
        <p14:creationId xmlns:p14="http://schemas.microsoft.com/office/powerpoint/2010/main" val="2457747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pPr marL="0" indent="0">
              <a:buNone/>
            </a:pPr>
            <a:r>
              <a:rPr lang="en-GB" sz="2800" dirty="0"/>
              <a:t>The risks of using stories of unsatisfactory user experience needs to be recognised (</a:t>
            </a:r>
            <a:r>
              <a:rPr lang="en-GB" sz="2800" i="1" dirty="0"/>
              <a:t>This confirms earlier study presented by Fear</a:t>
            </a:r>
            <a:r>
              <a:rPr lang="en-GB" sz="2800" dirty="0"/>
              <a:t>), but risks are outweighed by the benefits in demonstrating commitment to change and transparency of decision making. </a:t>
            </a:r>
          </a:p>
          <a:p>
            <a:pPr marL="0" indent="0">
              <a:buNone/>
            </a:pPr>
            <a:endParaRPr lang="en-GB" sz="2800" dirty="0" smtClean="0"/>
          </a:p>
          <a:p>
            <a:pPr marL="0" indent="0">
              <a:buNone/>
            </a:pPr>
            <a:r>
              <a:rPr lang="en-GB" sz="2800" dirty="0"/>
              <a:t>1000 Lives Plus promotes the use of stories in board meetings as one way of ensuring that the public voice remains central to decision-making </a:t>
            </a:r>
          </a:p>
        </p:txBody>
      </p:sp>
    </p:spTree>
    <p:extLst>
      <p:ext uri="{BB962C8B-B14F-4D97-AF65-F5344CB8AC3E}">
        <p14:creationId xmlns:p14="http://schemas.microsoft.com/office/powerpoint/2010/main" val="4165875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extLst>
              <a:ext uri="{BEBA8EAE-BF5A-486C-A8C5-ECC9F3942E4B}">
                <a14:imgProps xmlns:a14="http://schemas.microsoft.com/office/drawing/2010/main">
                  <a14:imgLayer r:embed="rId3">
                    <a14:imgEffect>
                      <a14:sharpenSoften amount="66000"/>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Contention</a:t>
            </a:r>
            <a:endParaRPr lang="en-GB" sz="3600" b="1" dirty="0"/>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sz="2800" b="1" dirty="0" smtClean="0"/>
              <a:t>The Boards:</a:t>
            </a:r>
          </a:p>
          <a:p>
            <a:r>
              <a:rPr lang="en-GB" sz="2800" b="1" dirty="0" smtClean="0"/>
              <a:t>Map discourses in the minutes (mapping work?)</a:t>
            </a:r>
          </a:p>
          <a:p>
            <a:r>
              <a:rPr lang="en-GB" sz="2800" b="1" dirty="0" smtClean="0"/>
              <a:t>Use the minutes as maps of the organizational discourses (uncertain of this conceptualisation)</a:t>
            </a:r>
          </a:p>
          <a:p>
            <a:r>
              <a:rPr lang="en-GB" sz="2800" b="1" dirty="0" smtClean="0"/>
              <a:t>Navigate discourses somehow (using the agenda and the minutes?)</a:t>
            </a:r>
          </a:p>
          <a:p>
            <a:r>
              <a:rPr lang="en-GB" sz="2800" b="1" dirty="0" smtClean="0"/>
              <a:t>Minutes are similar to maps – are they maps?</a:t>
            </a:r>
          </a:p>
          <a:p>
            <a:r>
              <a:rPr lang="en-GB" sz="2800" b="1" dirty="0" smtClean="0"/>
              <a:t>Similar features – Here be Dragons</a:t>
            </a:r>
          </a:p>
        </p:txBody>
      </p:sp>
    </p:spTree>
    <p:extLst>
      <p:ext uri="{BB962C8B-B14F-4D97-AF65-F5344CB8AC3E}">
        <p14:creationId xmlns:p14="http://schemas.microsoft.com/office/powerpoint/2010/main" val="3937024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pPr marL="0" indent="0">
              <a:buNone/>
            </a:pPr>
            <a:r>
              <a:rPr lang="en-GB" dirty="0"/>
              <a:t>Attendance by a patient or family member at a meeting to tell their story directly. This approach requires high level of preparation and support and should not be considered unless you are confident that it is appropriate under the particular circumstances. </a:t>
            </a:r>
          </a:p>
          <a:p>
            <a:pPr marL="0" indent="0">
              <a:buNone/>
            </a:pPr>
            <a:endParaRPr lang="en-GB" dirty="0" smtClean="0"/>
          </a:p>
          <a:p>
            <a:pPr marL="0" indent="0">
              <a:buNone/>
            </a:pPr>
            <a:r>
              <a:rPr lang="en-GB" dirty="0"/>
              <a:t>We weren’t mature enough [at first] to be debating the very negative stories that some of our patients presented. I’m not suggesting that we weren’t prepared to hear them and that there weren’t ways in which we were hearing them. It was just to take a negative story to set the scene was not where the organisation was at the time. </a:t>
            </a:r>
            <a:endParaRPr lang="en-GB" dirty="0" smtClean="0"/>
          </a:p>
          <a:p>
            <a:pPr marL="0" indent="0">
              <a:buNone/>
            </a:pPr>
            <a:endParaRPr lang="en-GB" dirty="0" smtClean="0"/>
          </a:p>
          <a:p>
            <a:pPr marL="0" indent="0">
              <a:buNone/>
            </a:pPr>
            <a:r>
              <a:rPr lang="en-GB" dirty="0" smtClean="0"/>
              <a:t>The </a:t>
            </a:r>
            <a:r>
              <a:rPr lang="en-GB" dirty="0"/>
              <a:t>potential risk of harming the storyteller by presenting personal and emotional experiences in an open and formal forum was identified by most </a:t>
            </a:r>
            <a:r>
              <a:rPr lang="en-GB" dirty="0" smtClean="0"/>
              <a:t>interviewees</a:t>
            </a:r>
          </a:p>
          <a:p>
            <a:pPr marL="0" indent="0">
              <a:buNone/>
            </a:pPr>
            <a:endParaRPr lang="en-GB" dirty="0"/>
          </a:p>
        </p:txBody>
      </p:sp>
    </p:spTree>
    <p:extLst>
      <p:ext uri="{BB962C8B-B14F-4D97-AF65-F5344CB8AC3E}">
        <p14:creationId xmlns:p14="http://schemas.microsoft.com/office/powerpoint/2010/main" val="3426689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2800" dirty="0"/>
              <a:t>Many interviewees also recognised the potential risk to the organisation of bringing the storyteller to an open Board meeting. It was suggested that Executive Directors should prepare themselves on potential issues raised by the story that could be relevant to their areas of responsibilities to be able to respond accordingly to any questions or issues raised. </a:t>
            </a:r>
            <a:endParaRPr lang="en-GB" sz="2800" dirty="0" smtClean="0"/>
          </a:p>
          <a:p>
            <a:pPr marL="0" indent="0">
              <a:buNone/>
            </a:pPr>
            <a:endParaRPr lang="en-GB" sz="2800" dirty="0"/>
          </a:p>
        </p:txBody>
      </p:sp>
    </p:spTree>
    <p:extLst>
      <p:ext uri="{BB962C8B-B14F-4D97-AF65-F5344CB8AC3E}">
        <p14:creationId xmlns:p14="http://schemas.microsoft.com/office/powerpoint/2010/main" val="3207374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800" dirty="0"/>
              <a:t>In general terms, many interviewees described how using stories in public Board meeting helps strengthen the open and transparent culture of the organisation. </a:t>
            </a:r>
          </a:p>
          <a:p>
            <a:pPr marL="0" indent="0">
              <a:buNone/>
            </a:pPr>
            <a:endParaRPr lang="en-GB" dirty="0"/>
          </a:p>
        </p:txBody>
      </p:sp>
    </p:spTree>
    <p:extLst>
      <p:ext uri="{BB962C8B-B14F-4D97-AF65-F5344CB8AC3E}">
        <p14:creationId xmlns:p14="http://schemas.microsoft.com/office/powerpoint/2010/main" val="1583209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NPSA &amp; Dr Foster</a:t>
            </a:r>
            <a:endParaRPr lang="en-GB" sz="3600" b="1" dirty="0"/>
          </a:p>
        </p:txBody>
      </p:sp>
      <p:sp>
        <p:nvSpPr>
          <p:cNvPr id="3" name="Content Placeholder 2"/>
          <p:cNvSpPr>
            <a:spLocks noGrp="1"/>
          </p:cNvSpPr>
          <p:nvPr>
            <p:ph idx="1"/>
          </p:nvPr>
        </p:nvSpPr>
        <p:spPr/>
        <p:txBody>
          <a:bodyPr/>
          <a:lstStyle/>
          <a:p>
            <a:pPr marL="0" indent="0">
              <a:buNone/>
            </a:pPr>
            <a:r>
              <a:rPr lang="en-GB" sz="2800" dirty="0" smtClean="0"/>
              <a:t>All  other parts of UK make public statistics for every healthcare organization available via Dr Foster – Wales doesn’t</a:t>
            </a:r>
          </a:p>
          <a:p>
            <a:pPr marL="0" indent="0">
              <a:buNone/>
            </a:pPr>
            <a:r>
              <a:rPr lang="en-GB" sz="2800" dirty="0" smtClean="0"/>
              <a:t>All other parts of the UK make NPSA reporting statistics for comparison by organization – Wales doesn’t; Welsh NPSA statistics can only be compared within Wales by LHB (a loose federation of multiple organizations) – they are effectively meaningless</a:t>
            </a:r>
            <a:endParaRPr lang="en-GB" sz="2800" dirty="0"/>
          </a:p>
          <a:p>
            <a:pPr marL="0" indent="0">
              <a:buNone/>
            </a:pPr>
            <a:endParaRPr lang="en-GB" dirty="0"/>
          </a:p>
        </p:txBody>
      </p:sp>
    </p:spTree>
    <p:extLst>
      <p:ext uri="{BB962C8B-B14F-4D97-AF65-F5344CB8AC3E}">
        <p14:creationId xmlns:p14="http://schemas.microsoft.com/office/powerpoint/2010/main" val="393164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sharpenSoften amount="75000"/>
                    </a14:imgEffect>
                  </a14:imgLayer>
                </a14:imgProps>
              </a:ext>
            </a:extLst>
          </a:blip>
          <a:srcRect/>
          <a:stretch>
            <a:fillRect l="10000" t="4000" r="1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Requirements of the board</a:t>
            </a:r>
            <a:endParaRPr lang="en-GB" sz="3600" b="1" dirty="0"/>
          </a:p>
        </p:txBody>
      </p:sp>
      <p:sp>
        <p:nvSpPr>
          <p:cNvPr id="3" name="Content Placeholder 2"/>
          <p:cNvSpPr>
            <a:spLocks noGrp="1"/>
          </p:cNvSpPr>
          <p:nvPr>
            <p:ph idx="1"/>
          </p:nvPr>
        </p:nvSpPr>
        <p:spPr>
          <a:xfrm>
            <a:off x="467544" y="1556792"/>
            <a:ext cx="8363272" cy="4248472"/>
          </a:xfrm>
        </p:spPr>
        <p:txBody>
          <a:bodyPr>
            <a:normAutofit/>
          </a:bodyPr>
          <a:lstStyle/>
          <a:p>
            <a:pPr>
              <a:defRPr/>
            </a:pPr>
            <a:r>
              <a:rPr lang="en-GB" sz="2800" b="1" dirty="0" smtClean="0">
                <a:cs typeface="Arial" charset="0"/>
              </a:rPr>
              <a:t>The board </a:t>
            </a:r>
            <a:r>
              <a:rPr lang="en-GB" sz="2800" b="1" dirty="0">
                <a:cs typeface="Arial" charset="0"/>
              </a:rPr>
              <a:t>must take account of competing external and internal demands, and is an institution in its own right (Parsons, 1960</a:t>
            </a:r>
            <a:r>
              <a:rPr lang="en-GB" sz="2800" b="1" dirty="0" smtClean="0">
                <a:cs typeface="Arial" charset="0"/>
              </a:rPr>
              <a:t>)</a:t>
            </a:r>
            <a:endParaRPr lang="en-GB" sz="2800" b="1" dirty="0">
              <a:cs typeface="Arial" charset="0"/>
            </a:endParaRPr>
          </a:p>
          <a:p>
            <a:pPr>
              <a:defRPr/>
            </a:pPr>
            <a:r>
              <a:rPr lang="en-GB" sz="2800" b="1" dirty="0">
                <a:cs typeface="Arial" charset="0"/>
              </a:rPr>
              <a:t>The stakes for competing discourses are high. If a discourse becomes institutionalised it will constrain and enable future actions including meanings, beliefs, and understandings (Scott, 2001; </a:t>
            </a:r>
            <a:r>
              <a:rPr lang="en-GB" sz="2800" b="1" dirty="0" err="1">
                <a:cs typeface="Arial" charset="0"/>
              </a:rPr>
              <a:t>Jepperson</a:t>
            </a:r>
            <a:r>
              <a:rPr lang="en-GB" sz="2800" b="1" dirty="0">
                <a:cs typeface="Arial" charset="0"/>
              </a:rPr>
              <a:t> 1991; </a:t>
            </a:r>
            <a:r>
              <a:rPr lang="en-GB" sz="2800" b="1" dirty="0" err="1">
                <a:cs typeface="Arial" charset="0"/>
              </a:rPr>
              <a:t>Zilber</a:t>
            </a:r>
            <a:r>
              <a:rPr lang="en-GB" sz="2800" b="1" dirty="0">
                <a:cs typeface="Arial" charset="0"/>
              </a:rPr>
              <a:t>, 2002)</a:t>
            </a:r>
          </a:p>
          <a:p>
            <a:pPr marL="0" indent="0">
              <a:buNone/>
            </a:pPr>
            <a:endParaRPr lang="en-GB" sz="2800" dirty="0"/>
          </a:p>
        </p:txBody>
      </p:sp>
    </p:spTree>
    <p:extLst>
      <p:ext uri="{BB962C8B-B14F-4D97-AF65-F5344CB8AC3E}">
        <p14:creationId xmlns:p14="http://schemas.microsoft.com/office/powerpoint/2010/main" val="3393896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sharpenSoften amount="76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The Board, The Minutes</a:t>
            </a:r>
            <a:endParaRPr lang="en-GB" sz="3600" b="1"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r>
              <a:rPr lang="en-GB" sz="3000" b="1" dirty="0" smtClean="0"/>
              <a:t>Board meetings are discursive situations where a text, an artefact, is co-created (the minutes – a mundane organizational artefact)</a:t>
            </a:r>
          </a:p>
          <a:p>
            <a:r>
              <a:rPr lang="en-GB" sz="3000" b="1" dirty="0" smtClean="0"/>
              <a:t>This text has special status (e.g. legal), far reaching consequences and implications</a:t>
            </a:r>
          </a:p>
          <a:p>
            <a:r>
              <a:rPr lang="en-GB" sz="3000" b="1" dirty="0" smtClean="0"/>
              <a:t>It represents a body of other texts (reports) presented at the meeting; these texts represent areas – spaces? Or Places? – ‘within’ the organization</a:t>
            </a:r>
          </a:p>
          <a:p>
            <a:r>
              <a:rPr lang="en-GB" sz="3000" b="1" dirty="0" smtClean="0"/>
              <a:t>The minutes are not static; they are a process; they represent the process of organizing; they are recursive</a:t>
            </a:r>
          </a:p>
          <a:p>
            <a:pPr marL="0" indent="0">
              <a:buNone/>
            </a:pPr>
            <a:endParaRPr lang="en-GB" dirty="0"/>
          </a:p>
        </p:txBody>
      </p:sp>
    </p:spTree>
    <p:extLst>
      <p:ext uri="{BB962C8B-B14F-4D97-AF65-F5344CB8AC3E}">
        <p14:creationId xmlns:p14="http://schemas.microsoft.com/office/powerpoint/2010/main" val="584633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BEBA8EAE-BF5A-486C-A8C5-ECC9F3942E4B}">
                <a14:imgProps xmlns:a14="http://schemas.microsoft.com/office/drawing/2010/main">
                  <a14:imgLayer r:embed="rId3">
                    <a14:imgEffect>
                      <a14:sharpenSoften amoun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t>The Minutes are Recursive</a:t>
            </a:r>
            <a:endParaRPr lang="en-GB" b="1" dirty="0"/>
          </a:p>
        </p:txBody>
      </p:sp>
      <p:sp>
        <p:nvSpPr>
          <p:cNvPr id="4" name="Rounded Rectangle 3"/>
          <p:cNvSpPr/>
          <p:nvPr/>
        </p:nvSpPr>
        <p:spPr>
          <a:xfrm>
            <a:off x="1979712" y="2564904"/>
            <a:ext cx="2088232" cy="2376264"/>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ocument 4"/>
          <p:cNvSpPr/>
          <p:nvPr/>
        </p:nvSpPr>
        <p:spPr>
          <a:xfrm>
            <a:off x="2411760" y="3429000"/>
            <a:ext cx="1296144" cy="1224136"/>
          </a:xfrm>
          <a:prstGeom prst="flowChartDocumen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390591" y="3753036"/>
            <a:ext cx="1584176" cy="461665"/>
          </a:xfrm>
          <a:prstGeom prst="rect">
            <a:avLst/>
          </a:prstGeom>
          <a:noFill/>
        </p:spPr>
        <p:txBody>
          <a:bodyPr wrap="square" rtlCol="0">
            <a:spAutoFit/>
          </a:bodyPr>
          <a:lstStyle/>
          <a:p>
            <a:r>
              <a:rPr lang="en-GB" sz="2400" dirty="0" smtClean="0"/>
              <a:t>minutes</a:t>
            </a:r>
            <a:endParaRPr lang="en-GB" sz="2400" dirty="0"/>
          </a:p>
        </p:txBody>
      </p:sp>
      <p:sp>
        <p:nvSpPr>
          <p:cNvPr id="7" name="Flowchart: Document 6"/>
          <p:cNvSpPr/>
          <p:nvPr/>
        </p:nvSpPr>
        <p:spPr>
          <a:xfrm>
            <a:off x="2534607" y="1306132"/>
            <a:ext cx="1296144" cy="1224136"/>
          </a:xfrm>
          <a:prstGeom prst="flowChartDocumen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Document 7"/>
          <p:cNvSpPr/>
          <p:nvPr/>
        </p:nvSpPr>
        <p:spPr>
          <a:xfrm>
            <a:off x="1547664" y="1361550"/>
            <a:ext cx="1296144" cy="1224136"/>
          </a:xfrm>
          <a:prstGeom prst="flowChartDocumen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1835696" y="2585686"/>
            <a:ext cx="698911" cy="84331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Document 8"/>
          <p:cNvSpPr/>
          <p:nvPr/>
        </p:nvSpPr>
        <p:spPr>
          <a:xfrm>
            <a:off x="1979712" y="1306132"/>
            <a:ext cx="1296144" cy="1224136"/>
          </a:xfrm>
          <a:prstGeom prst="flowChartDocumen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a:off x="2411760" y="2530268"/>
            <a:ext cx="612068" cy="12227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75856" y="2530268"/>
            <a:ext cx="288032" cy="1453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42487" y="1567492"/>
            <a:ext cx="1368152" cy="461665"/>
          </a:xfrm>
          <a:prstGeom prst="rect">
            <a:avLst/>
          </a:prstGeom>
          <a:noFill/>
          <a:ln>
            <a:noFill/>
          </a:ln>
        </p:spPr>
        <p:txBody>
          <a:bodyPr wrap="square" rtlCol="0">
            <a:spAutoFit/>
          </a:bodyPr>
          <a:lstStyle/>
          <a:p>
            <a:r>
              <a:rPr lang="en-GB" sz="2400" dirty="0" smtClean="0"/>
              <a:t>Reports</a:t>
            </a:r>
            <a:endParaRPr lang="en-GB" sz="2400" dirty="0"/>
          </a:p>
        </p:txBody>
      </p:sp>
      <p:cxnSp>
        <p:nvCxnSpPr>
          <p:cNvPr id="18" name="Straight Arrow Connector 17"/>
          <p:cNvCxnSpPr/>
          <p:nvPr/>
        </p:nvCxnSpPr>
        <p:spPr>
          <a:xfrm>
            <a:off x="1115616" y="5373216"/>
            <a:ext cx="684076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urved Down Arrow 18"/>
          <p:cNvSpPr/>
          <p:nvPr/>
        </p:nvSpPr>
        <p:spPr>
          <a:xfrm>
            <a:off x="3779912" y="1798325"/>
            <a:ext cx="1512168" cy="792088"/>
          </a:xfrm>
          <a:prstGeom prst="curvedDownArrow">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urved Left Arrow 20"/>
          <p:cNvSpPr/>
          <p:nvPr/>
        </p:nvSpPr>
        <p:spPr>
          <a:xfrm rot="5400000">
            <a:off x="3879558" y="4730294"/>
            <a:ext cx="875536" cy="1506876"/>
          </a:xfrm>
          <a:prstGeom prst="curvedLeftArrow">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ounded Rectangle 21"/>
          <p:cNvSpPr/>
          <p:nvPr/>
        </p:nvSpPr>
        <p:spPr>
          <a:xfrm>
            <a:off x="4716016" y="2641104"/>
            <a:ext cx="2088232" cy="2376264"/>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971600" y="4944077"/>
            <a:ext cx="864096" cy="461665"/>
          </a:xfrm>
          <a:prstGeom prst="rect">
            <a:avLst/>
          </a:prstGeom>
          <a:noFill/>
        </p:spPr>
        <p:txBody>
          <a:bodyPr wrap="square" rtlCol="0">
            <a:spAutoFit/>
          </a:bodyPr>
          <a:lstStyle/>
          <a:p>
            <a:r>
              <a:rPr lang="en-GB" sz="2400" dirty="0" smtClean="0"/>
              <a:t>t0</a:t>
            </a:r>
            <a:endParaRPr lang="en-GB" sz="2400" dirty="0"/>
          </a:p>
        </p:txBody>
      </p:sp>
      <p:sp>
        <p:nvSpPr>
          <p:cNvPr id="24" name="TextBox 23"/>
          <p:cNvSpPr txBox="1"/>
          <p:nvPr/>
        </p:nvSpPr>
        <p:spPr>
          <a:xfrm>
            <a:off x="7524328" y="4941168"/>
            <a:ext cx="864096" cy="461665"/>
          </a:xfrm>
          <a:prstGeom prst="rect">
            <a:avLst/>
          </a:prstGeom>
          <a:noFill/>
        </p:spPr>
        <p:txBody>
          <a:bodyPr wrap="square" rtlCol="0">
            <a:spAutoFit/>
          </a:bodyPr>
          <a:lstStyle/>
          <a:p>
            <a:r>
              <a:rPr lang="en-GB" sz="2400" dirty="0" err="1" smtClean="0"/>
              <a:t>tn</a:t>
            </a:r>
            <a:endParaRPr lang="en-GB" sz="2400" dirty="0"/>
          </a:p>
        </p:txBody>
      </p:sp>
      <p:pic>
        <p:nvPicPr>
          <p:cNvPr id="2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182679" y="1052797"/>
            <a:ext cx="673608" cy="147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328" y="3141652"/>
            <a:ext cx="673608" cy="147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82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BEBA8EAE-BF5A-486C-A8C5-ECC9F3942E4B}">
                <a14:imgProps xmlns:a14="http://schemas.microsoft.com/office/drawing/2010/main">
                  <a14:imgLayer r:embed="rId3">
                    <a14:imgEffect>
                      <a14:sharpenSoften amoun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34082"/>
          </a:xfrm>
        </p:spPr>
        <p:txBody>
          <a:bodyPr>
            <a:noAutofit/>
          </a:bodyPr>
          <a:lstStyle/>
          <a:p>
            <a:r>
              <a:rPr lang="en-GB" sz="3600" b="1" dirty="0" smtClean="0"/>
              <a:t>How are minutes like maps</a:t>
            </a:r>
            <a:endParaRPr lang="en-GB" sz="3600" b="1" dirty="0"/>
          </a:p>
        </p:txBody>
      </p:sp>
      <p:sp>
        <p:nvSpPr>
          <p:cNvPr id="3" name="Content Placeholder 2"/>
          <p:cNvSpPr>
            <a:spLocks noGrp="1"/>
          </p:cNvSpPr>
          <p:nvPr>
            <p:ph idx="1"/>
          </p:nvPr>
        </p:nvSpPr>
        <p:spPr>
          <a:xfrm>
            <a:off x="457200" y="836712"/>
            <a:ext cx="8229600" cy="5832648"/>
          </a:xfrm>
        </p:spPr>
        <p:txBody>
          <a:bodyPr>
            <a:noAutofit/>
          </a:bodyPr>
          <a:lstStyle/>
          <a:p>
            <a:pPr>
              <a:defRPr/>
            </a:pPr>
            <a:r>
              <a:rPr lang="en-GB" sz="2400" b="1" dirty="0">
                <a:cs typeface="Arial" charset="0"/>
              </a:rPr>
              <a:t>Maps are not static </a:t>
            </a:r>
            <a:r>
              <a:rPr lang="en-GB" sz="2400" b="1" dirty="0" smtClean="0">
                <a:cs typeface="Arial" charset="0"/>
              </a:rPr>
              <a:t>texts. </a:t>
            </a:r>
            <a:r>
              <a:rPr lang="en-GB" sz="2400" b="1" dirty="0">
                <a:cs typeface="Arial" charset="0"/>
              </a:rPr>
              <a:t>Constructed and re-constructed. Any single map is but one of an indefinitely large number of maps that might be produced from the same data (</a:t>
            </a:r>
            <a:r>
              <a:rPr lang="en-GB" sz="2400" b="1" dirty="0" err="1">
                <a:cs typeface="Arial" charset="0"/>
              </a:rPr>
              <a:t>Lobeck</a:t>
            </a:r>
            <a:r>
              <a:rPr lang="en-GB" sz="2400" b="1" dirty="0">
                <a:cs typeface="Arial" charset="0"/>
              </a:rPr>
              <a:t>, 1993; </a:t>
            </a:r>
            <a:r>
              <a:rPr lang="en-GB" sz="2400" b="1" dirty="0" err="1">
                <a:cs typeface="Arial" charset="0"/>
              </a:rPr>
              <a:t>Monmonier</a:t>
            </a:r>
            <a:r>
              <a:rPr lang="en-GB" sz="2400" b="1" dirty="0">
                <a:cs typeface="Arial" charset="0"/>
              </a:rPr>
              <a:t>, 1991) </a:t>
            </a:r>
            <a:r>
              <a:rPr lang="en-GB" sz="2400" b="1" dirty="0" smtClean="0">
                <a:cs typeface="Arial" charset="0"/>
              </a:rPr>
              <a:t>Allow </a:t>
            </a:r>
            <a:r>
              <a:rPr lang="en-GB" sz="2400" b="1" dirty="0">
                <a:cs typeface="Arial" charset="0"/>
              </a:rPr>
              <a:t>access and positioning. </a:t>
            </a:r>
            <a:r>
              <a:rPr lang="en-GB" sz="2400" b="1" dirty="0" smtClean="0">
                <a:cs typeface="Arial" charset="0"/>
              </a:rPr>
              <a:t>Used </a:t>
            </a:r>
            <a:r>
              <a:rPr lang="en-GB" sz="2400" b="1" dirty="0">
                <a:cs typeface="Arial" charset="0"/>
              </a:rPr>
              <a:t>to construct identities and spaces, and to locate subject positions relative to other positions in those spaces (Morrissey, 1997) </a:t>
            </a:r>
            <a:endParaRPr lang="en-GB" sz="2400" b="1" dirty="0" smtClean="0">
              <a:cs typeface="Arial" charset="0"/>
            </a:endParaRPr>
          </a:p>
          <a:p>
            <a:pPr>
              <a:defRPr/>
            </a:pPr>
            <a:r>
              <a:rPr lang="en-GB" sz="2400" b="1" dirty="0" smtClean="0">
                <a:cs typeface="Arial" charset="0"/>
              </a:rPr>
              <a:t>Limited </a:t>
            </a:r>
            <a:r>
              <a:rPr lang="en-GB" sz="2400" b="1" dirty="0">
                <a:cs typeface="Arial" charset="0"/>
              </a:rPr>
              <a:t>information, may deliberately conceal as much as they intentionally </a:t>
            </a:r>
            <a:r>
              <a:rPr lang="en-GB" sz="2400" b="1" dirty="0" smtClean="0">
                <a:cs typeface="Arial" charset="0"/>
              </a:rPr>
              <a:t>reveal/represent </a:t>
            </a:r>
          </a:p>
          <a:p>
            <a:pPr>
              <a:defRPr/>
            </a:pPr>
            <a:r>
              <a:rPr lang="en-GB" sz="2400" b="1" dirty="0" smtClean="0">
                <a:cs typeface="Arial" charset="0"/>
              </a:rPr>
              <a:t>A </a:t>
            </a:r>
            <a:r>
              <a:rPr lang="en-GB" sz="2400" b="1" dirty="0">
                <a:cs typeface="Arial" charset="0"/>
              </a:rPr>
              <a:t>map is a moment in </a:t>
            </a:r>
            <a:r>
              <a:rPr lang="en-GB" sz="2400" b="1" dirty="0" smtClean="0">
                <a:cs typeface="Arial" charset="0"/>
              </a:rPr>
              <a:t>a/the </a:t>
            </a:r>
            <a:r>
              <a:rPr lang="en-GB" sz="2400" b="1" dirty="0">
                <a:cs typeface="Arial" charset="0"/>
              </a:rPr>
              <a:t>process </a:t>
            </a:r>
            <a:r>
              <a:rPr lang="en-GB" sz="2400" b="1" dirty="0" smtClean="0">
                <a:cs typeface="Arial" charset="0"/>
              </a:rPr>
              <a:t>– </a:t>
            </a:r>
            <a:r>
              <a:rPr lang="en-GB" sz="2400" b="1" dirty="0">
                <a:cs typeface="Arial" charset="0"/>
              </a:rPr>
              <a:t>as are a single set of minutes of a board </a:t>
            </a:r>
            <a:r>
              <a:rPr lang="en-GB" sz="2400" b="1" dirty="0" smtClean="0">
                <a:cs typeface="Arial" charset="0"/>
              </a:rPr>
              <a:t>meeting</a:t>
            </a:r>
            <a:endParaRPr lang="en-GB" sz="2800" b="1" dirty="0"/>
          </a:p>
        </p:txBody>
      </p:sp>
    </p:spTree>
    <p:extLst>
      <p:ext uri="{BB962C8B-B14F-4D97-AF65-F5344CB8AC3E}">
        <p14:creationId xmlns:p14="http://schemas.microsoft.com/office/powerpoint/2010/main" val="1163665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sharpenSoften amoun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Minutes and Maps</a:t>
            </a:r>
            <a:endParaRPr lang="en-GB" sz="3600" b="1" dirty="0"/>
          </a:p>
        </p:txBody>
      </p:sp>
      <p:sp>
        <p:nvSpPr>
          <p:cNvPr id="3" name="Content Placeholder 2"/>
          <p:cNvSpPr>
            <a:spLocks noGrp="1"/>
          </p:cNvSpPr>
          <p:nvPr>
            <p:ph idx="1"/>
          </p:nvPr>
        </p:nvSpPr>
        <p:spPr>
          <a:xfrm>
            <a:off x="457200" y="1196752"/>
            <a:ext cx="8229600" cy="5400600"/>
          </a:xfrm>
        </p:spPr>
        <p:txBody>
          <a:bodyPr>
            <a:normAutofit fontScale="85000" lnSpcReduction="20000"/>
          </a:bodyPr>
          <a:lstStyle/>
          <a:p>
            <a:pPr>
              <a:defRPr/>
            </a:pPr>
            <a:r>
              <a:rPr lang="en-US" sz="3300" b="1" dirty="0">
                <a:cs typeface="Arial" charset="0"/>
              </a:rPr>
              <a:t>Some information is deliberately excluded or obfuscated, and other is deliberately highlighted and clarified</a:t>
            </a:r>
          </a:p>
          <a:p>
            <a:pPr>
              <a:defRPr/>
            </a:pPr>
            <a:r>
              <a:rPr lang="en-US" sz="3300" b="1" dirty="0" smtClean="0">
                <a:cs typeface="Arial" charset="0"/>
              </a:rPr>
              <a:t>Their </a:t>
            </a:r>
            <a:r>
              <a:rPr lang="en-US" sz="3300" b="1" dirty="0">
                <a:cs typeface="Arial" charset="0"/>
              </a:rPr>
              <a:t>construction is a highly charged political process of the selection of signs to construct an artefact, influencing its uses and effects, with long term implications for identities, legitimization, available subject positions and ultimately resource allocations</a:t>
            </a:r>
          </a:p>
          <a:p>
            <a:pPr>
              <a:defRPr/>
            </a:pPr>
            <a:r>
              <a:rPr lang="en-US" sz="3300" b="1" dirty="0" smtClean="0">
                <a:cs typeface="Arial" charset="0"/>
              </a:rPr>
              <a:t>They </a:t>
            </a:r>
            <a:r>
              <a:rPr lang="en-US" sz="3300" b="1" dirty="0">
                <a:cs typeface="Arial" charset="0"/>
              </a:rPr>
              <a:t>allows for navigation from </a:t>
            </a:r>
            <a:r>
              <a:rPr lang="en-US" sz="3300" b="1" dirty="0" err="1">
                <a:cs typeface="Arial" charset="0"/>
              </a:rPr>
              <a:t>recognised</a:t>
            </a:r>
            <a:r>
              <a:rPr lang="en-US" sz="3300" b="1" dirty="0">
                <a:cs typeface="Arial" charset="0"/>
              </a:rPr>
              <a:t> landmarks while performing social </a:t>
            </a:r>
            <a:r>
              <a:rPr lang="en-US" sz="3300" b="1" dirty="0" smtClean="0">
                <a:cs typeface="Arial" charset="0"/>
              </a:rPr>
              <a:t>construction</a:t>
            </a:r>
            <a:endParaRPr lang="en-US" sz="3300" b="1" dirty="0">
              <a:cs typeface="Arial" charset="0"/>
            </a:endParaRPr>
          </a:p>
          <a:p>
            <a:pPr>
              <a:defRPr/>
            </a:pPr>
            <a:r>
              <a:rPr lang="en-US" sz="3300" b="1" dirty="0">
                <a:cs typeface="Arial" charset="0"/>
              </a:rPr>
              <a:t>The board </a:t>
            </a:r>
            <a:r>
              <a:rPr lang="en-US" sz="3300" b="1" dirty="0" smtClean="0">
                <a:cs typeface="Arial" charset="0"/>
              </a:rPr>
              <a:t>(?) determinates </a:t>
            </a:r>
            <a:r>
              <a:rPr lang="en-US" sz="3300" b="1" dirty="0">
                <a:cs typeface="Arial" charset="0"/>
              </a:rPr>
              <a:t>which subject positions and bodies of knowledge are privileged over others, who has a voice and who doesn't</a:t>
            </a:r>
          </a:p>
          <a:p>
            <a:pPr marL="0" indent="0">
              <a:buNone/>
            </a:pPr>
            <a:endParaRPr lang="en-GB" dirty="0"/>
          </a:p>
        </p:txBody>
      </p:sp>
    </p:spTree>
    <p:extLst>
      <p:ext uri="{BB962C8B-B14F-4D97-AF65-F5344CB8AC3E}">
        <p14:creationId xmlns:p14="http://schemas.microsoft.com/office/powerpoint/2010/main" val="1998979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sharpenSoften amoun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600" b="1" dirty="0" smtClean="0"/>
              <a:t>Some observations</a:t>
            </a:r>
            <a:endParaRPr lang="en-GB" sz="3600" b="1" dirty="0"/>
          </a:p>
        </p:txBody>
      </p:sp>
      <p:sp>
        <p:nvSpPr>
          <p:cNvPr id="3" name="Content Placeholder 2"/>
          <p:cNvSpPr>
            <a:spLocks noGrp="1"/>
          </p:cNvSpPr>
          <p:nvPr>
            <p:ph idx="1"/>
          </p:nvPr>
        </p:nvSpPr>
        <p:spPr>
          <a:xfrm>
            <a:off x="457200" y="980728"/>
            <a:ext cx="8229600" cy="5616624"/>
          </a:xfrm>
        </p:spPr>
        <p:txBody>
          <a:bodyPr>
            <a:normAutofit fontScale="77500" lnSpcReduction="20000"/>
          </a:bodyPr>
          <a:lstStyle/>
          <a:p>
            <a:r>
              <a:rPr lang="en-GB" sz="3600" b="1" dirty="0" smtClean="0"/>
              <a:t>The minutes contain traces of events, actions, decisions, discourses (The minutes are used to influence/impact on subject positions, institutional memory, and so on – they are ‘texts as weapons…</a:t>
            </a:r>
          </a:p>
          <a:p>
            <a:r>
              <a:rPr lang="en-GB" sz="3600" b="1" dirty="0" err="1" smtClean="0"/>
              <a:t>Discoursive</a:t>
            </a:r>
            <a:r>
              <a:rPr lang="en-GB" sz="3600" b="1" dirty="0" smtClean="0"/>
              <a:t> battles, alliances, successes, failures, institutionalising processes, organizing processes, and so on leave traces in the minutes </a:t>
            </a:r>
          </a:p>
          <a:p>
            <a:r>
              <a:rPr lang="en-GB" sz="3600" b="1" dirty="0" smtClean="0"/>
              <a:t>Traces of conflict, </a:t>
            </a:r>
            <a:r>
              <a:rPr lang="en-GB" sz="3600" b="1" dirty="0" err="1" smtClean="0"/>
              <a:t>indicision</a:t>
            </a:r>
            <a:r>
              <a:rPr lang="en-GB" sz="3600" b="1" dirty="0" smtClean="0"/>
              <a:t>, ‘negativity’, and so on are rare/weak</a:t>
            </a:r>
          </a:p>
          <a:p>
            <a:r>
              <a:rPr lang="en-GB" sz="3600" b="1" dirty="0" smtClean="0"/>
              <a:t>Acknowledgement of difficulties (e.g. problems with C diff; problems with staffing; problems with cleanliness) leave weak traces</a:t>
            </a:r>
          </a:p>
          <a:p>
            <a:r>
              <a:rPr lang="en-GB" sz="3600" b="1" dirty="0" smtClean="0"/>
              <a:t>Recognition of challenging and substantial problems are unrecorded (finance excepting – but the traces are weak)</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51842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sharpenSoften amount="75000"/>
                    </a14:imgEffect>
                  </a14:imgLayer>
                </a14:imgProps>
              </a:ext>
            </a:extLst>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en-GB" sz="3600" b="1" dirty="0" smtClean="0"/>
              <a:t>Theoretical and Methodological considerations</a:t>
            </a:r>
            <a:endParaRPr lang="en-GB" sz="3600" b="1" dirty="0"/>
          </a:p>
        </p:txBody>
      </p:sp>
      <p:sp>
        <p:nvSpPr>
          <p:cNvPr id="3" name="Content Placeholder 2"/>
          <p:cNvSpPr>
            <a:spLocks noGrp="1"/>
          </p:cNvSpPr>
          <p:nvPr>
            <p:ph idx="1"/>
          </p:nvPr>
        </p:nvSpPr>
        <p:spPr>
          <a:xfrm>
            <a:off x="457200" y="1268760"/>
            <a:ext cx="8229600" cy="4857403"/>
          </a:xfrm>
        </p:spPr>
        <p:txBody>
          <a:bodyPr>
            <a:noAutofit/>
          </a:bodyPr>
          <a:lstStyle/>
          <a:p>
            <a:r>
              <a:rPr lang="en-GB" sz="2800" b="1" dirty="0" smtClean="0"/>
              <a:t>Process Theory of Organizing (e.g. Langley; </a:t>
            </a:r>
            <a:r>
              <a:rPr lang="en-GB" sz="2800" b="1" dirty="0" err="1" smtClean="0"/>
              <a:t>Weick</a:t>
            </a:r>
            <a:r>
              <a:rPr lang="en-GB" sz="2800" b="1" dirty="0" smtClean="0"/>
              <a:t>)</a:t>
            </a:r>
          </a:p>
          <a:p>
            <a:r>
              <a:rPr lang="en-GB" sz="2800" b="1" dirty="0" smtClean="0"/>
              <a:t>Historiography and Organizational Theory (e.g.  )</a:t>
            </a:r>
          </a:p>
          <a:p>
            <a:r>
              <a:rPr lang="en-GB" sz="2800" b="1" dirty="0" smtClean="0"/>
              <a:t>Texts</a:t>
            </a:r>
          </a:p>
          <a:p>
            <a:r>
              <a:rPr lang="en-GB" sz="2800" b="1" dirty="0" smtClean="0"/>
              <a:t>Artefacts</a:t>
            </a:r>
          </a:p>
          <a:p>
            <a:r>
              <a:rPr lang="en-GB" sz="2800" b="1" dirty="0" smtClean="0"/>
              <a:t>‘Reading against the grain’</a:t>
            </a:r>
          </a:p>
          <a:p>
            <a:r>
              <a:rPr lang="en-GB" sz="2800" b="1" dirty="0" smtClean="0"/>
              <a:t>Behavioural </a:t>
            </a:r>
            <a:r>
              <a:rPr lang="en-GB" sz="2800" b="1" dirty="0" err="1" smtClean="0"/>
              <a:t>Archeology</a:t>
            </a:r>
            <a:r>
              <a:rPr lang="en-GB" sz="2800" b="1" dirty="0" smtClean="0"/>
              <a:t> – events leave traces in/on artefacts</a:t>
            </a:r>
          </a:p>
          <a:p>
            <a:r>
              <a:rPr lang="en-GB" sz="2800" b="1" dirty="0" smtClean="0"/>
              <a:t>Problem: labour intensive; knowledge of context/s; framing</a:t>
            </a:r>
          </a:p>
          <a:p>
            <a:r>
              <a:rPr lang="en-GB" sz="2800" b="1" dirty="0" smtClean="0"/>
              <a:t>Decisions: nature of theorising (Langley</a:t>
            </a:r>
            <a:r>
              <a:rPr lang="en-GB" sz="2800" dirty="0" smtClean="0"/>
              <a:t>)</a:t>
            </a:r>
          </a:p>
        </p:txBody>
      </p:sp>
    </p:spTree>
    <p:extLst>
      <p:ext uri="{BB962C8B-B14F-4D97-AF65-F5344CB8AC3E}">
        <p14:creationId xmlns:p14="http://schemas.microsoft.com/office/powerpoint/2010/main" val="2597973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1501</Words>
  <Application>Microsoft Office PowerPoint</Application>
  <PresentationFormat>On-screen Show (4:3)</PresentationFormat>
  <Paragraphs>102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Here Be Dragons: The Boards’ Use of Minutes-as-Maps to Navigate Discourse </vt:lpstr>
      <vt:lpstr>Contention</vt:lpstr>
      <vt:lpstr>Requirements of the board</vt:lpstr>
      <vt:lpstr>The Board, The Minutes</vt:lpstr>
      <vt:lpstr>The Minutes are Recursive</vt:lpstr>
      <vt:lpstr>How are minutes like maps</vt:lpstr>
      <vt:lpstr>Minutes and Maps</vt:lpstr>
      <vt:lpstr>Some observations</vt:lpstr>
      <vt:lpstr>Theoretical and Methodological considerations</vt:lpstr>
      <vt:lpstr>Context for ongoing work</vt:lpstr>
      <vt:lpstr>Here be Dragons</vt:lpstr>
      <vt:lpstr>EXAMPLES</vt:lpstr>
      <vt:lpstr>Patients as risk objects - Dragons</vt:lpstr>
      <vt:lpstr>Conclusion: What the minutes can tell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NPSA &amp; Dr Foster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User465</dc:creator>
  <cp:lastModifiedBy>User465</cp:lastModifiedBy>
  <cp:revision>31</cp:revision>
  <dcterms:created xsi:type="dcterms:W3CDTF">2014-07-04T12:38:53Z</dcterms:created>
  <dcterms:modified xsi:type="dcterms:W3CDTF">2014-07-17T10:03:36Z</dcterms:modified>
</cp:coreProperties>
</file>