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99" r:id="rId4"/>
    <p:sldId id="310" r:id="rId5"/>
    <p:sldId id="284" r:id="rId6"/>
    <p:sldId id="267" r:id="rId7"/>
    <p:sldId id="306" r:id="rId8"/>
    <p:sldId id="305" r:id="rId9"/>
    <p:sldId id="269" r:id="rId10"/>
    <p:sldId id="268" r:id="rId11"/>
    <p:sldId id="271" r:id="rId12"/>
    <p:sldId id="277" r:id="rId13"/>
    <p:sldId id="309" r:id="rId14"/>
    <p:sldId id="308" r:id="rId15"/>
    <p:sldId id="275" r:id="rId16"/>
    <p:sldId id="270" r:id="rId17"/>
    <p:sldId id="281" r:id="rId18"/>
    <p:sldId id="276" r:id="rId19"/>
    <p:sldId id="298" r:id="rId20"/>
    <p:sldId id="287" r:id="rId21"/>
    <p:sldId id="288" r:id="rId22"/>
    <p:sldId id="307"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441" autoAdjust="0"/>
    <p:restoredTop sz="94660"/>
  </p:normalViewPr>
  <p:slideViewPr>
    <p:cSldViewPr>
      <p:cViewPr varScale="1">
        <p:scale>
          <a:sx n="69" d="100"/>
          <a:sy n="69" d="100"/>
        </p:scale>
        <p:origin x="-1422"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6ED10CE8-6814-40C8-8F5F-8919926A05DA}" type="datetimeFigureOut">
              <a:rPr lang="en-GB" smtClean="0"/>
              <a:t>01/10/2013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54897056-A5E6-4E0D-9D74-11BB428CF73E}" type="slidenum">
              <a:rPr lang="en-GB" smtClean="0"/>
              <a:t>‹#›</a:t>
            </a:fld>
            <a:endParaRPr lang="en-GB" dirty="0"/>
          </a:p>
        </p:txBody>
      </p:sp>
    </p:spTree>
    <p:extLst>
      <p:ext uri="{BB962C8B-B14F-4D97-AF65-F5344CB8AC3E}">
        <p14:creationId xmlns:p14="http://schemas.microsoft.com/office/powerpoint/2010/main" val="23790326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ED10CE8-6814-40C8-8F5F-8919926A05DA}" type="datetimeFigureOut">
              <a:rPr lang="en-GB" smtClean="0"/>
              <a:t>01/10/2013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54897056-A5E6-4E0D-9D74-11BB428CF73E}" type="slidenum">
              <a:rPr lang="en-GB" smtClean="0"/>
              <a:t>‹#›</a:t>
            </a:fld>
            <a:endParaRPr lang="en-GB" dirty="0"/>
          </a:p>
        </p:txBody>
      </p:sp>
    </p:spTree>
    <p:extLst>
      <p:ext uri="{BB962C8B-B14F-4D97-AF65-F5344CB8AC3E}">
        <p14:creationId xmlns:p14="http://schemas.microsoft.com/office/powerpoint/2010/main" val="11484465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ED10CE8-6814-40C8-8F5F-8919926A05DA}" type="datetimeFigureOut">
              <a:rPr lang="en-GB" smtClean="0"/>
              <a:t>01/10/2013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54897056-A5E6-4E0D-9D74-11BB428CF73E}" type="slidenum">
              <a:rPr lang="en-GB" smtClean="0"/>
              <a:t>‹#›</a:t>
            </a:fld>
            <a:endParaRPr lang="en-GB" dirty="0"/>
          </a:p>
        </p:txBody>
      </p:sp>
    </p:spTree>
    <p:extLst>
      <p:ext uri="{BB962C8B-B14F-4D97-AF65-F5344CB8AC3E}">
        <p14:creationId xmlns:p14="http://schemas.microsoft.com/office/powerpoint/2010/main" val="30205392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ED10CE8-6814-40C8-8F5F-8919926A05DA}" type="datetimeFigureOut">
              <a:rPr lang="en-GB" smtClean="0"/>
              <a:t>01/10/2013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54897056-A5E6-4E0D-9D74-11BB428CF73E}" type="slidenum">
              <a:rPr lang="en-GB" smtClean="0"/>
              <a:t>‹#›</a:t>
            </a:fld>
            <a:endParaRPr lang="en-GB" dirty="0"/>
          </a:p>
        </p:txBody>
      </p:sp>
    </p:spTree>
    <p:extLst>
      <p:ext uri="{BB962C8B-B14F-4D97-AF65-F5344CB8AC3E}">
        <p14:creationId xmlns:p14="http://schemas.microsoft.com/office/powerpoint/2010/main" val="8921918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ED10CE8-6814-40C8-8F5F-8919926A05DA}" type="datetimeFigureOut">
              <a:rPr lang="en-GB" smtClean="0"/>
              <a:t>01/10/2013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54897056-A5E6-4E0D-9D74-11BB428CF73E}" type="slidenum">
              <a:rPr lang="en-GB" smtClean="0"/>
              <a:t>‹#›</a:t>
            </a:fld>
            <a:endParaRPr lang="en-GB" dirty="0"/>
          </a:p>
        </p:txBody>
      </p:sp>
    </p:spTree>
    <p:extLst>
      <p:ext uri="{BB962C8B-B14F-4D97-AF65-F5344CB8AC3E}">
        <p14:creationId xmlns:p14="http://schemas.microsoft.com/office/powerpoint/2010/main" val="11515684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6ED10CE8-6814-40C8-8F5F-8919926A05DA}" type="datetimeFigureOut">
              <a:rPr lang="en-GB" smtClean="0"/>
              <a:t>01/10/2013</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54897056-A5E6-4E0D-9D74-11BB428CF73E}" type="slidenum">
              <a:rPr lang="en-GB" smtClean="0"/>
              <a:t>‹#›</a:t>
            </a:fld>
            <a:endParaRPr lang="en-GB" dirty="0"/>
          </a:p>
        </p:txBody>
      </p:sp>
    </p:spTree>
    <p:extLst>
      <p:ext uri="{BB962C8B-B14F-4D97-AF65-F5344CB8AC3E}">
        <p14:creationId xmlns:p14="http://schemas.microsoft.com/office/powerpoint/2010/main" val="14573533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6ED10CE8-6814-40C8-8F5F-8919926A05DA}" type="datetimeFigureOut">
              <a:rPr lang="en-GB" smtClean="0"/>
              <a:t>01/10/2013</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54897056-A5E6-4E0D-9D74-11BB428CF73E}" type="slidenum">
              <a:rPr lang="en-GB" smtClean="0"/>
              <a:t>‹#›</a:t>
            </a:fld>
            <a:endParaRPr lang="en-GB" dirty="0"/>
          </a:p>
        </p:txBody>
      </p:sp>
    </p:spTree>
    <p:extLst>
      <p:ext uri="{BB962C8B-B14F-4D97-AF65-F5344CB8AC3E}">
        <p14:creationId xmlns:p14="http://schemas.microsoft.com/office/powerpoint/2010/main" val="33879820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6ED10CE8-6814-40C8-8F5F-8919926A05DA}" type="datetimeFigureOut">
              <a:rPr lang="en-GB" smtClean="0"/>
              <a:t>01/10/2013</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54897056-A5E6-4E0D-9D74-11BB428CF73E}" type="slidenum">
              <a:rPr lang="en-GB" smtClean="0"/>
              <a:t>‹#›</a:t>
            </a:fld>
            <a:endParaRPr lang="en-GB" dirty="0"/>
          </a:p>
        </p:txBody>
      </p:sp>
    </p:spTree>
    <p:extLst>
      <p:ext uri="{BB962C8B-B14F-4D97-AF65-F5344CB8AC3E}">
        <p14:creationId xmlns:p14="http://schemas.microsoft.com/office/powerpoint/2010/main" val="6234623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ED10CE8-6814-40C8-8F5F-8919926A05DA}" type="datetimeFigureOut">
              <a:rPr lang="en-GB" smtClean="0"/>
              <a:t>01/10/2013</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54897056-A5E6-4E0D-9D74-11BB428CF73E}" type="slidenum">
              <a:rPr lang="en-GB" smtClean="0"/>
              <a:t>‹#›</a:t>
            </a:fld>
            <a:endParaRPr lang="en-GB" dirty="0"/>
          </a:p>
        </p:txBody>
      </p:sp>
    </p:spTree>
    <p:extLst>
      <p:ext uri="{BB962C8B-B14F-4D97-AF65-F5344CB8AC3E}">
        <p14:creationId xmlns:p14="http://schemas.microsoft.com/office/powerpoint/2010/main" val="34842858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ED10CE8-6814-40C8-8F5F-8919926A05DA}" type="datetimeFigureOut">
              <a:rPr lang="en-GB" smtClean="0"/>
              <a:t>01/10/2013</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54897056-A5E6-4E0D-9D74-11BB428CF73E}" type="slidenum">
              <a:rPr lang="en-GB" smtClean="0"/>
              <a:t>‹#›</a:t>
            </a:fld>
            <a:endParaRPr lang="en-GB" dirty="0"/>
          </a:p>
        </p:txBody>
      </p:sp>
    </p:spTree>
    <p:extLst>
      <p:ext uri="{BB962C8B-B14F-4D97-AF65-F5344CB8AC3E}">
        <p14:creationId xmlns:p14="http://schemas.microsoft.com/office/powerpoint/2010/main" val="38470457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ED10CE8-6814-40C8-8F5F-8919926A05DA}" type="datetimeFigureOut">
              <a:rPr lang="en-GB" smtClean="0"/>
              <a:t>01/10/2013</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54897056-A5E6-4E0D-9D74-11BB428CF73E}" type="slidenum">
              <a:rPr lang="en-GB" smtClean="0"/>
              <a:t>‹#›</a:t>
            </a:fld>
            <a:endParaRPr lang="en-GB" dirty="0"/>
          </a:p>
        </p:txBody>
      </p:sp>
    </p:spTree>
    <p:extLst>
      <p:ext uri="{BB962C8B-B14F-4D97-AF65-F5344CB8AC3E}">
        <p14:creationId xmlns:p14="http://schemas.microsoft.com/office/powerpoint/2010/main" val="27353129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ED10CE8-6814-40C8-8F5F-8919926A05DA}" type="datetimeFigureOut">
              <a:rPr lang="en-GB" smtClean="0"/>
              <a:t>01/10/2013</a:t>
            </a:fld>
            <a:endParaRPr lang="en-GB"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897056-A5E6-4E0D-9D74-11BB428CF73E}" type="slidenum">
              <a:rPr lang="en-GB" smtClean="0"/>
              <a:t>‹#›</a:t>
            </a:fld>
            <a:endParaRPr lang="en-GB" dirty="0"/>
          </a:p>
        </p:txBody>
      </p:sp>
    </p:spTree>
    <p:extLst>
      <p:ext uri="{BB962C8B-B14F-4D97-AF65-F5344CB8AC3E}">
        <p14:creationId xmlns:p14="http://schemas.microsoft.com/office/powerpoint/2010/main" val="26500938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mailto:w.fear@bbk.ac.uk"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23528" y="260648"/>
            <a:ext cx="8496944" cy="6336704"/>
          </a:xfrm>
        </p:spPr>
        <p:txBody>
          <a:bodyPr>
            <a:normAutofit/>
          </a:bodyPr>
          <a:lstStyle/>
          <a:p>
            <a:endParaRPr lang="en-GB" sz="2400" dirty="0" smtClean="0"/>
          </a:p>
          <a:p>
            <a:endParaRPr lang="en-GB" sz="2400" dirty="0"/>
          </a:p>
          <a:p>
            <a:endParaRPr lang="en-GB" sz="2000" b="1" dirty="0" smtClean="0">
              <a:latin typeface="Arial" panose="020B0604020202020204" pitchFamily="34" charset="0"/>
              <a:cs typeface="Arial" panose="020B0604020202020204" pitchFamily="34" charset="0"/>
            </a:endParaRPr>
          </a:p>
          <a:p>
            <a:endParaRPr lang="en-GB" sz="2000" b="1" dirty="0">
              <a:latin typeface="Arial" panose="020B0604020202020204" pitchFamily="34" charset="0"/>
              <a:cs typeface="Arial" panose="020B0604020202020204" pitchFamily="34" charset="0"/>
            </a:endParaRPr>
          </a:p>
          <a:p>
            <a:endParaRPr lang="en-GB" sz="2000" b="1" dirty="0" smtClean="0">
              <a:latin typeface="Arial" panose="020B0604020202020204" pitchFamily="34" charset="0"/>
              <a:cs typeface="Arial" panose="020B0604020202020204" pitchFamily="34" charset="0"/>
            </a:endParaRPr>
          </a:p>
          <a:p>
            <a:r>
              <a:rPr lang="en-GB" sz="2000" b="1" dirty="0" smtClean="0">
                <a:solidFill>
                  <a:schemeClr val="tx1"/>
                </a:solidFill>
                <a:latin typeface="Arial" panose="020B0604020202020204" pitchFamily="34" charset="0"/>
                <a:cs typeface="Arial" panose="020B0604020202020204" pitchFamily="34" charset="0"/>
              </a:rPr>
              <a:t>Qualitative </a:t>
            </a:r>
            <a:r>
              <a:rPr lang="en-GB" sz="2000" b="1" dirty="0">
                <a:solidFill>
                  <a:schemeClr val="tx1"/>
                </a:solidFill>
                <a:latin typeface="Arial" panose="020B0604020202020204" pitchFamily="34" charset="0"/>
                <a:cs typeface="Arial" panose="020B0604020202020204" pitchFamily="34" charset="0"/>
              </a:rPr>
              <a:t>Inquiry</a:t>
            </a:r>
          </a:p>
          <a:p>
            <a:r>
              <a:rPr lang="en-GB" sz="2000" b="1" dirty="0">
                <a:solidFill>
                  <a:schemeClr val="tx1"/>
                </a:solidFill>
                <a:latin typeface="Arial" panose="020B0604020202020204" pitchFamily="34" charset="0"/>
                <a:cs typeface="Arial" panose="020B0604020202020204" pitchFamily="34" charset="0"/>
              </a:rPr>
              <a:t>Dr William James Fear</a:t>
            </a:r>
          </a:p>
          <a:p>
            <a:r>
              <a:rPr lang="en-GB" sz="2000" b="1" dirty="0">
                <a:solidFill>
                  <a:schemeClr val="tx1"/>
                </a:solidFill>
                <a:latin typeface="Arial" panose="020B0604020202020204" pitchFamily="34" charset="0"/>
                <a:cs typeface="Arial" panose="020B0604020202020204" pitchFamily="34" charset="0"/>
              </a:rPr>
              <a:t>Dept. of Organizational Psychology</a:t>
            </a:r>
          </a:p>
          <a:p>
            <a:r>
              <a:rPr lang="en-GB" sz="2000" b="1" dirty="0">
                <a:solidFill>
                  <a:schemeClr val="tx1"/>
                </a:solidFill>
                <a:latin typeface="Arial" panose="020B0604020202020204" pitchFamily="34" charset="0"/>
                <a:cs typeface="Arial" panose="020B0604020202020204" pitchFamily="34" charset="0"/>
              </a:rPr>
              <a:t>Birkbeck College University of London</a:t>
            </a:r>
          </a:p>
          <a:p>
            <a:r>
              <a:rPr lang="en-GB" sz="2000" b="1" u="sng" dirty="0">
                <a:solidFill>
                  <a:schemeClr val="tx1"/>
                </a:solidFill>
                <a:latin typeface="Arial" panose="020B0604020202020204" pitchFamily="34" charset="0"/>
                <a:cs typeface="Arial" panose="020B0604020202020204" pitchFamily="34" charset="0"/>
                <a:hlinkClick r:id="rId2"/>
              </a:rPr>
              <a:t>w.fear@bbk.ac.uk</a:t>
            </a:r>
            <a:endParaRPr lang="en-GB" sz="2000" b="1" dirty="0">
              <a:solidFill>
                <a:schemeClr val="tx1"/>
              </a:solidFill>
              <a:latin typeface="Arial" panose="020B0604020202020204" pitchFamily="34" charset="0"/>
              <a:cs typeface="Arial" panose="020B0604020202020204" pitchFamily="34" charset="0"/>
            </a:endParaRPr>
          </a:p>
          <a:p>
            <a:r>
              <a:rPr lang="en-GB" sz="2000" b="1" dirty="0">
                <a:solidFill>
                  <a:schemeClr val="tx1"/>
                </a:solidFill>
                <a:latin typeface="Arial" panose="020B0604020202020204" pitchFamily="34" charset="0"/>
                <a:cs typeface="Arial" panose="020B0604020202020204" pitchFamily="34" charset="0"/>
              </a:rPr>
              <a:t>google ‘william fear</a:t>
            </a:r>
            <a:r>
              <a:rPr lang="en-GB" sz="2000" b="1" dirty="0" smtClean="0">
                <a:solidFill>
                  <a:schemeClr val="tx1"/>
                </a:solidFill>
                <a:latin typeface="Arial" panose="020B0604020202020204" pitchFamily="34" charset="0"/>
                <a:cs typeface="Arial" panose="020B0604020202020204" pitchFamily="34" charset="0"/>
              </a:rPr>
              <a:t>’</a:t>
            </a:r>
          </a:p>
          <a:p>
            <a:endParaRPr lang="en-GB" sz="2000" b="1" dirty="0" smtClean="0">
              <a:solidFill>
                <a:schemeClr val="tx1"/>
              </a:solidFill>
              <a:latin typeface="Arial" panose="020B0604020202020204" pitchFamily="34" charset="0"/>
              <a:cs typeface="Arial" panose="020B0604020202020204" pitchFamily="34" charset="0"/>
            </a:endParaRPr>
          </a:p>
          <a:p>
            <a:r>
              <a:rPr lang="en-GB" sz="2000" b="1" dirty="0" smtClean="0">
                <a:solidFill>
                  <a:schemeClr val="tx1"/>
                </a:solidFill>
                <a:latin typeface="Arial" panose="020B0604020202020204" pitchFamily="34" charset="0"/>
                <a:cs typeface="Arial" panose="020B0604020202020204" pitchFamily="34" charset="0"/>
              </a:rPr>
              <a:t>Presented at The Association of Business Psychologists Annual Conference 2013</a:t>
            </a:r>
            <a:endParaRPr lang="en-GB" sz="2000" b="1" dirty="0">
              <a:solidFill>
                <a:schemeClr val="tx1"/>
              </a:solidFill>
              <a:latin typeface="Arial" panose="020B0604020202020204" pitchFamily="34" charset="0"/>
              <a:cs typeface="Arial" panose="020B0604020202020204" pitchFamily="34" charset="0"/>
            </a:endParaRPr>
          </a:p>
          <a:p>
            <a:endParaRPr lang="en-GB" sz="2000"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012160" y="404664"/>
            <a:ext cx="2771800" cy="954516"/>
          </a:xfrm>
          <a:prstGeom prst="rect">
            <a:avLst/>
          </a:prstGeom>
        </p:spPr>
      </p:pic>
    </p:spTree>
    <p:extLst>
      <p:ext uri="{BB962C8B-B14F-4D97-AF65-F5344CB8AC3E}">
        <p14:creationId xmlns:p14="http://schemas.microsoft.com/office/powerpoint/2010/main" val="199040855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23528" y="260648"/>
            <a:ext cx="8496944" cy="6336704"/>
          </a:xfrm>
        </p:spPr>
        <p:txBody>
          <a:bodyPr>
            <a:normAutofit/>
          </a:bodyPr>
          <a:lstStyle/>
          <a:p>
            <a:endParaRPr lang="en-GB" sz="2000" b="1" u="sng" dirty="0" smtClean="0">
              <a:latin typeface="Arial" panose="020B0604020202020204" pitchFamily="34" charset="0"/>
              <a:cs typeface="Arial" panose="020B0604020202020204" pitchFamily="34" charset="0"/>
            </a:endParaRPr>
          </a:p>
          <a:p>
            <a:pPr>
              <a:spcBef>
                <a:spcPts val="0"/>
              </a:spcBef>
            </a:pPr>
            <a:r>
              <a:rPr lang="en-GB" sz="2000" b="1" u="sng" dirty="0" smtClean="0">
                <a:solidFill>
                  <a:schemeClr val="tx1"/>
                </a:solidFill>
                <a:latin typeface="Arial" panose="020B0604020202020204" pitchFamily="34" charset="0"/>
                <a:cs typeface="Arial" panose="020B0604020202020204" pitchFamily="34" charset="0"/>
              </a:rPr>
              <a:t>Primary </a:t>
            </a:r>
            <a:r>
              <a:rPr lang="en-GB" sz="2000" b="1" u="sng" dirty="0">
                <a:solidFill>
                  <a:schemeClr val="tx1"/>
                </a:solidFill>
                <a:latin typeface="Arial" panose="020B0604020202020204" pitchFamily="34" charset="0"/>
                <a:cs typeface="Arial" panose="020B0604020202020204" pitchFamily="34" charset="0"/>
              </a:rPr>
              <a:t>concerns of </a:t>
            </a:r>
            <a:r>
              <a:rPr lang="en-GB" sz="2000" b="1" u="sng" dirty="0" smtClean="0">
                <a:solidFill>
                  <a:schemeClr val="tx1"/>
                </a:solidFill>
                <a:latin typeface="Arial" panose="020B0604020202020204" pitchFamily="34" charset="0"/>
                <a:cs typeface="Arial" panose="020B0604020202020204" pitchFamily="34" charset="0"/>
              </a:rPr>
              <a:t>‘Qualitative Approaches’</a:t>
            </a:r>
            <a:endParaRPr lang="en-GB" sz="2000" b="1" u="sng" dirty="0">
              <a:solidFill>
                <a:schemeClr val="tx1"/>
              </a:solidFill>
              <a:latin typeface="Arial" panose="020B0604020202020204" pitchFamily="34" charset="0"/>
              <a:cs typeface="Arial" panose="020B0604020202020204" pitchFamily="34" charset="0"/>
            </a:endParaRPr>
          </a:p>
          <a:p>
            <a:pPr lvl="0">
              <a:spcBef>
                <a:spcPts val="0"/>
              </a:spcBef>
            </a:pPr>
            <a:endParaRPr lang="en-GB" sz="2000" dirty="0" smtClean="0">
              <a:solidFill>
                <a:schemeClr val="tx1"/>
              </a:solidFill>
              <a:latin typeface="Arial" panose="020B0604020202020204" pitchFamily="34" charset="0"/>
              <a:cs typeface="Arial" panose="020B0604020202020204" pitchFamily="34" charset="0"/>
            </a:endParaRPr>
          </a:p>
          <a:p>
            <a:pPr marL="514350" lvl="0" indent="-514350" algn="l">
              <a:spcBef>
                <a:spcPts val="0"/>
              </a:spcBef>
              <a:buFont typeface="+mj-lt"/>
              <a:buAutoNum type="arabicPeriod"/>
            </a:pPr>
            <a:r>
              <a:rPr lang="en-GB" sz="2000" dirty="0" smtClean="0">
                <a:solidFill>
                  <a:schemeClr val="tx1"/>
                </a:solidFill>
                <a:latin typeface="Arial" panose="020B0604020202020204" pitchFamily="34" charset="0"/>
                <a:cs typeface="Arial" panose="020B0604020202020204" pitchFamily="34" charset="0"/>
              </a:rPr>
              <a:t>Meaning</a:t>
            </a:r>
            <a:r>
              <a:rPr lang="en-GB" sz="2000" dirty="0">
                <a:solidFill>
                  <a:schemeClr val="tx1"/>
                </a:solidFill>
                <a:latin typeface="Arial" panose="020B0604020202020204" pitchFamily="34" charset="0"/>
                <a:cs typeface="Arial" panose="020B0604020202020204" pitchFamily="34" charset="0"/>
              </a:rPr>
              <a:t>: How people make sense of the world and how they experience events; quality and texture of experience, rather than the identiﬁcation of cause–effect relationships</a:t>
            </a:r>
          </a:p>
          <a:p>
            <a:pPr marL="514350" lvl="0" indent="-514350" algn="l">
              <a:spcBef>
                <a:spcPts val="0"/>
              </a:spcBef>
              <a:buFont typeface="+mj-lt"/>
              <a:buAutoNum type="arabicPeriod"/>
            </a:pPr>
            <a:r>
              <a:rPr lang="en-GB" sz="2000" dirty="0">
                <a:solidFill>
                  <a:schemeClr val="tx1"/>
                </a:solidFill>
                <a:latin typeface="Arial" panose="020B0604020202020204" pitchFamily="34" charset="0"/>
                <a:cs typeface="Arial" panose="020B0604020202020204" pitchFamily="34" charset="0"/>
              </a:rPr>
              <a:t>Process rather than the prediction of outcomes; ‘How’ and ‘Why’</a:t>
            </a:r>
          </a:p>
          <a:p>
            <a:pPr marL="514350" lvl="0" indent="-514350" algn="l">
              <a:spcBef>
                <a:spcPts val="0"/>
              </a:spcBef>
              <a:buFont typeface="+mj-lt"/>
              <a:buAutoNum type="arabicPeriod"/>
            </a:pPr>
            <a:r>
              <a:rPr lang="en-GB" sz="2000" dirty="0">
                <a:solidFill>
                  <a:schemeClr val="tx1"/>
                </a:solidFill>
                <a:latin typeface="Arial" panose="020B0604020202020204" pitchFamily="34" charset="0"/>
                <a:cs typeface="Arial" panose="020B0604020202020204" pitchFamily="34" charset="0"/>
              </a:rPr>
              <a:t>‘big Q’: open-ended, inductive research methodologies concerned with </a:t>
            </a:r>
            <a:r>
              <a:rPr lang="en-GB" sz="2000" dirty="0" smtClean="0">
                <a:solidFill>
                  <a:schemeClr val="tx1"/>
                </a:solidFill>
                <a:latin typeface="Arial" panose="020B0604020202020204" pitchFamily="34" charset="0"/>
                <a:cs typeface="Arial" panose="020B0604020202020204" pitchFamily="34" charset="0"/>
              </a:rPr>
              <a:t>‘theory generation’ (understanding) </a:t>
            </a:r>
            <a:r>
              <a:rPr lang="en-GB" sz="2000" dirty="0">
                <a:solidFill>
                  <a:schemeClr val="tx1"/>
                </a:solidFill>
                <a:latin typeface="Arial" panose="020B0604020202020204" pitchFamily="34" charset="0"/>
                <a:cs typeface="Arial" panose="020B0604020202020204" pitchFamily="34" charset="0"/>
              </a:rPr>
              <a:t>and the exploration of meanings</a:t>
            </a:r>
          </a:p>
          <a:p>
            <a:pPr marL="514350" indent="-514350" algn="l">
              <a:spcBef>
                <a:spcPts val="0"/>
              </a:spcBef>
              <a:buFont typeface="+mj-lt"/>
              <a:buAutoNum type="arabicPeriod"/>
            </a:pPr>
            <a:r>
              <a:rPr lang="en-GB" sz="2000" dirty="0">
                <a:solidFill>
                  <a:schemeClr val="tx1"/>
                </a:solidFill>
                <a:latin typeface="Arial" panose="020B0604020202020204" pitchFamily="34" charset="0"/>
                <a:cs typeface="Arial" panose="020B0604020202020204" pitchFamily="34" charset="0"/>
              </a:rPr>
              <a:t>‘little q’; the incorporation of non-numerical data collection techniques into hypothetico-deductive research </a:t>
            </a:r>
            <a:r>
              <a:rPr lang="en-GB" sz="2000" dirty="0" smtClean="0">
                <a:solidFill>
                  <a:schemeClr val="tx1"/>
                </a:solidFill>
                <a:latin typeface="Arial" panose="020B0604020202020204" pitchFamily="34" charset="0"/>
                <a:cs typeface="Arial" panose="020B0604020202020204" pitchFamily="34" charset="0"/>
              </a:rPr>
              <a:t>designs</a:t>
            </a:r>
          </a:p>
          <a:p>
            <a:pPr algn="l">
              <a:spcBef>
                <a:spcPts val="0"/>
              </a:spcBef>
            </a:pPr>
            <a:endParaRPr lang="en-GB" sz="2000" dirty="0">
              <a:solidFill>
                <a:schemeClr val="tx1"/>
              </a:solidFill>
              <a:latin typeface="Arial" panose="020B0604020202020204" pitchFamily="34" charset="0"/>
              <a:cs typeface="Arial" panose="020B0604020202020204" pitchFamily="34" charset="0"/>
            </a:endParaRPr>
          </a:p>
          <a:p>
            <a:pPr>
              <a:spcBef>
                <a:spcPts val="0"/>
              </a:spcBef>
            </a:pPr>
            <a:r>
              <a:rPr lang="en-GB" sz="2000" b="1" dirty="0" smtClean="0">
                <a:solidFill>
                  <a:schemeClr val="tx1"/>
                </a:solidFill>
                <a:latin typeface="Arial" panose="020B0604020202020204" pitchFamily="34" charset="0"/>
                <a:cs typeface="Arial" panose="020B0604020202020204" pitchFamily="34" charset="0"/>
              </a:rPr>
              <a:t>Qualitative research is dominated by little q and little q masquerading as big Q – it’s all about the coding.  This is a function of the quasi-positivist paradigm</a:t>
            </a:r>
            <a:endParaRPr lang="en-GB" sz="2000" b="1"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6668341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23528" y="260648"/>
            <a:ext cx="8496944" cy="6336704"/>
          </a:xfrm>
        </p:spPr>
        <p:txBody>
          <a:bodyPr>
            <a:normAutofit lnSpcReduction="10000"/>
          </a:bodyPr>
          <a:lstStyle/>
          <a:p>
            <a:pPr>
              <a:spcBef>
                <a:spcPts val="0"/>
              </a:spcBef>
            </a:pPr>
            <a:r>
              <a:rPr lang="en-GB" sz="2000" b="1" u="sng" dirty="0">
                <a:solidFill>
                  <a:schemeClr val="tx1"/>
                </a:solidFill>
                <a:latin typeface="Arial" panose="020B0604020202020204" pitchFamily="34" charset="0"/>
                <a:cs typeface="Arial" panose="020B0604020202020204" pitchFamily="34" charset="0"/>
              </a:rPr>
              <a:t>Positivist </a:t>
            </a:r>
            <a:r>
              <a:rPr lang="en-GB" sz="2000" b="1" u="sng" dirty="0" smtClean="0">
                <a:solidFill>
                  <a:schemeClr val="tx1"/>
                </a:solidFill>
                <a:latin typeface="Arial" panose="020B0604020202020204" pitchFamily="34" charset="0"/>
                <a:cs typeface="Arial" panose="020B0604020202020204" pitchFamily="34" charset="0"/>
              </a:rPr>
              <a:t>paradigm</a:t>
            </a:r>
          </a:p>
          <a:p>
            <a:pPr>
              <a:spcBef>
                <a:spcPts val="0"/>
              </a:spcBef>
            </a:pPr>
            <a:endParaRPr lang="en-GB" sz="2000" b="1" u="sng" dirty="0">
              <a:solidFill>
                <a:schemeClr val="tx1"/>
              </a:solidFill>
              <a:latin typeface="Arial" panose="020B0604020202020204" pitchFamily="34" charset="0"/>
              <a:cs typeface="Arial" panose="020B0604020202020204" pitchFamily="34" charset="0"/>
            </a:endParaRPr>
          </a:p>
          <a:p>
            <a:pPr algn="l">
              <a:spcBef>
                <a:spcPts val="0"/>
              </a:spcBef>
            </a:pPr>
            <a:r>
              <a:rPr lang="en-GB" sz="2000" dirty="0">
                <a:solidFill>
                  <a:schemeClr val="tx1"/>
                </a:solidFill>
                <a:latin typeface="Arial" panose="020B0604020202020204" pitchFamily="34" charset="0"/>
                <a:cs typeface="Arial" panose="020B0604020202020204" pitchFamily="34" charset="0"/>
              </a:rPr>
              <a:t>The objective world exists and can be reduced to a set of absolute cause-effect relationships.  These relationships are rule bound.  We can determine the rules.  </a:t>
            </a:r>
            <a:r>
              <a:rPr lang="en-GB" sz="2000" dirty="0" smtClean="0">
                <a:solidFill>
                  <a:schemeClr val="tx1"/>
                </a:solidFill>
                <a:latin typeface="Arial" panose="020B0604020202020204" pitchFamily="34" charset="0"/>
                <a:cs typeface="Arial" panose="020B0604020202020204" pitchFamily="34" charset="0"/>
              </a:rPr>
              <a:t>It is assumed to be deductive</a:t>
            </a:r>
          </a:p>
          <a:p>
            <a:pPr algn="l">
              <a:spcBef>
                <a:spcPts val="0"/>
              </a:spcBef>
            </a:pPr>
            <a:endParaRPr lang="en-GB" sz="2000" dirty="0">
              <a:solidFill>
                <a:schemeClr val="tx1"/>
              </a:solidFill>
              <a:latin typeface="Arial" panose="020B0604020202020204" pitchFamily="34" charset="0"/>
              <a:cs typeface="Arial" panose="020B0604020202020204" pitchFamily="34" charset="0"/>
            </a:endParaRPr>
          </a:p>
          <a:p>
            <a:pPr algn="l"/>
            <a:r>
              <a:rPr lang="en-GB" sz="2000" dirty="0">
                <a:solidFill>
                  <a:schemeClr val="tx1"/>
                </a:solidFill>
                <a:latin typeface="Arial" panose="020B0604020202020204" pitchFamily="34" charset="0"/>
                <a:cs typeface="Arial" panose="020B0604020202020204" pitchFamily="34" charset="0"/>
              </a:rPr>
              <a:t>In positivism and the quasi-positivist schools argumentation and abstraction are privileged over engagement with the meaning of experience</a:t>
            </a:r>
          </a:p>
          <a:p>
            <a:r>
              <a:rPr lang="en-GB" sz="2000" b="1" u="sng" dirty="0">
                <a:solidFill>
                  <a:schemeClr val="tx1"/>
                </a:solidFill>
                <a:latin typeface="Arial" panose="020B0604020202020204" pitchFamily="34" charset="0"/>
                <a:cs typeface="Arial" panose="020B0604020202020204" pitchFamily="34" charset="0"/>
              </a:rPr>
              <a:t>The assumptions</a:t>
            </a:r>
            <a:endParaRPr lang="en-GB" sz="2000" dirty="0">
              <a:solidFill>
                <a:schemeClr val="tx1"/>
              </a:solidFill>
              <a:latin typeface="Arial" panose="020B0604020202020204" pitchFamily="34" charset="0"/>
              <a:cs typeface="Arial" panose="020B0604020202020204" pitchFamily="34" charset="0"/>
            </a:endParaRPr>
          </a:p>
          <a:p>
            <a:pPr algn="l"/>
            <a:endParaRPr lang="en-GB" sz="2000" dirty="0">
              <a:solidFill>
                <a:schemeClr val="tx1"/>
              </a:solidFill>
              <a:latin typeface="Arial" panose="020B0604020202020204" pitchFamily="34" charset="0"/>
              <a:cs typeface="Arial" panose="020B0604020202020204" pitchFamily="34" charset="0"/>
            </a:endParaRPr>
          </a:p>
          <a:p>
            <a:pPr marL="342900" indent="-342900" algn="l">
              <a:buFont typeface="Arial" panose="020B0604020202020204" pitchFamily="34" charset="0"/>
              <a:buChar char="•"/>
            </a:pPr>
            <a:r>
              <a:rPr lang="en-GB" sz="2000" dirty="0">
                <a:solidFill>
                  <a:schemeClr val="tx1"/>
                </a:solidFill>
                <a:latin typeface="Arial" panose="020B0604020202020204" pitchFamily="34" charset="0"/>
                <a:cs typeface="Arial" panose="020B0604020202020204" pitchFamily="34" charset="0"/>
              </a:rPr>
              <a:t>what is said in the text refers directly, or even sometimes indirectly, to something in the world (absolutism and privileging)</a:t>
            </a:r>
          </a:p>
          <a:p>
            <a:pPr marL="342900" indent="-342900" algn="l">
              <a:buFont typeface="Arial" panose="020B0604020202020204" pitchFamily="34" charset="0"/>
              <a:buChar char="•"/>
            </a:pPr>
            <a:r>
              <a:rPr lang="en-GB" sz="2000" dirty="0">
                <a:solidFill>
                  <a:schemeClr val="tx1"/>
                </a:solidFill>
                <a:latin typeface="Arial" panose="020B0604020202020204" pitchFamily="34" charset="0"/>
                <a:cs typeface="Arial" panose="020B0604020202020204" pitchFamily="34" charset="0"/>
              </a:rPr>
              <a:t>shared experience and co-constructed meaning cannot refer even indirectly to something in the world (relativism and equality</a:t>
            </a:r>
            <a:r>
              <a:rPr lang="en-GB" sz="2000" dirty="0" smtClean="0">
                <a:solidFill>
                  <a:schemeClr val="tx1"/>
                </a:solidFill>
                <a:latin typeface="Arial" panose="020B0604020202020204" pitchFamily="34" charset="0"/>
                <a:cs typeface="Arial" panose="020B0604020202020204" pitchFamily="34" charset="0"/>
              </a:rPr>
              <a:t>)</a:t>
            </a:r>
          </a:p>
          <a:p>
            <a:pPr marL="342900" indent="-342900" algn="l">
              <a:buFont typeface="Arial" panose="020B0604020202020204" pitchFamily="34" charset="0"/>
              <a:buChar char="•"/>
            </a:pPr>
            <a:endParaRPr lang="en-GB" sz="2000" dirty="0">
              <a:solidFill>
                <a:schemeClr val="tx1"/>
              </a:solidFill>
              <a:latin typeface="Arial" panose="020B0604020202020204" pitchFamily="34" charset="0"/>
              <a:cs typeface="Arial" panose="020B0604020202020204" pitchFamily="34" charset="0"/>
            </a:endParaRPr>
          </a:p>
          <a:p>
            <a:r>
              <a:rPr lang="en-GB" sz="2000" b="1" dirty="0" smtClean="0">
                <a:solidFill>
                  <a:schemeClr val="tx1"/>
                </a:solidFill>
                <a:latin typeface="Arial" panose="020B0604020202020204" pitchFamily="34" charset="0"/>
                <a:cs typeface="Arial" panose="020B0604020202020204" pitchFamily="34" charset="0"/>
              </a:rPr>
              <a:t>There is always a text – the only question is whether or not we can read it</a:t>
            </a:r>
            <a:endParaRPr lang="en-GB" sz="2000" b="1" dirty="0">
              <a:solidFill>
                <a:schemeClr val="tx1"/>
              </a:solidFill>
              <a:latin typeface="Arial" panose="020B0604020202020204" pitchFamily="34" charset="0"/>
              <a:cs typeface="Arial" panose="020B0604020202020204" pitchFamily="34" charset="0"/>
            </a:endParaRPr>
          </a:p>
          <a:p>
            <a:pPr algn="l">
              <a:spcBef>
                <a:spcPts val="0"/>
              </a:spcBef>
            </a:pPr>
            <a:endParaRPr lang="en-GB" sz="2000" dirty="0">
              <a:solidFill>
                <a:schemeClr val="tx1"/>
              </a:solidFill>
              <a:latin typeface="Arial" panose="020B0604020202020204" pitchFamily="34" charset="0"/>
              <a:cs typeface="Arial" panose="020B0604020202020204" pitchFamily="34" charset="0"/>
            </a:endParaRPr>
          </a:p>
          <a:p>
            <a:pPr>
              <a:spcBef>
                <a:spcPts val="0"/>
              </a:spcBef>
            </a:pPr>
            <a:r>
              <a:rPr lang="en-GB" sz="2000" dirty="0">
                <a:solidFill>
                  <a:schemeClr val="tx1"/>
                </a:solidFill>
                <a:latin typeface="Arial" panose="020B0604020202020204" pitchFamily="34" charset="0"/>
                <a:cs typeface="Arial" panose="020B0604020202020204" pitchFamily="34" charset="0"/>
              </a:rPr>
              <a:t> </a:t>
            </a:r>
          </a:p>
          <a:p>
            <a:endParaRPr lang="en-GB"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6668341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79512" y="332656"/>
            <a:ext cx="8496944" cy="6336704"/>
          </a:xfrm>
        </p:spPr>
        <p:txBody>
          <a:bodyPr>
            <a:normAutofit/>
          </a:bodyPr>
          <a:lstStyle/>
          <a:p>
            <a:pPr algn="l"/>
            <a:endParaRPr lang="en-GB" sz="2200" dirty="0">
              <a:solidFill>
                <a:schemeClr val="tx1"/>
              </a:solidFill>
              <a:latin typeface="Arial" panose="020B0604020202020204" pitchFamily="34" charset="0"/>
              <a:cs typeface="Arial" panose="020B0604020202020204" pitchFamily="34" charset="0"/>
            </a:endParaRPr>
          </a:p>
          <a:p>
            <a:pPr algn="l"/>
            <a:endParaRPr lang="en-GB" sz="2200" dirty="0" smtClean="0">
              <a:solidFill>
                <a:schemeClr val="tx1"/>
              </a:solidFill>
              <a:latin typeface="Arial" panose="020B0604020202020204" pitchFamily="34" charset="0"/>
              <a:cs typeface="Arial" panose="020B0604020202020204" pitchFamily="34" charset="0"/>
            </a:endParaRPr>
          </a:p>
          <a:p>
            <a:pPr>
              <a:spcBef>
                <a:spcPts val="0"/>
              </a:spcBef>
            </a:pPr>
            <a:r>
              <a:rPr lang="en-GB" sz="2000" b="1" u="sng" dirty="0">
                <a:solidFill>
                  <a:schemeClr val="tx1"/>
                </a:solidFill>
                <a:latin typeface="Arial" panose="020B0604020202020204" pitchFamily="34" charset="0"/>
                <a:cs typeface="Arial" panose="020B0604020202020204" pitchFamily="34" charset="0"/>
              </a:rPr>
              <a:t>BUT</a:t>
            </a:r>
          </a:p>
          <a:p>
            <a:pPr algn="l">
              <a:spcBef>
                <a:spcPts val="0"/>
              </a:spcBef>
            </a:pPr>
            <a:endParaRPr lang="en-GB" sz="2000" dirty="0" smtClean="0">
              <a:solidFill>
                <a:schemeClr val="tx1"/>
              </a:solidFill>
              <a:latin typeface="Arial" panose="020B0604020202020204" pitchFamily="34" charset="0"/>
              <a:cs typeface="Arial" panose="020B0604020202020204" pitchFamily="34" charset="0"/>
            </a:endParaRPr>
          </a:p>
          <a:p>
            <a:pPr>
              <a:spcBef>
                <a:spcPts val="0"/>
              </a:spcBef>
            </a:pPr>
            <a:r>
              <a:rPr lang="en-GB" sz="2000" b="1" dirty="0">
                <a:solidFill>
                  <a:schemeClr val="tx1"/>
                </a:solidFill>
                <a:latin typeface="Arial" panose="020B0604020202020204" pitchFamily="34" charset="0"/>
                <a:cs typeface="Arial" panose="020B0604020202020204" pitchFamily="34" charset="0"/>
              </a:rPr>
              <a:t>Humans create and used artefacts to interface with the world around </a:t>
            </a:r>
            <a:r>
              <a:rPr lang="en-GB" sz="2000" b="1" dirty="0" smtClean="0">
                <a:solidFill>
                  <a:schemeClr val="tx1"/>
                </a:solidFill>
                <a:latin typeface="Arial" panose="020B0604020202020204" pitchFamily="34" charset="0"/>
                <a:cs typeface="Arial" panose="020B0604020202020204" pitchFamily="34" charset="0"/>
              </a:rPr>
              <a:t>them.  This seemingly occurs both naturally and deliberately</a:t>
            </a:r>
            <a:endParaRPr lang="en-GB" sz="2000" b="1" dirty="0">
              <a:solidFill>
                <a:schemeClr val="tx1"/>
              </a:solidFill>
              <a:latin typeface="Arial" panose="020B0604020202020204" pitchFamily="34" charset="0"/>
              <a:cs typeface="Arial" panose="020B0604020202020204" pitchFamily="34" charset="0"/>
            </a:endParaRPr>
          </a:p>
          <a:p>
            <a:pPr algn="l">
              <a:spcBef>
                <a:spcPts val="0"/>
              </a:spcBef>
            </a:pPr>
            <a:endParaRPr lang="en-GB" sz="2000" dirty="0">
              <a:solidFill>
                <a:schemeClr val="tx1"/>
              </a:solidFill>
              <a:latin typeface="Arial" panose="020B0604020202020204" pitchFamily="34" charset="0"/>
              <a:cs typeface="Arial" panose="020B0604020202020204" pitchFamily="34" charset="0"/>
            </a:endParaRPr>
          </a:p>
          <a:p>
            <a:pPr algn="l">
              <a:spcBef>
                <a:spcPts val="0"/>
              </a:spcBef>
            </a:pPr>
            <a:r>
              <a:rPr lang="en-GB" sz="2000" dirty="0">
                <a:solidFill>
                  <a:schemeClr val="tx1"/>
                </a:solidFill>
                <a:latin typeface="Arial" panose="020B0604020202020204" pitchFamily="34" charset="0"/>
                <a:cs typeface="Arial" panose="020B0604020202020204" pitchFamily="34" charset="0"/>
              </a:rPr>
              <a:t>Humans are symbol using animals</a:t>
            </a:r>
          </a:p>
          <a:p>
            <a:pPr algn="l">
              <a:spcBef>
                <a:spcPts val="0"/>
              </a:spcBef>
            </a:pPr>
            <a:r>
              <a:rPr lang="en-GB" sz="2000" dirty="0">
                <a:solidFill>
                  <a:schemeClr val="tx1"/>
                </a:solidFill>
                <a:latin typeface="Arial" panose="020B0604020202020204" pitchFamily="34" charset="0"/>
                <a:cs typeface="Arial" panose="020B0604020202020204" pitchFamily="34" charset="0"/>
              </a:rPr>
              <a:t>Humans are tool using animals</a:t>
            </a:r>
          </a:p>
          <a:p>
            <a:pPr algn="l">
              <a:spcBef>
                <a:spcPts val="0"/>
              </a:spcBef>
            </a:pPr>
            <a:r>
              <a:rPr lang="en-GB" sz="2000" dirty="0">
                <a:solidFill>
                  <a:schemeClr val="tx1"/>
                </a:solidFill>
                <a:latin typeface="Arial" panose="020B0604020202020204" pitchFamily="34" charset="0"/>
                <a:cs typeface="Arial" panose="020B0604020202020204" pitchFamily="34" charset="0"/>
              </a:rPr>
              <a:t>Humans use artefacts</a:t>
            </a:r>
          </a:p>
          <a:p>
            <a:pPr algn="l">
              <a:spcBef>
                <a:spcPts val="0"/>
              </a:spcBef>
            </a:pPr>
            <a:r>
              <a:rPr lang="en-GB" sz="2000" dirty="0">
                <a:solidFill>
                  <a:schemeClr val="tx1"/>
                </a:solidFill>
                <a:latin typeface="Arial" panose="020B0604020202020204" pitchFamily="34" charset="0"/>
                <a:cs typeface="Arial" panose="020B0604020202020204" pitchFamily="34" charset="0"/>
              </a:rPr>
              <a:t>Artefacts are objects with </a:t>
            </a:r>
            <a:r>
              <a:rPr lang="en-GB" sz="2000" dirty="0" smtClean="0">
                <a:solidFill>
                  <a:schemeClr val="tx1"/>
                </a:solidFill>
                <a:latin typeface="Arial" panose="020B0604020202020204" pitchFamily="34" charset="0"/>
                <a:cs typeface="Arial" panose="020B0604020202020204" pitchFamily="34" charset="0"/>
              </a:rPr>
              <a:t>meaning</a:t>
            </a:r>
          </a:p>
          <a:p>
            <a:pPr algn="l">
              <a:spcBef>
                <a:spcPts val="0"/>
              </a:spcBef>
            </a:pPr>
            <a:r>
              <a:rPr lang="en-GB" sz="2000" dirty="0" smtClean="0">
                <a:solidFill>
                  <a:schemeClr val="tx1"/>
                </a:solidFill>
                <a:latin typeface="Arial" panose="020B0604020202020204" pitchFamily="34" charset="0"/>
                <a:cs typeface="Arial" panose="020B0604020202020204" pitchFamily="34" charset="0"/>
              </a:rPr>
              <a:t>Language appears to be a supra-artefact</a:t>
            </a:r>
          </a:p>
          <a:p>
            <a:pPr algn="l">
              <a:spcBef>
                <a:spcPts val="0"/>
              </a:spcBef>
            </a:pPr>
            <a:endParaRPr lang="en-GB" sz="2000" dirty="0">
              <a:solidFill>
                <a:schemeClr val="tx1"/>
              </a:solidFill>
              <a:latin typeface="Arial" panose="020B0604020202020204" pitchFamily="34" charset="0"/>
              <a:cs typeface="Arial" panose="020B0604020202020204" pitchFamily="34" charset="0"/>
            </a:endParaRPr>
          </a:p>
          <a:p>
            <a:pPr algn="l">
              <a:spcBef>
                <a:spcPts val="0"/>
              </a:spcBef>
            </a:pPr>
            <a:r>
              <a:rPr lang="en-GB" sz="2000" dirty="0" smtClean="0">
                <a:solidFill>
                  <a:schemeClr val="tx1"/>
                </a:solidFill>
                <a:latin typeface="Arial" panose="020B0604020202020204" pitchFamily="34" charset="0"/>
                <a:cs typeface="Arial" panose="020B0604020202020204" pitchFamily="34" charset="0"/>
              </a:rPr>
              <a:t>(Vygotsky; Wartofsky; Wertsch; Kantor)</a:t>
            </a:r>
          </a:p>
        </p:txBody>
      </p:sp>
    </p:spTree>
    <p:extLst>
      <p:ext uri="{BB962C8B-B14F-4D97-AF65-F5344CB8AC3E}">
        <p14:creationId xmlns:p14="http://schemas.microsoft.com/office/powerpoint/2010/main" val="306668341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23528" y="260648"/>
            <a:ext cx="8496944" cy="6336704"/>
          </a:xfrm>
        </p:spPr>
        <p:txBody>
          <a:bodyPr>
            <a:normAutofit/>
          </a:bodyPr>
          <a:lstStyle/>
          <a:p>
            <a:pPr>
              <a:spcBef>
                <a:spcPts val="0"/>
              </a:spcBef>
            </a:pPr>
            <a:endParaRPr lang="en-GB" sz="2000" dirty="0" smtClean="0">
              <a:solidFill>
                <a:schemeClr val="tx1"/>
              </a:solidFill>
              <a:latin typeface="Arial" panose="020B0604020202020204" pitchFamily="34" charset="0"/>
              <a:cs typeface="Arial" panose="020B0604020202020204" pitchFamily="34" charset="0"/>
            </a:endParaRPr>
          </a:p>
          <a:p>
            <a:pPr>
              <a:spcBef>
                <a:spcPts val="0"/>
              </a:spcBef>
            </a:pPr>
            <a:r>
              <a:rPr lang="en-GB" sz="2000" dirty="0">
                <a:solidFill>
                  <a:schemeClr val="tx1"/>
                </a:solidFill>
                <a:latin typeface="Arial" panose="020B0604020202020204" pitchFamily="34" charset="0"/>
                <a:cs typeface="Arial" panose="020B0604020202020204" pitchFamily="34" charset="0"/>
              </a:rPr>
              <a:t> </a:t>
            </a:r>
          </a:p>
          <a:p>
            <a:pPr>
              <a:spcBef>
                <a:spcPts val="0"/>
              </a:spcBef>
            </a:pPr>
            <a:r>
              <a:rPr lang="en-GB" sz="2000" b="1" u="sng" dirty="0">
                <a:solidFill>
                  <a:schemeClr val="tx1"/>
                </a:solidFill>
                <a:latin typeface="Arial" panose="020B0604020202020204" pitchFamily="34" charset="0"/>
                <a:cs typeface="Arial" panose="020B0604020202020204" pitchFamily="34" charset="0"/>
              </a:rPr>
              <a:t>Interpretive/hermeneutic/social constructionist </a:t>
            </a:r>
            <a:r>
              <a:rPr lang="en-GB" sz="2000" b="1" u="sng" dirty="0" smtClean="0">
                <a:solidFill>
                  <a:schemeClr val="tx1"/>
                </a:solidFill>
                <a:latin typeface="Arial" panose="020B0604020202020204" pitchFamily="34" charset="0"/>
                <a:cs typeface="Arial" panose="020B0604020202020204" pitchFamily="34" charset="0"/>
              </a:rPr>
              <a:t>paradigm</a:t>
            </a:r>
          </a:p>
          <a:p>
            <a:pPr>
              <a:spcBef>
                <a:spcPts val="0"/>
              </a:spcBef>
            </a:pPr>
            <a:endParaRPr lang="en-GB" sz="2000" b="1" u="sng" dirty="0">
              <a:solidFill>
                <a:schemeClr val="tx1"/>
              </a:solidFill>
              <a:latin typeface="Arial" panose="020B0604020202020204" pitchFamily="34" charset="0"/>
              <a:cs typeface="Arial" panose="020B0604020202020204" pitchFamily="34" charset="0"/>
            </a:endParaRPr>
          </a:p>
          <a:p>
            <a:pPr algn="l">
              <a:spcBef>
                <a:spcPts val="0"/>
              </a:spcBef>
            </a:pPr>
            <a:r>
              <a:rPr lang="en-GB" sz="2000" dirty="0">
                <a:solidFill>
                  <a:schemeClr val="tx1"/>
                </a:solidFill>
                <a:latin typeface="Arial" panose="020B0604020202020204" pitchFamily="34" charset="0"/>
                <a:cs typeface="Arial" panose="020B0604020202020204" pitchFamily="34" charset="0"/>
              </a:rPr>
              <a:t>The objective world exists.  We develop shared understandings and meanings regarding our experience of the objective world.  We co-construct these understandings and meanings using </a:t>
            </a:r>
            <a:r>
              <a:rPr lang="en-GB" sz="2000" dirty="0" smtClean="0">
                <a:solidFill>
                  <a:schemeClr val="tx1"/>
                </a:solidFill>
                <a:latin typeface="Arial" panose="020B0604020202020204" pitchFamily="34" charset="0"/>
                <a:cs typeface="Arial" panose="020B0604020202020204" pitchFamily="34" charset="0"/>
              </a:rPr>
              <a:t>a </a:t>
            </a:r>
            <a:r>
              <a:rPr lang="en-GB" sz="2000" dirty="0">
                <a:solidFill>
                  <a:schemeClr val="tx1"/>
                </a:solidFill>
                <a:latin typeface="Arial" panose="020B0604020202020204" pitchFamily="34" charset="0"/>
                <a:cs typeface="Arial" panose="020B0604020202020204" pitchFamily="34" charset="0"/>
              </a:rPr>
              <a:t>wide range of symbolic </a:t>
            </a:r>
            <a:r>
              <a:rPr lang="en-GB" sz="2000" dirty="0" smtClean="0">
                <a:solidFill>
                  <a:schemeClr val="tx1"/>
                </a:solidFill>
                <a:latin typeface="Arial" panose="020B0604020202020204" pitchFamily="34" charset="0"/>
                <a:cs typeface="Arial" panose="020B0604020202020204" pitchFamily="34" charset="0"/>
              </a:rPr>
              <a:t>representations (artefacts).  </a:t>
            </a:r>
            <a:r>
              <a:rPr lang="en-GB" sz="2000" dirty="0">
                <a:solidFill>
                  <a:schemeClr val="tx1"/>
                </a:solidFill>
                <a:latin typeface="Arial" panose="020B0604020202020204" pitchFamily="34" charset="0"/>
                <a:cs typeface="Arial" panose="020B0604020202020204" pitchFamily="34" charset="0"/>
              </a:rPr>
              <a:t>We can reveal the process of social construction and the implications of the artefacts (meaning objects) we construct.  Often viewed as </a:t>
            </a:r>
            <a:r>
              <a:rPr lang="en-GB" sz="2000" dirty="0" smtClean="0">
                <a:solidFill>
                  <a:schemeClr val="tx1"/>
                </a:solidFill>
                <a:latin typeface="Arial" panose="020B0604020202020204" pitchFamily="34" charset="0"/>
                <a:cs typeface="Arial" panose="020B0604020202020204" pitchFamily="34" charset="0"/>
              </a:rPr>
              <a:t>inductive</a:t>
            </a:r>
          </a:p>
          <a:p>
            <a:pPr algn="l">
              <a:spcBef>
                <a:spcPts val="0"/>
              </a:spcBef>
            </a:pPr>
            <a:endParaRPr lang="en-GB" sz="2000" dirty="0">
              <a:solidFill>
                <a:schemeClr val="tx1"/>
              </a:solidFill>
              <a:latin typeface="Arial" panose="020B0604020202020204" pitchFamily="34" charset="0"/>
              <a:cs typeface="Arial" panose="020B0604020202020204" pitchFamily="34" charset="0"/>
            </a:endParaRPr>
          </a:p>
          <a:p>
            <a:pPr>
              <a:spcBef>
                <a:spcPts val="0"/>
              </a:spcBef>
            </a:pPr>
            <a:r>
              <a:rPr lang="en-GB" sz="2000" b="1" dirty="0" smtClean="0">
                <a:solidFill>
                  <a:schemeClr val="tx1"/>
                </a:solidFill>
                <a:latin typeface="Arial" panose="020B0604020202020204" pitchFamily="34" charset="0"/>
                <a:cs typeface="Arial" panose="020B0604020202020204" pitchFamily="34" charset="0"/>
              </a:rPr>
              <a:t>We reveal the narrative, we find THE story</a:t>
            </a:r>
            <a:endParaRPr lang="en-GB" sz="2000" b="1" dirty="0">
              <a:solidFill>
                <a:schemeClr val="tx1"/>
              </a:solidFill>
              <a:latin typeface="Arial" panose="020B0604020202020204" pitchFamily="34" charset="0"/>
              <a:cs typeface="Arial" panose="020B0604020202020204" pitchFamily="34" charset="0"/>
            </a:endParaRPr>
          </a:p>
          <a:p>
            <a:endParaRPr lang="en-GB" sz="2000" dirty="0" smtClean="0">
              <a:latin typeface="Arial" panose="020B0604020202020204" pitchFamily="34" charset="0"/>
              <a:cs typeface="Arial" panose="020B0604020202020204" pitchFamily="34" charset="0"/>
            </a:endParaRPr>
          </a:p>
          <a:p>
            <a:r>
              <a:rPr lang="en-GB" sz="2000" b="1" dirty="0" smtClean="0">
                <a:solidFill>
                  <a:schemeClr val="tx1"/>
                </a:solidFill>
                <a:latin typeface="Arial" panose="020B0604020202020204" pitchFamily="34" charset="0"/>
                <a:cs typeface="Arial" panose="020B0604020202020204" pitchFamily="34" charset="0"/>
              </a:rPr>
              <a:t>HOW?</a:t>
            </a:r>
            <a:endParaRPr lang="en-GB" sz="2000" b="1"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9505716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23528" y="260648"/>
            <a:ext cx="8496944" cy="6336704"/>
          </a:xfrm>
        </p:spPr>
        <p:txBody>
          <a:bodyPr>
            <a:normAutofit/>
          </a:bodyPr>
          <a:lstStyle/>
          <a:p>
            <a:endParaRPr lang="en-GB" sz="2000" b="1" u="sng" dirty="0" smtClean="0">
              <a:solidFill>
                <a:schemeClr val="tx1"/>
              </a:solidFill>
              <a:latin typeface="Arial" panose="020B0604020202020204" pitchFamily="34" charset="0"/>
              <a:cs typeface="Arial" panose="020B0604020202020204" pitchFamily="34" charset="0"/>
            </a:endParaRPr>
          </a:p>
          <a:p>
            <a:pPr>
              <a:spcBef>
                <a:spcPts val="0"/>
              </a:spcBef>
            </a:pPr>
            <a:r>
              <a:rPr lang="en-GB" sz="2000" b="1" u="sng" dirty="0" smtClean="0">
                <a:solidFill>
                  <a:schemeClr val="tx1"/>
                </a:solidFill>
                <a:latin typeface="Arial" panose="020B0604020202020204" pitchFamily="34" charset="0"/>
                <a:cs typeface="Arial" panose="020B0604020202020204" pitchFamily="34" charset="0"/>
              </a:rPr>
              <a:t>Qualitative Inquiry</a:t>
            </a:r>
          </a:p>
          <a:p>
            <a:pPr algn="l">
              <a:spcBef>
                <a:spcPts val="0"/>
              </a:spcBef>
            </a:pPr>
            <a:endParaRPr lang="en-GB" sz="2000" dirty="0" smtClean="0">
              <a:solidFill>
                <a:schemeClr val="tx1"/>
              </a:solidFill>
              <a:latin typeface="Arial" panose="020B0604020202020204" pitchFamily="34" charset="0"/>
              <a:cs typeface="Arial" panose="020B0604020202020204" pitchFamily="34" charset="0"/>
            </a:endParaRPr>
          </a:p>
          <a:p>
            <a:pPr>
              <a:spcBef>
                <a:spcPts val="0"/>
              </a:spcBef>
            </a:pPr>
            <a:r>
              <a:rPr lang="en-GB" sz="2000" b="1" dirty="0" smtClean="0">
                <a:solidFill>
                  <a:schemeClr val="tx1"/>
                </a:solidFill>
                <a:latin typeface="Arial" panose="020B0604020202020204" pitchFamily="34" charset="0"/>
                <a:cs typeface="Arial" panose="020B0604020202020204" pitchFamily="34" charset="0"/>
              </a:rPr>
              <a:t>It’s not about the ‘method’</a:t>
            </a:r>
          </a:p>
          <a:p>
            <a:pPr algn="l">
              <a:spcBef>
                <a:spcPts val="0"/>
              </a:spcBef>
            </a:pPr>
            <a:endParaRPr lang="en-GB" sz="2000" dirty="0">
              <a:solidFill>
                <a:schemeClr val="tx1"/>
              </a:solidFill>
              <a:latin typeface="Arial" panose="020B0604020202020204" pitchFamily="34" charset="0"/>
              <a:cs typeface="Arial" panose="020B0604020202020204" pitchFamily="34" charset="0"/>
            </a:endParaRPr>
          </a:p>
          <a:p>
            <a:pPr marL="342900" indent="-342900" algn="l">
              <a:spcBef>
                <a:spcPts val="0"/>
              </a:spcBef>
              <a:buFont typeface="Arial" panose="020B0604020202020204" pitchFamily="34" charset="0"/>
              <a:buChar char="•"/>
            </a:pPr>
            <a:r>
              <a:rPr lang="en-GB" sz="2000" dirty="0" smtClean="0">
                <a:solidFill>
                  <a:schemeClr val="tx1"/>
                </a:solidFill>
                <a:latin typeface="Arial" panose="020B0604020202020204" pitchFamily="34" charset="0"/>
                <a:cs typeface="Arial" panose="020B0604020202020204" pitchFamily="34" charset="0"/>
              </a:rPr>
              <a:t>Meaning</a:t>
            </a:r>
            <a:r>
              <a:rPr lang="en-GB" sz="2000" dirty="0">
                <a:solidFill>
                  <a:schemeClr val="tx1"/>
                </a:solidFill>
                <a:latin typeface="Arial" panose="020B0604020202020204" pitchFamily="34" charset="0"/>
                <a:cs typeface="Arial" panose="020B0604020202020204" pitchFamily="34" charset="0"/>
              </a:rPr>
              <a:t>, not ‘truth</a:t>
            </a:r>
            <a:r>
              <a:rPr lang="en-GB" sz="2000" dirty="0" smtClean="0">
                <a:solidFill>
                  <a:schemeClr val="tx1"/>
                </a:solidFill>
                <a:latin typeface="Arial" panose="020B0604020202020204" pitchFamily="34" charset="0"/>
                <a:cs typeface="Arial" panose="020B0604020202020204" pitchFamily="34" charset="0"/>
              </a:rPr>
              <a:t>’</a:t>
            </a:r>
          </a:p>
          <a:p>
            <a:pPr marL="342900" indent="-342900" algn="l">
              <a:spcBef>
                <a:spcPts val="0"/>
              </a:spcBef>
              <a:buFont typeface="Arial" panose="020B0604020202020204" pitchFamily="34" charset="0"/>
              <a:buChar char="•"/>
            </a:pPr>
            <a:r>
              <a:rPr lang="en-GB" sz="2000" dirty="0">
                <a:solidFill>
                  <a:schemeClr val="tx1"/>
                </a:solidFill>
                <a:latin typeface="Arial" panose="020B0604020202020204" pitchFamily="34" charset="0"/>
                <a:cs typeface="Arial" panose="020B0604020202020204" pitchFamily="34" charset="0"/>
              </a:rPr>
              <a:t>Science vs. </a:t>
            </a:r>
            <a:r>
              <a:rPr lang="en-GB" sz="2000" dirty="0" smtClean="0">
                <a:solidFill>
                  <a:schemeClr val="tx1"/>
                </a:solidFill>
                <a:latin typeface="Arial" panose="020B0604020202020204" pitchFamily="34" charset="0"/>
                <a:cs typeface="Arial" panose="020B0604020202020204" pitchFamily="34" charset="0"/>
              </a:rPr>
              <a:t>Story</a:t>
            </a:r>
          </a:p>
          <a:p>
            <a:pPr marL="342900" indent="-342900" algn="l">
              <a:spcBef>
                <a:spcPts val="0"/>
              </a:spcBef>
              <a:buFont typeface="Arial" panose="020B0604020202020204" pitchFamily="34" charset="0"/>
              <a:buChar char="•"/>
            </a:pPr>
            <a:r>
              <a:rPr lang="en-GB" sz="2000" dirty="0">
                <a:solidFill>
                  <a:schemeClr val="tx1"/>
                </a:solidFill>
                <a:latin typeface="Arial" panose="020B0604020202020204" pitchFamily="34" charset="0"/>
                <a:cs typeface="Arial" panose="020B0604020202020204" pitchFamily="34" charset="0"/>
              </a:rPr>
              <a:t>Hidden patterns and meanings </a:t>
            </a:r>
            <a:r>
              <a:rPr lang="en-GB" sz="2000" dirty="0" smtClean="0">
                <a:solidFill>
                  <a:schemeClr val="tx1"/>
                </a:solidFill>
                <a:latin typeface="Arial" panose="020B0604020202020204" pitchFamily="34" charset="0"/>
                <a:cs typeface="Arial" panose="020B0604020202020204" pitchFamily="34" charset="0"/>
              </a:rPr>
              <a:t>unfold</a:t>
            </a:r>
          </a:p>
          <a:p>
            <a:pPr marL="342900" indent="-342900" algn="l">
              <a:spcBef>
                <a:spcPts val="0"/>
              </a:spcBef>
              <a:buFont typeface="Arial" panose="020B0604020202020204" pitchFamily="34" charset="0"/>
              <a:buChar char="•"/>
            </a:pPr>
            <a:r>
              <a:rPr lang="en-GB" sz="2000" dirty="0">
                <a:solidFill>
                  <a:schemeClr val="tx1"/>
                </a:solidFill>
                <a:latin typeface="Arial" panose="020B0604020202020204" pitchFamily="34" charset="0"/>
                <a:cs typeface="Arial" panose="020B0604020202020204" pitchFamily="34" charset="0"/>
              </a:rPr>
              <a:t>The meaning of organizational </a:t>
            </a:r>
            <a:r>
              <a:rPr lang="en-GB" sz="2000" dirty="0" smtClean="0">
                <a:solidFill>
                  <a:schemeClr val="tx1"/>
                </a:solidFill>
                <a:latin typeface="Arial" panose="020B0604020202020204" pitchFamily="34" charset="0"/>
                <a:cs typeface="Arial" panose="020B0604020202020204" pitchFamily="34" charset="0"/>
              </a:rPr>
              <a:t>experience - Organizing </a:t>
            </a:r>
            <a:r>
              <a:rPr lang="en-GB" sz="2000" dirty="0">
                <a:solidFill>
                  <a:schemeClr val="tx1"/>
                </a:solidFill>
                <a:latin typeface="Arial" panose="020B0604020202020204" pitchFamily="34" charset="0"/>
                <a:cs typeface="Arial" panose="020B0604020202020204" pitchFamily="34" charset="0"/>
              </a:rPr>
              <a:t>is the institutionalization of a regime of </a:t>
            </a:r>
            <a:r>
              <a:rPr lang="en-GB" sz="2000" dirty="0" smtClean="0">
                <a:solidFill>
                  <a:schemeClr val="tx1"/>
                </a:solidFill>
                <a:latin typeface="Arial" panose="020B0604020202020204" pitchFamily="34" charset="0"/>
                <a:cs typeface="Arial" panose="020B0604020202020204" pitchFamily="34" charset="0"/>
              </a:rPr>
              <a:t>truth (The obsession with organizations, organizing, and being organized)</a:t>
            </a:r>
          </a:p>
          <a:p>
            <a:pPr marL="342900" indent="-342900" algn="l">
              <a:spcBef>
                <a:spcPts val="0"/>
              </a:spcBef>
              <a:buFont typeface="Arial" panose="020B0604020202020204" pitchFamily="34" charset="0"/>
              <a:buChar char="•"/>
            </a:pPr>
            <a:r>
              <a:rPr lang="en-GB" sz="2000" dirty="0" smtClean="0">
                <a:solidFill>
                  <a:schemeClr val="tx1"/>
                </a:solidFill>
                <a:latin typeface="Arial" panose="020B0604020202020204" pitchFamily="34" charset="0"/>
                <a:cs typeface="Arial" panose="020B0604020202020204" pitchFamily="34" charset="0"/>
              </a:rPr>
              <a:t>Qualitative Inquiry </a:t>
            </a:r>
            <a:r>
              <a:rPr lang="en-GB" sz="2000" dirty="0">
                <a:solidFill>
                  <a:schemeClr val="tx1"/>
                </a:solidFill>
                <a:latin typeface="Arial" panose="020B0604020202020204" pitchFamily="34" charset="0"/>
                <a:cs typeface="Arial" panose="020B0604020202020204" pitchFamily="34" charset="0"/>
              </a:rPr>
              <a:t>allows for </a:t>
            </a:r>
            <a:r>
              <a:rPr lang="en-GB" sz="2000" dirty="0" smtClean="0">
                <a:solidFill>
                  <a:schemeClr val="tx1"/>
                </a:solidFill>
                <a:latin typeface="Arial" panose="020B0604020202020204" pitchFamily="34" charset="0"/>
                <a:cs typeface="Arial" panose="020B0604020202020204" pitchFamily="34" charset="0"/>
              </a:rPr>
              <a:t>experience, culture, and context to be incorporated, to </a:t>
            </a:r>
            <a:r>
              <a:rPr lang="en-GB" sz="2000" dirty="0">
                <a:solidFill>
                  <a:schemeClr val="tx1"/>
                </a:solidFill>
                <a:latin typeface="Arial" panose="020B0604020202020204" pitchFamily="34" charset="0"/>
                <a:cs typeface="Arial" panose="020B0604020202020204" pitchFamily="34" charset="0"/>
              </a:rPr>
              <a:t>be taken account </a:t>
            </a:r>
            <a:r>
              <a:rPr lang="en-GB" sz="2000" dirty="0" smtClean="0">
                <a:solidFill>
                  <a:schemeClr val="tx1"/>
                </a:solidFill>
                <a:latin typeface="Arial" panose="020B0604020202020204" pitchFamily="34" charset="0"/>
                <a:cs typeface="Arial" panose="020B0604020202020204" pitchFamily="34" charset="0"/>
              </a:rPr>
              <a:t>of (and it allows for the emergence of patterns from chaos rather than imposing arbitrary ‘order’)</a:t>
            </a:r>
          </a:p>
          <a:p>
            <a:pPr algn="l">
              <a:spcBef>
                <a:spcPts val="0"/>
              </a:spcBef>
            </a:pPr>
            <a:endParaRPr lang="en-GB" sz="2000" dirty="0" smtClean="0">
              <a:solidFill>
                <a:schemeClr val="tx1"/>
              </a:solidFill>
              <a:latin typeface="Arial" panose="020B0604020202020204" pitchFamily="34" charset="0"/>
              <a:cs typeface="Arial" panose="020B0604020202020204" pitchFamily="34" charset="0"/>
            </a:endParaRPr>
          </a:p>
          <a:p>
            <a:pPr>
              <a:spcBef>
                <a:spcPts val="0"/>
              </a:spcBef>
            </a:pPr>
            <a:r>
              <a:rPr lang="en-GB" sz="2000" b="1" dirty="0">
                <a:solidFill>
                  <a:schemeClr val="tx1"/>
                </a:solidFill>
                <a:latin typeface="Arial" panose="020B0604020202020204" pitchFamily="34" charset="0"/>
                <a:cs typeface="Arial" panose="020B0604020202020204" pitchFamily="34" charset="0"/>
              </a:rPr>
              <a:t>Qualitative research is not interpretive.  Qualitative Inquiry </a:t>
            </a:r>
            <a:r>
              <a:rPr lang="en-GB" sz="2000" b="1" dirty="0" smtClean="0">
                <a:solidFill>
                  <a:schemeClr val="tx1"/>
                </a:solidFill>
                <a:latin typeface="Arial" panose="020B0604020202020204" pitchFamily="34" charset="0"/>
                <a:cs typeface="Arial" panose="020B0604020202020204" pitchFamily="34" charset="0"/>
              </a:rPr>
              <a:t>is interpretive.</a:t>
            </a:r>
          </a:p>
          <a:p>
            <a:pPr>
              <a:spcBef>
                <a:spcPts val="0"/>
              </a:spcBef>
            </a:pPr>
            <a:endParaRPr lang="en-GB" sz="2000" dirty="0" smtClean="0">
              <a:solidFill>
                <a:schemeClr val="tx1"/>
              </a:solidFill>
              <a:latin typeface="Arial" panose="020B0604020202020204" pitchFamily="34" charset="0"/>
              <a:cs typeface="Arial" panose="020B0604020202020204" pitchFamily="34" charset="0"/>
            </a:endParaRPr>
          </a:p>
          <a:p>
            <a:pPr>
              <a:spcBef>
                <a:spcPts val="0"/>
              </a:spcBef>
            </a:pPr>
            <a:r>
              <a:rPr lang="en-GB" sz="2000" b="1" dirty="0" smtClean="0">
                <a:solidFill>
                  <a:schemeClr val="tx1"/>
                </a:solidFill>
                <a:latin typeface="Arial" panose="020B0604020202020204" pitchFamily="34" charset="0"/>
                <a:cs typeface="Arial" panose="020B0604020202020204" pitchFamily="34" charset="0"/>
              </a:rPr>
              <a:t>We </a:t>
            </a:r>
            <a:r>
              <a:rPr lang="en-GB" sz="2000" b="1" dirty="0">
                <a:solidFill>
                  <a:schemeClr val="tx1"/>
                </a:solidFill>
                <a:latin typeface="Arial" panose="020B0604020202020204" pitchFamily="34" charset="0"/>
                <a:cs typeface="Arial" panose="020B0604020202020204" pitchFamily="34" charset="0"/>
              </a:rPr>
              <a:t>can reveal the process of social </a:t>
            </a:r>
            <a:r>
              <a:rPr lang="en-GB" sz="2000" b="1" dirty="0" smtClean="0">
                <a:solidFill>
                  <a:schemeClr val="tx1"/>
                </a:solidFill>
                <a:latin typeface="Arial" panose="020B0604020202020204" pitchFamily="34" charset="0"/>
                <a:cs typeface="Arial" panose="020B0604020202020204" pitchFamily="34" charset="0"/>
              </a:rPr>
              <a:t>construction </a:t>
            </a:r>
            <a:r>
              <a:rPr lang="en-GB" sz="2000" b="1" dirty="0">
                <a:solidFill>
                  <a:schemeClr val="tx1"/>
                </a:solidFill>
                <a:latin typeface="Arial" panose="020B0604020202020204" pitchFamily="34" charset="0"/>
                <a:cs typeface="Arial" panose="020B0604020202020204" pitchFamily="34" charset="0"/>
              </a:rPr>
              <a:t>and the implications of the artefacts (meaning objects) we </a:t>
            </a:r>
            <a:r>
              <a:rPr lang="en-GB" sz="2000" b="1" dirty="0" smtClean="0">
                <a:solidFill>
                  <a:schemeClr val="tx1"/>
                </a:solidFill>
                <a:latin typeface="Arial" panose="020B0604020202020204" pitchFamily="34" charset="0"/>
                <a:cs typeface="Arial" panose="020B0604020202020204" pitchFamily="34" charset="0"/>
              </a:rPr>
              <a:t>[co-]construct</a:t>
            </a:r>
            <a:r>
              <a:rPr lang="en-GB" sz="2000" b="1" dirty="0">
                <a:solidFill>
                  <a:schemeClr val="tx1"/>
                </a:solidFill>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265189764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23528" y="260648"/>
            <a:ext cx="8496944" cy="6336704"/>
          </a:xfrm>
        </p:spPr>
        <p:txBody>
          <a:bodyPr>
            <a:normAutofit/>
          </a:bodyPr>
          <a:lstStyle/>
          <a:p>
            <a:endParaRPr lang="en-GB" sz="2000" b="1" u="sng" dirty="0" smtClean="0">
              <a:solidFill>
                <a:schemeClr val="tx1"/>
              </a:solidFill>
              <a:latin typeface="Arial" panose="020B0604020202020204" pitchFamily="34" charset="0"/>
              <a:cs typeface="Arial" panose="020B0604020202020204" pitchFamily="34" charset="0"/>
            </a:endParaRPr>
          </a:p>
          <a:p>
            <a:pPr>
              <a:spcBef>
                <a:spcPts val="0"/>
              </a:spcBef>
            </a:pPr>
            <a:r>
              <a:rPr lang="en-GB" sz="2000" b="1" u="sng" dirty="0" smtClean="0">
                <a:solidFill>
                  <a:schemeClr val="tx1"/>
                </a:solidFill>
                <a:latin typeface="Arial" panose="020B0604020202020204" pitchFamily="34" charset="0"/>
                <a:cs typeface="Arial" panose="020B0604020202020204" pitchFamily="34" charset="0"/>
              </a:rPr>
              <a:t>Qualitative Inquiry</a:t>
            </a:r>
          </a:p>
          <a:p>
            <a:pPr algn="l">
              <a:spcBef>
                <a:spcPts val="0"/>
              </a:spcBef>
            </a:pPr>
            <a:endParaRPr lang="en-GB" sz="2000" dirty="0" smtClean="0">
              <a:solidFill>
                <a:schemeClr val="tx1"/>
              </a:solidFill>
              <a:latin typeface="Arial" panose="020B0604020202020204" pitchFamily="34" charset="0"/>
              <a:cs typeface="Arial" panose="020B0604020202020204" pitchFamily="34" charset="0"/>
            </a:endParaRPr>
          </a:p>
          <a:p>
            <a:pPr algn="l">
              <a:spcBef>
                <a:spcPts val="0"/>
              </a:spcBef>
            </a:pPr>
            <a:r>
              <a:rPr lang="en-GB" sz="2000" dirty="0" smtClean="0">
                <a:solidFill>
                  <a:schemeClr val="tx1"/>
                </a:solidFill>
                <a:latin typeface="Arial" panose="020B0604020202020204" pitchFamily="34" charset="0"/>
                <a:cs typeface="Arial" panose="020B0604020202020204" pitchFamily="34" charset="0"/>
              </a:rPr>
              <a:t>Good </a:t>
            </a:r>
            <a:r>
              <a:rPr lang="en-GB" sz="2000" dirty="0">
                <a:solidFill>
                  <a:schemeClr val="tx1"/>
                </a:solidFill>
                <a:latin typeface="Arial" panose="020B0604020202020204" pitchFamily="34" charset="0"/>
                <a:cs typeface="Arial" panose="020B0604020202020204" pitchFamily="34" charset="0"/>
              </a:rPr>
              <a:t>interpretive work is abductive – </a:t>
            </a:r>
            <a:r>
              <a:rPr lang="en-GB" sz="2000" dirty="0" smtClean="0">
                <a:solidFill>
                  <a:schemeClr val="tx1"/>
                </a:solidFill>
                <a:latin typeface="Arial" panose="020B0604020202020204" pitchFamily="34" charset="0"/>
                <a:cs typeface="Arial" panose="020B0604020202020204" pitchFamily="34" charset="0"/>
              </a:rPr>
              <a:t>non-uniqueness.  We </a:t>
            </a:r>
            <a:r>
              <a:rPr lang="en-GB" sz="2000" dirty="0">
                <a:solidFill>
                  <a:schemeClr val="tx1"/>
                </a:solidFill>
                <a:latin typeface="Arial" panose="020B0604020202020204" pitchFamily="34" charset="0"/>
                <a:cs typeface="Arial" panose="020B0604020202020204" pitchFamily="34" charset="0"/>
              </a:rPr>
              <a:t>accept an explanation based on goodness of fit; sufficient but not necessary; observation – hypothesis – confirmation (</a:t>
            </a:r>
            <a:r>
              <a:rPr lang="en-GB" sz="2000" dirty="0" smtClean="0">
                <a:solidFill>
                  <a:schemeClr val="tx1"/>
                </a:solidFill>
                <a:latin typeface="Arial" panose="020B0604020202020204" pitchFamily="34" charset="0"/>
                <a:cs typeface="Arial" panose="020B0604020202020204" pitchFamily="34" charset="0"/>
              </a:rPr>
              <a:t>iteration between theory and data)</a:t>
            </a:r>
          </a:p>
          <a:p>
            <a:pPr algn="l"/>
            <a:endParaRPr lang="en-GB" sz="2000" dirty="0">
              <a:solidFill>
                <a:schemeClr val="tx1"/>
              </a:solidFill>
              <a:latin typeface="Arial" panose="020B0604020202020204" pitchFamily="34" charset="0"/>
              <a:cs typeface="Arial" panose="020B0604020202020204" pitchFamily="34" charset="0"/>
            </a:endParaRPr>
          </a:p>
          <a:p>
            <a:pPr algn="l"/>
            <a:endParaRPr lang="en-GB" sz="2000" dirty="0" smtClean="0">
              <a:solidFill>
                <a:schemeClr val="tx1"/>
              </a:solidFill>
              <a:latin typeface="Arial" panose="020B0604020202020204" pitchFamily="34" charset="0"/>
              <a:cs typeface="Arial" panose="020B0604020202020204" pitchFamily="34" charset="0"/>
            </a:endParaRPr>
          </a:p>
          <a:p>
            <a:pPr algn="l"/>
            <a:endParaRPr lang="en-GB" sz="2000" dirty="0">
              <a:solidFill>
                <a:schemeClr val="tx1"/>
              </a:solidFill>
              <a:latin typeface="Arial" panose="020B0604020202020204" pitchFamily="34" charset="0"/>
              <a:cs typeface="Arial" panose="020B0604020202020204" pitchFamily="34" charset="0"/>
            </a:endParaRPr>
          </a:p>
          <a:p>
            <a:pPr algn="l"/>
            <a:endParaRPr lang="en-GB" sz="2000" dirty="0">
              <a:solidFill>
                <a:schemeClr val="tx1"/>
              </a:solidFill>
              <a:latin typeface="Arial" panose="020B0604020202020204" pitchFamily="34" charset="0"/>
              <a:cs typeface="Arial" panose="020B0604020202020204" pitchFamily="34" charset="0"/>
            </a:endParaRPr>
          </a:p>
        </p:txBody>
      </p:sp>
      <p:grpSp>
        <p:nvGrpSpPr>
          <p:cNvPr id="4" name="Group 3"/>
          <p:cNvGrpSpPr/>
          <p:nvPr/>
        </p:nvGrpSpPr>
        <p:grpSpPr>
          <a:xfrm>
            <a:off x="323528" y="2708920"/>
            <a:ext cx="8064896" cy="3672408"/>
            <a:chOff x="0" y="0"/>
            <a:chExt cx="4603691" cy="1934993"/>
          </a:xfrm>
        </p:grpSpPr>
        <p:sp>
          <p:nvSpPr>
            <p:cNvPr id="5" name="Text Box 2"/>
            <p:cNvSpPr txBox="1">
              <a:spLocks noChangeArrowheads="1"/>
            </p:cNvSpPr>
            <p:nvPr/>
          </p:nvSpPr>
          <p:spPr bwMode="auto">
            <a:xfrm>
              <a:off x="1626782" y="0"/>
              <a:ext cx="1870710" cy="318770"/>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noAutofit/>
            </a:bodyPr>
            <a:lstStyle/>
            <a:p>
              <a:pPr algn="ctr">
                <a:lnSpc>
                  <a:spcPct val="115000"/>
                </a:lnSpc>
                <a:spcAft>
                  <a:spcPts val="1000"/>
                </a:spcAft>
              </a:pPr>
              <a:r>
                <a:rPr lang="en-GB" sz="2000" b="1" dirty="0">
                  <a:effectLst/>
                  <a:latin typeface="Arial"/>
                  <a:ea typeface="Calibri"/>
                  <a:cs typeface="Times New Roman"/>
                </a:rPr>
                <a:t>Engaged observation</a:t>
              </a:r>
              <a:endParaRPr lang="en-GB" sz="2000" dirty="0">
                <a:effectLst/>
                <a:latin typeface="Calibri"/>
                <a:ea typeface="Calibri"/>
                <a:cs typeface="Times New Roman"/>
              </a:endParaRPr>
            </a:p>
          </p:txBody>
        </p:sp>
        <p:sp>
          <p:nvSpPr>
            <p:cNvPr id="6" name="Text Box 2"/>
            <p:cNvSpPr txBox="1">
              <a:spLocks noChangeArrowheads="1"/>
            </p:cNvSpPr>
            <p:nvPr/>
          </p:nvSpPr>
          <p:spPr bwMode="auto">
            <a:xfrm>
              <a:off x="3370521" y="1403498"/>
              <a:ext cx="1233170" cy="531495"/>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noAutofit/>
            </a:bodyPr>
            <a:lstStyle/>
            <a:p>
              <a:pPr algn="ctr">
                <a:lnSpc>
                  <a:spcPct val="115000"/>
                </a:lnSpc>
                <a:spcAft>
                  <a:spcPts val="1000"/>
                </a:spcAft>
              </a:pPr>
              <a:r>
                <a:rPr lang="en-GB" sz="2000" b="1" dirty="0">
                  <a:effectLst/>
                  <a:latin typeface="Arial"/>
                  <a:ea typeface="Calibri"/>
                  <a:cs typeface="Times New Roman"/>
                </a:rPr>
                <a:t>Propositional hypothesis </a:t>
              </a:r>
              <a:endParaRPr lang="en-GB" sz="2000" dirty="0">
                <a:effectLst/>
                <a:latin typeface="Calibri"/>
                <a:ea typeface="Calibri"/>
                <a:cs typeface="Times New Roman"/>
              </a:endParaRPr>
            </a:p>
          </p:txBody>
        </p:sp>
        <p:sp>
          <p:nvSpPr>
            <p:cNvPr id="7" name="Text Box 2"/>
            <p:cNvSpPr txBox="1">
              <a:spLocks noChangeArrowheads="1"/>
            </p:cNvSpPr>
            <p:nvPr/>
          </p:nvSpPr>
          <p:spPr bwMode="auto">
            <a:xfrm>
              <a:off x="0" y="1541721"/>
              <a:ext cx="1903228" cy="318770"/>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noAutofit/>
            </a:bodyPr>
            <a:lstStyle/>
            <a:p>
              <a:pPr algn="ctr">
                <a:lnSpc>
                  <a:spcPct val="115000"/>
                </a:lnSpc>
                <a:spcAft>
                  <a:spcPts val="1000"/>
                </a:spcAft>
              </a:pPr>
              <a:r>
                <a:rPr lang="en-GB" sz="2000" b="1" dirty="0">
                  <a:effectLst/>
                  <a:latin typeface="Arial"/>
                  <a:ea typeface="Calibri"/>
                  <a:cs typeface="Times New Roman"/>
                </a:rPr>
                <a:t>Reflexive confirmation</a:t>
              </a:r>
              <a:endParaRPr lang="en-GB" sz="2000" dirty="0">
                <a:effectLst/>
                <a:latin typeface="Calibri"/>
                <a:ea typeface="Calibri"/>
                <a:cs typeface="Times New Roman"/>
              </a:endParaRPr>
            </a:p>
          </p:txBody>
        </p:sp>
        <p:sp>
          <p:nvSpPr>
            <p:cNvPr id="8" name="Up-Down Arrow 7"/>
            <p:cNvSpPr/>
            <p:nvPr/>
          </p:nvSpPr>
          <p:spPr>
            <a:xfrm rot="2721941" flipH="1">
              <a:off x="1451345" y="122274"/>
              <a:ext cx="105410" cy="1624965"/>
            </a:xfrm>
            <a:prstGeom prst="upDownArrow">
              <a:avLst/>
            </a:prstGeom>
          </p:spPr>
          <p:style>
            <a:lnRef idx="2">
              <a:schemeClr val="dk1">
                <a:shade val="50000"/>
              </a:schemeClr>
            </a:lnRef>
            <a:fillRef idx="1">
              <a:schemeClr val="dk1"/>
            </a:fillRef>
            <a:effectRef idx="0">
              <a:schemeClr val="dk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dirty="0"/>
            </a:p>
          </p:txBody>
        </p:sp>
        <p:sp>
          <p:nvSpPr>
            <p:cNvPr id="9" name="Up-Down Arrow 8"/>
            <p:cNvSpPr/>
            <p:nvPr/>
          </p:nvSpPr>
          <p:spPr>
            <a:xfrm rot="16200000">
              <a:off x="2578396" y="962246"/>
              <a:ext cx="106046" cy="1468681"/>
            </a:xfrm>
            <a:prstGeom prst="upDownArrow">
              <a:avLst/>
            </a:prstGeom>
          </p:spPr>
          <p:style>
            <a:lnRef idx="2">
              <a:schemeClr val="dk1">
                <a:shade val="50000"/>
              </a:schemeClr>
            </a:lnRef>
            <a:fillRef idx="1">
              <a:schemeClr val="dk1"/>
            </a:fillRef>
            <a:effectRef idx="0">
              <a:schemeClr val="dk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dirty="0"/>
            </a:p>
          </p:txBody>
        </p:sp>
        <p:sp>
          <p:nvSpPr>
            <p:cNvPr id="10" name="Up-Down Arrow 9"/>
            <p:cNvSpPr/>
            <p:nvPr/>
          </p:nvSpPr>
          <p:spPr>
            <a:xfrm rot="19025933">
              <a:off x="3487480" y="170121"/>
              <a:ext cx="81915" cy="1359535"/>
            </a:xfrm>
            <a:prstGeom prst="upDownArrow">
              <a:avLst/>
            </a:prstGeom>
          </p:spPr>
          <p:style>
            <a:lnRef idx="2">
              <a:schemeClr val="dk1">
                <a:shade val="50000"/>
              </a:schemeClr>
            </a:lnRef>
            <a:fillRef idx="1">
              <a:schemeClr val="dk1"/>
            </a:fillRef>
            <a:effectRef idx="0">
              <a:schemeClr val="dk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dirty="0"/>
            </a:p>
          </p:txBody>
        </p:sp>
      </p:grpSp>
      <p:grpSp>
        <p:nvGrpSpPr>
          <p:cNvPr id="11" name="Group 10"/>
          <p:cNvGrpSpPr/>
          <p:nvPr/>
        </p:nvGrpSpPr>
        <p:grpSpPr>
          <a:xfrm>
            <a:off x="3578182" y="3776232"/>
            <a:ext cx="2391410" cy="1777941"/>
            <a:chOff x="0" y="0"/>
            <a:chExt cx="2392016" cy="1413953"/>
          </a:xfrm>
        </p:grpSpPr>
        <p:sp>
          <p:nvSpPr>
            <p:cNvPr id="12" name="Text Box 2"/>
            <p:cNvSpPr txBox="1">
              <a:spLocks noChangeArrowheads="1"/>
            </p:cNvSpPr>
            <p:nvPr/>
          </p:nvSpPr>
          <p:spPr bwMode="auto">
            <a:xfrm>
              <a:off x="563526" y="1010093"/>
              <a:ext cx="1350010" cy="403860"/>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noAutofit/>
            </a:bodyPr>
            <a:lstStyle/>
            <a:p>
              <a:pPr algn="ctr">
                <a:lnSpc>
                  <a:spcPct val="115000"/>
                </a:lnSpc>
                <a:spcAft>
                  <a:spcPts val="1000"/>
                </a:spcAft>
              </a:pPr>
              <a:r>
                <a:rPr lang="en-GB" sz="2000" b="1" dirty="0">
                  <a:effectLst/>
                  <a:latin typeface="Arial"/>
                  <a:ea typeface="Calibri"/>
                  <a:cs typeface="Times New Roman"/>
                </a:rPr>
                <a:t>Theory</a:t>
              </a:r>
              <a:endParaRPr lang="en-GB" sz="1100" dirty="0">
                <a:effectLst/>
                <a:latin typeface="Calibri"/>
                <a:ea typeface="Calibri"/>
                <a:cs typeface="Times New Roman"/>
              </a:endParaRPr>
            </a:p>
          </p:txBody>
        </p:sp>
        <p:sp>
          <p:nvSpPr>
            <p:cNvPr id="13" name="Text Box 2"/>
            <p:cNvSpPr txBox="1">
              <a:spLocks noChangeArrowheads="1"/>
            </p:cNvSpPr>
            <p:nvPr/>
          </p:nvSpPr>
          <p:spPr bwMode="auto">
            <a:xfrm>
              <a:off x="478465" y="0"/>
              <a:ext cx="1350010" cy="403860"/>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noAutofit/>
            </a:bodyPr>
            <a:lstStyle/>
            <a:p>
              <a:pPr algn="ctr">
                <a:lnSpc>
                  <a:spcPct val="115000"/>
                </a:lnSpc>
                <a:spcAft>
                  <a:spcPts val="1000"/>
                </a:spcAft>
              </a:pPr>
              <a:r>
                <a:rPr lang="en-GB" sz="2000" b="1" dirty="0">
                  <a:effectLst/>
                  <a:latin typeface="Arial"/>
                  <a:ea typeface="Calibri"/>
                  <a:cs typeface="Times New Roman"/>
                </a:rPr>
                <a:t>Data</a:t>
              </a:r>
              <a:endParaRPr lang="en-GB" sz="1100" dirty="0">
                <a:effectLst/>
                <a:latin typeface="Calibri"/>
                <a:ea typeface="Calibri"/>
                <a:cs typeface="Times New Roman"/>
              </a:endParaRPr>
            </a:p>
          </p:txBody>
        </p:sp>
        <p:sp>
          <p:nvSpPr>
            <p:cNvPr id="14" name="Curved Left Arrow 13"/>
            <p:cNvSpPr/>
            <p:nvPr/>
          </p:nvSpPr>
          <p:spPr>
            <a:xfrm>
              <a:off x="1913861" y="223283"/>
              <a:ext cx="478155" cy="1116330"/>
            </a:xfrm>
            <a:prstGeom prst="curvedLeftArrow">
              <a:avLst/>
            </a:prstGeom>
          </p:spPr>
          <p:style>
            <a:lnRef idx="2">
              <a:schemeClr val="dk1">
                <a:shade val="50000"/>
              </a:schemeClr>
            </a:lnRef>
            <a:fillRef idx="1">
              <a:schemeClr val="dk1"/>
            </a:fillRef>
            <a:effectRef idx="0">
              <a:schemeClr val="dk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dirty="0"/>
            </a:p>
          </p:txBody>
        </p:sp>
        <p:sp>
          <p:nvSpPr>
            <p:cNvPr id="15" name="Curved Left Arrow 14"/>
            <p:cNvSpPr/>
            <p:nvPr/>
          </p:nvSpPr>
          <p:spPr>
            <a:xfrm rot="10800000">
              <a:off x="0" y="223283"/>
              <a:ext cx="478155" cy="1116330"/>
            </a:xfrm>
            <a:prstGeom prst="curvedLeftArrow">
              <a:avLst/>
            </a:prstGeom>
          </p:spPr>
          <p:style>
            <a:lnRef idx="2">
              <a:schemeClr val="dk1">
                <a:shade val="50000"/>
              </a:schemeClr>
            </a:lnRef>
            <a:fillRef idx="1">
              <a:schemeClr val="dk1"/>
            </a:fillRef>
            <a:effectRef idx="0">
              <a:schemeClr val="dk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dirty="0"/>
            </a:p>
          </p:txBody>
        </p:sp>
      </p:grpSp>
    </p:spTree>
    <p:extLst>
      <p:ext uri="{BB962C8B-B14F-4D97-AF65-F5344CB8AC3E}">
        <p14:creationId xmlns:p14="http://schemas.microsoft.com/office/powerpoint/2010/main" val="306668341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23528" y="260648"/>
            <a:ext cx="8496944" cy="6336704"/>
          </a:xfrm>
        </p:spPr>
        <p:txBody>
          <a:bodyPr>
            <a:normAutofit/>
          </a:bodyPr>
          <a:lstStyle/>
          <a:p>
            <a:pPr>
              <a:spcBef>
                <a:spcPts val="0"/>
              </a:spcBef>
            </a:pPr>
            <a:r>
              <a:rPr lang="en-GB" sz="2000" b="1" u="sng" dirty="0">
                <a:solidFill>
                  <a:schemeClr val="tx1"/>
                </a:solidFill>
                <a:latin typeface="Arial" panose="020B0604020202020204" pitchFamily="34" charset="0"/>
                <a:cs typeface="Arial" panose="020B0604020202020204" pitchFamily="34" charset="0"/>
              </a:rPr>
              <a:t>Data sources</a:t>
            </a:r>
          </a:p>
          <a:p>
            <a:pPr>
              <a:spcBef>
                <a:spcPts val="0"/>
              </a:spcBef>
            </a:pPr>
            <a:r>
              <a:rPr lang="en-GB" sz="2000" dirty="0">
                <a:solidFill>
                  <a:schemeClr val="tx1"/>
                </a:solidFill>
                <a:latin typeface="Arial" panose="020B0604020202020204" pitchFamily="34" charset="0"/>
                <a:cs typeface="Arial" panose="020B0604020202020204" pitchFamily="34" charset="0"/>
              </a:rPr>
              <a:t> </a:t>
            </a:r>
          </a:p>
          <a:p>
            <a:pPr>
              <a:spcBef>
                <a:spcPts val="0"/>
              </a:spcBef>
            </a:pPr>
            <a:r>
              <a:rPr lang="en-GB" sz="2000" b="1" dirty="0">
                <a:solidFill>
                  <a:schemeClr val="tx1"/>
                </a:solidFill>
                <a:latin typeface="Arial" panose="020B0604020202020204" pitchFamily="34" charset="0"/>
                <a:cs typeface="Arial" panose="020B0604020202020204" pitchFamily="34" charset="0"/>
              </a:rPr>
              <a:t>There is always a </a:t>
            </a:r>
            <a:r>
              <a:rPr lang="en-GB" sz="2000" b="1" dirty="0" smtClean="0">
                <a:solidFill>
                  <a:schemeClr val="tx1"/>
                </a:solidFill>
                <a:latin typeface="Arial" panose="020B0604020202020204" pitchFamily="34" charset="0"/>
                <a:cs typeface="Arial" panose="020B0604020202020204" pitchFamily="34" charset="0"/>
              </a:rPr>
              <a:t>text : All is data</a:t>
            </a:r>
            <a:endParaRPr lang="en-GB" sz="2000" b="1" dirty="0">
              <a:solidFill>
                <a:schemeClr val="tx1"/>
              </a:solidFill>
              <a:latin typeface="Arial" panose="020B0604020202020204" pitchFamily="34" charset="0"/>
              <a:cs typeface="Arial" panose="020B0604020202020204" pitchFamily="34" charset="0"/>
            </a:endParaRPr>
          </a:p>
          <a:p>
            <a:pPr algn="l">
              <a:spcBef>
                <a:spcPts val="0"/>
              </a:spcBef>
            </a:pPr>
            <a:r>
              <a:rPr lang="en-GB" sz="2000" dirty="0">
                <a:solidFill>
                  <a:schemeClr val="tx1"/>
                </a:solidFill>
                <a:latin typeface="Arial" panose="020B0604020202020204" pitchFamily="34" charset="0"/>
                <a:cs typeface="Arial" panose="020B0604020202020204" pitchFamily="34" charset="0"/>
              </a:rPr>
              <a:t> </a:t>
            </a:r>
          </a:p>
          <a:p>
            <a:pPr algn="l">
              <a:spcBef>
                <a:spcPts val="0"/>
              </a:spcBef>
            </a:pPr>
            <a:r>
              <a:rPr lang="en-GB" sz="2000" b="1" u="sng" dirty="0">
                <a:solidFill>
                  <a:schemeClr val="tx1"/>
                </a:solidFill>
                <a:latin typeface="Arial" panose="020B0604020202020204" pitchFamily="34" charset="0"/>
                <a:cs typeface="Arial" panose="020B0604020202020204" pitchFamily="34" charset="0"/>
              </a:rPr>
              <a:t>Primary and Secondary data</a:t>
            </a:r>
          </a:p>
          <a:p>
            <a:pPr algn="l">
              <a:spcBef>
                <a:spcPts val="0"/>
              </a:spcBef>
            </a:pPr>
            <a:r>
              <a:rPr lang="en-GB" sz="2000" dirty="0">
                <a:solidFill>
                  <a:schemeClr val="tx1"/>
                </a:solidFill>
                <a:latin typeface="Arial" panose="020B0604020202020204" pitchFamily="34" charset="0"/>
                <a:cs typeface="Arial" panose="020B0604020202020204" pitchFamily="34" charset="0"/>
              </a:rPr>
              <a:t> </a:t>
            </a:r>
          </a:p>
          <a:p>
            <a:pPr algn="l">
              <a:spcBef>
                <a:spcPts val="0"/>
              </a:spcBef>
            </a:pPr>
            <a:r>
              <a:rPr lang="en-GB" sz="2000" dirty="0">
                <a:solidFill>
                  <a:schemeClr val="tx1"/>
                </a:solidFill>
                <a:latin typeface="Arial" panose="020B0604020202020204" pitchFamily="34" charset="0"/>
                <a:cs typeface="Arial" panose="020B0604020202020204" pitchFamily="34" charset="0"/>
              </a:rPr>
              <a:t>Primary</a:t>
            </a:r>
          </a:p>
          <a:p>
            <a:pPr algn="l">
              <a:spcBef>
                <a:spcPts val="0"/>
              </a:spcBef>
            </a:pPr>
            <a:r>
              <a:rPr lang="en-GB" sz="2000" dirty="0">
                <a:solidFill>
                  <a:schemeClr val="tx1"/>
                </a:solidFill>
                <a:latin typeface="Arial" panose="020B0604020202020204" pitchFamily="34" charset="0"/>
                <a:cs typeface="Arial" panose="020B0604020202020204" pitchFamily="34" charset="0"/>
              </a:rPr>
              <a:t>Observation</a:t>
            </a:r>
          </a:p>
          <a:p>
            <a:pPr algn="l">
              <a:spcBef>
                <a:spcPts val="0"/>
              </a:spcBef>
            </a:pPr>
            <a:r>
              <a:rPr lang="en-GB" sz="2000" dirty="0">
                <a:solidFill>
                  <a:schemeClr val="tx1"/>
                </a:solidFill>
                <a:latin typeface="Arial" panose="020B0604020202020204" pitchFamily="34" charset="0"/>
                <a:cs typeface="Arial" panose="020B0604020202020204" pitchFamily="34" charset="0"/>
              </a:rPr>
              <a:t>Interview/Discussion</a:t>
            </a:r>
          </a:p>
          <a:p>
            <a:pPr algn="l">
              <a:spcBef>
                <a:spcPts val="0"/>
              </a:spcBef>
            </a:pPr>
            <a:r>
              <a:rPr lang="en-GB" sz="2000" dirty="0">
                <a:solidFill>
                  <a:schemeClr val="tx1"/>
                </a:solidFill>
                <a:latin typeface="Arial" panose="020B0604020202020204" pitchFamily="34" charset="0"/>
                <a:cs typeface="Arial" panose="020B0604020202020204" pitchFamily="34" charset="0"/>
              </a:rPr>
              <a:t>Texts</a:t>
            </a:r>
          </a:p>
          <a:p>
            <a:pPr algn="l">
              <a:spcBef>
                <a:spcPts val="0"/>
              </a:spcBef>
            </a:pPr>
            <a:r>
              <a:rPr lang="en-GB" sz="2000" dirty="0">
                <a:solidFill>
                  <a:schemeClr val="tx1"/>
                </a:solidFill>
                <a:latin typeface="Arial" panose="020B0604020202020204" pitchFamily="34" charset="0"/>
                <a:cs typeface="Arial" panose="020B0604020202020204" pitchFamily="34" charset="0"/>
              </a:rPr>
              <a:t> </a:t>
            </a:r>
          </a:p>
          <a:p>
            <a:pPr algn="l">
              <a:spcBef>
                <a:spcPts val="0"/>
              </a:spcBef>
            </a:pPr>
            <a:r>
              <a:rPr lang="en-GB" sz="2000" b="1" u="sng" dirty="0">
                <a:solidFill>
                  <a:schemeClr val="tx1"/>
                </a:solidFill>
                <a:latin typeface="Arial" panose="020B0604020202020204" pitchFamily="34" charset="0"/>
                <a:cs typeface="Arial" panose="020B0604020202020204" pitchFamily="34" charset="0"/>
              </a:rPr>
              <a:t>Secondary (observations made by others)</a:t>
            </a:r>
          </a:p>
          <a:p>
            <a:pPr algn="l">
              <a:spcBef>
                <a:spcPts val="0"/>
              </a:spcBef>
            </a:pPr>
            <a:endParaRPr lang="en-GB" sz="2000" dirty="0" smtClean="0">
              <a:solidFill>
                <a:schemeClr val="tx1"/>
              </a:solidFill>
              <a:latin typeface="Arial" panose="020B0604020202020204" pitchFamily="34" charset="0"/>
              <a:cs typeface="Arial" panose="020B0604020202020204" pitchFamily="34" charset="0"/>
            </a:endParaRPr>
          </a:p>
          <a:p>
            <a:pPr algn="l">
              <a:spcBef>
                <a:spcPts val="0"/>
              </a:spcBef>
            </a:pPr>
            <a:r>
              <a:rPr lang="en-GB" sz="2000" dirty="0" smtClean="0">
                <a:solidFill>
                  <a:schemeClr val="tx1"/>
                </a:solidFill>
                <a:latin typeface="Arial" panose="020B0604020202020204" pitchFamily="34" charset="0"/>
                <a:cs typeface="Arial" panose="020B0604020202020204" pitchFamily="34" charset="0"/>
              </a:rPr>
              <a:t>Databases</a:t>
            </a:r>
            <a:endParaRPr lang="en-GB" sz="2000" dirty="0">
              <a:solidFill>
                <a:schemeClr val="tx1"/>
              </a:solidFill>
              <a:latin typeface="Arial" panose="020B0604020202020204" pitchFamily="34" charset="0"/>
              <a:cs typeface="Arial" panose="020B0604020202020204" pitchFamily="34" charset="0"/>
            </a:endParaRPr>
          </a:p>
          <a:p>
            <a:pPr algn="l">
              <a:spcBef>
                <a:spcPts val="0"/>
              </a:spcBef>
            </a:pPr>
            <a:r>
              <a:rPr lang="en-GB" sz="2000" dirty="0">
                <a:solidFill>
                  <a:schemeClr val="tx1"/>
                </a:solidFill>
                <a:latin typeface="Arial" panose="020B0604020202020204" pitchFamily="34" charset="0"/>
                <a:cs typeface="Arial" panose="020B0604020202020204" pitchFamily="34" charset="0"/>
              </a:rPr>
              <a:t>Archives (e.g. media archives and databases)</a:t>
            </a:r>
          </a:p>
          <a:p>
            <a:pPr algn="l">
              <a:spcBef>
                <a:spcPts val="0"/>
              </a:spcBef>
            </a:pPr>
            <a:r>
              <a:rPr lang="en-GB" sz="2000" dirty="0">
                <a:solidFill>
                  <a:schemeClr val="tx1"/>
                </a:solidFill>
                <a:latin typeface="Arial" panose="020B0604020202020204" pitchFamily="34" charset="0"/>
                <a:cs typeface="Arial" panose="020B0604020202020204" pitchFamily="34" charset="0"/>
              </a:rPr>
              <a:t>Texts (e.g. company reports)</a:t>
            </a:r>
          </a:p>
          <a:p>
            <a:endParaRPr lang="en-GB" sz="2000" dirty="0" smtClean="0">
              <a:solidFill>
                <a:schemeClr val="tx1"/>
              </a:solidFill>
              <a:latin typeface="Arial" panose="020B0604020202020204" pitchFamily="34" charset="0"/>
              <a:cs typeface="Arial" panose="020B0604020202020204" pitchFamily="34" charset="0"/>
            </a:endParaRPr>
          </a:p>
          <a:p>
            <a:r>
              <a:rPr lang="en-GB" sz="2000" b="1" dirty="0" smtClean="0">
                <a:solidFill>
                  <a:schemeClr val="tx1"/>
                </a:solidFill>
                <a:latin typeface="Arial" panose="020B0604020202020204" pitchFamily="34" charset="0"/>
                <a:cs typeface="Arial" panose="020B0604020202020204" pitchFamily="34" charset="0"/>
              </a:rPr>
              <a:t>Distinctions between primary and secondary data are fuzzy</a:t>
            </a:r>
            <a:endParaRPr lang="en-GB" sz="2000" b="1"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6668341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23528" y="260648"/>
            <a:ext cx="8496944" cy="6336704"/>
          </a:xfrm>
        </p:spPr>
        <p:txBody>
          <a:bodyPr>
            <a:normAutofit/>
          </a:bodyPr>
          <a:lstStyle/>
          <a:p>
            <a:pPr>
              <a:spcBef>
                <a:spcPts val="0"/>
              </a:spcBef>
            </a:pPr>
            <a:r>
              <a:rPr lang="en-GB" sz="2000" b="1" u="sng" dirty="0" smtClean="0">
                <a:solidFill>
                  <a:schemeClr val="tx1"/>
                </a:solidFill>
                <a:latin typeface="Arial" panose="020B0604020202020204" pitchFamily="34" charset="0"/>
                <a:cs typeface="Arial" panose="020B0604020202020204" pitchFamily="34" charset="0"/>
              </a:rPr>
              <a:t>There is always a Text</a:t>
            </a:r>
            <a:endParaRPr lang="en-GB" sz="2000" b="1" u="sng" dirty="0">
              <a:solidFill>
                <a:schemeClr val="tx1"/>
              </a:solidFill>
              <a:latin typeface="Arial" panose="020B0604020202020204" pitchFamily="34" charset="0"/>
              <a:cs typeface="Arial" panose="020B0604020202020204" pitchFamily="34" charset="0"/>
            </a:endParaRPr>
          </a:p>
          <a:p>
            <a:pPr>
              <a:spcBef>
                <a:spcPts val="0"/>
              </a:spcBef>
            </a:pPr>
            <a:r>
              <a:rPr lang="en-GB" sz="2000" dirty="0">
                <a:solidFill>
                  <a:schemeClr val="tx1"/>
                </a:solidFill>
                <a:latin typeface="Arial" panose="020B0604020202020204" pitchFamily="34" charset="0"/>
                <a:cs typeface="Arial" panose="020B0604020202020204" pitchFamily="34" charset="0"/>
              </a:rPr>
              <a:t> </a:t>
            </a:r>
          </a:p>
          <a:p>
            <a:pPr>
              <a:spcBef>
                <a:spcPts val="0"/>
              </a:spcBef>
            </a:pPr>
            <a:r>
              <a:rPr lang="en-GB" sz="2000" b="1" dirty="0" smtClean="0">
                <a:solidFill>
                  <a:schemeClr val="tx1"/>
                </a:solidFill>
                <a:latin typeface="Arial" panose="020B0604020202020204" pitchFamily="34" charset="0"/>
                <a:cs typeface="Arial" panose="020B0604020202020204" pitchFamily="34" charset="0"/>
              </a:rPr>
              <a:t>Based </a:t>
            </a:r>
            <a:r>
              <a:rPr lang="en-GB" sz="2000" b="1" dirty="0">
                <a:solidFill>
                  <a:schemeClr val="tx1"/>
                </a:solidFill>
                <a:latin typeface="Arial" panose="020B0604020202020204" pitchFamily="34" charset="0"/>
                <a:cs typeface="Arial" panose="020B0604020202020204" pitchFamily="34" charset="0"/>
              </a:rPr>
              <a:t>on Paul Ricoeur</a:t>
            </a:r>
          </a:p>
          <a:p>
            <a:pPr algn="l">
              <a:spcBef>
                <a:spcPts val="0"/>
              </a:spcBef>
            </a:pPr>
            <a:endParaRPr lang="en-GB" sz="2000" dirty="0" smtClean="0">
              <a:solidFill>
                <a:schemeClr val="tx1"/>
              </a:solidFill>
              <a:latin typeface="Arial" panose="020B0604020202020204" pitchFamily="34" charset="0"/>
              <a:cs typeface="Arial" panose="020B0604020202020204" pitchFamily="34" charset="0"/>
            </a:endParaRPr>
          </a:p>
          <a:p>
            <a:pPr marL="342900" indent="-342900" algn="l">
              <a:spcBef>
                <a:spcPts val="0"/>
              </a:spcBef>
              <a:buFont typeface="Arial" panose="020B0604020202020204" pitchFamily="34" charset="0"/>
              <a:buChar char="•"/>
            </a:pPr>
            <a:r>
              <a:rPr lang="en-GB" sz="2000" dirty="0" smtClean="0">
                <a:solidFill>
                  <a:schemeClr val="tx1"/>
                </a:solidFill>
                <a:latin typeface="Arial" panose="020B0604020202020204" pitchFamily="34" charset="0"/>
                <a:cs typeface="Arial" panose="020B0604020202020204" pitchFamily="34" charset="0"/>
              </a:rPr>
              <a:t>Events</a:t>
            </a:r>
            <a:r>
              <a:rPr lang="en-GB" sz="2000" dirty="0">
                <a:solidFill>
                  <a:schemeClr val="tx1"/>
                </a:solidFill>
                <a:latin typeface="Arial" panose="020B0604020202020204" pitchFamily="34" charset="0"/>
                <a:cs typeface="Arial" panose="020B0604020202020204" pitchFamily="34" charset="0"/>
              </a:rPr>
              <a:t>, intentional or otherwise, leave traces</a:t>
            </a:r>
          </a:p>
          <a:p>
            <a:pPr marL="342900" indent="-342900" algn="l">
              <a:spcBef>
                <a:spcPts val="0"/>
              </a:spcBef>
              <a:buFont typeface="Arial" panose="020B0604020202020204" pitchFamily="34" charset="0"/>
              <a:buChar char="•"/>
            </a:pPr>
            <a:r>
              <a:rPr lang="en-GB" sz="2000" dirty="0">
                <a:solidFill>
                  <a:schemeClr val="tx1"/>
                </a:solidFill>
                <a:latin typeface="Arial" panose="020B0604020202020204" pitchFamily="34" charset="0"/>
                <a:cs typeface="Arial" panose="020B0604020202020204" pitchFamily="34" charset="0"/>
              </a:rPr>
              <a:t>Traces of events are recorded</a:t>
            </a:r>
          </a:p>
          <a:p>
            <a:pPr marL="342900" indent="-342900" algn="l">
              <a:spcBef>
                <a:spcPts val="0"/>
              </a:spcBef>
              <a:buFont typeface="Arial" panose="020B0604020202020204" pitchFamily="34" charset="0"/>
              <a:buChar char="•"/>
            </a:pPr>
            <a:r>
              <a:rPr lang="en-GB" sz="2000" dirty="0">
                <a:solidFill>
                  <a:schemeClr val="tx1"/>
                </a:solidFill>
                <a:latin typeface="Arial" panose="020B0604020202020204" pitchFamily="34" charset="0"/>
                <a:cs typeface="Arial" panose="020B0604020202020204" pitchFamily="34" charset="0"/>
              </a:rPr>
              <a:t>When a record of traces of events can be bounded into a meaningful pattern we have a text</a:t>
            </a:r>
          </a:p>
          <a:p>
            <a:pPr marL="342900" indent="-342900" algn="l">
              <a:spcBef>
                <a:spcPts val="0"/>
              </a:spcBef>
              <a:buFont typeface="Arial" panose="020B0604020202020204" pitchFamily="34" charset="0"/>
              <a:buChar char="•"/>
            </a:pPr>
            <a:r>
              <a:rPr lang="en-GB" sz="2000" dirty="0">
                <a:solidFill>
                  <a:schemeClr val="tx1"/>
                </a:solidFill>
                <a:latin typeface="Arial" panose="020B0604020202020204" pitchFamily="34" charset="0"/>
                <a:cs typeface="Arial" panose="020B0604020202020204" pitchFamily="34" charset="0"/>
              </a:rPr>
              <a:t>Any ‘object’ can be a text if we know how to read it (read the weather, read the landscape, read behaviour, read a document, etc.)</a:t>
            </a:r>
          </a:p>
          <a:p>
            <a:pPr marL="342900" indent="-342900" algn="l">
              <a:spcBef>
                <a:spcPts val="0"/>
              </a:spcBef>
              <a:buFont typeface="Arial" panose="020B0604020202020204" pitchFamily="34" charset="0"/>
              <a:buChar char="•"/>
            </a:pPr>
            <a:r>
              <a:rPr lang="en-GB" sz="2000" dirty="0">
                <a:solidFill>
                  <a:schemeClr val="tx1"/>
                </a:solidFill>
                <a:latin typeface="Arial" panose="020B0604020202020204" pitchFamily="34" charset="0"/>
                <a:cs typeface="Arial" panose="020B0604020202020204" pitchFamily="34" charset="0"/>
              </a:rPr>
              <a:t>A text is an object that is a record of events including discourses, behaviour, ideas, and so on.</a:t>
            </a:r>
          </a:p>
          <a:p>
            <a:pPr marL="342900" indent="-342900" algn="l">
              <a:spcBef>
                <a:spcPts val="0"/>
              </a:spcBef>
              <a:buFont typeface="Arial" panose="020B0604020202020204" pitchFamily="34" charset="0"/>
              <a:buChar char="•"/>
            </a:pPr>
            <a:r>
              <a:rPr lang="en-GB" sz="2000" dirty="0">
                <a:solidFill>
                  <a:schemeClr val="tx1"/>
                </a:solidFill>
                <a:latin typeface="Arial" panose="020B0604020202020204" pitchFamily="34" charset="0"/>
                <a:cs typeface="Arial" panose="020B0604020202020204" pitchFamily="34" charset="0"/>
              </a:rPr>
              <a:t>Memory is a </a:t>
            </a:r>
            <a:r>
              <a:rPr lang="en-GB" sz="2000" dirty="0" smtClean="0">
                <a:solidFill>
                  <a:schemeClr val="tx1"/>
                </a:solidFill>
                <a:latin typeface="Arial" panose="020B0604020202020204" pitchFamily="34" charset="0"/>
                <a:cs typeface="Arial" panose="020B0604020202020204" pitchFamily="34" charset="0"/>
              </a:rPr>
              <a:t>text</a:t>
            </a:r>
          </a:p>
          <a:p>
            <a:pPr algn="l">
              <a:spcBef>
                <a:spcPts val="0"/>
              </a:spcBef>
            </a:pPr>
            <a:endParaRPr lang="en-GB" sz="2000" dirty="0">
              <a:solidFill>
                <a:schemeClr val="tx1"/>
              </a:solidFill>
              <a:latin typeface="Arial" panose="020B0604020202020204" pitchFamily="34" charset="0"/>
              <a:cs typeface="Arial" panose="020B0604020202020204" pitchFamily="34" charset="0"/>
            </a:endParaRPr>
          </a:p>
          <a:p>
            <a:pPr>
              <a:spcBef>
                <a:spcPts val="0"/>
              </a:spcBef>
            </a:pPr>
            <a:r>
              <a:rPr lang="en-GB" sz="2000" b="1" dirty="0" smtClean="0">
                <a:solidFill>
                  <a:schemeClr val="tx1"/>
                </a:solidFill>
                <a:latin typeface="Arial" panose="020B0604020202020204" pitchFamily="34" charset="0"/>
                <a:cs typeface="Arial" panose="020B0604020202020204" pitchFamily="34" charset="0"/>
              </a:rPr>
              <a:t>How do we create, access, and read text</a:t>
            </a:r>
          </a:p>
          <a:p>
            <a:pPr>
              <a:spcBef>
                <a:spcPts val="0"/>
              </a:spcBef>
            </a:pPr>
            <a:r>
              <a:rPr lang="en-GB" sz="2000" b="1" dirty="0" smtClean="0">
                <a:solidFill>
                  <a:schemeClr val="tx1"/>
                </a:solidFill>
                <a:latin typeface="Arial" panose="020B0604020202020204" pitchFamily="34" charset="0"/>
                <a:cs typeface="Arial" panose="020B0604020202020204" pitchFamily="34" charset="0"/>
              </a:rPr>
              <a:t>What’s THE story, WHICH Story is being told, and why?</a:t>
            </a:r>
            <a:endParaRPr lang="en-GB" sz="2000" b="1"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6668341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23528" y="260648"/>
            <a:ext cx="8496944" cy="6336704"/>
          </a:xfrm>
        </p:spPr>
        <p:txBody>
          <a:bodyPr>
            <a:normAutofit/>
          </a:bodyPr>
          <a:lstStyle/>
          <a:p>
            <a:endParaRPr lang="en-GB" sz="2000" b="1" u="sng" dirty="0" smtClean="0">
              <a:solidFill>
                <a:schemeClr val="tx1"/>
              </a:solidFill>
              <a:latin typeface="Arial" panose="020B0604020202020204" pitchFamily="34" charset="0"/>
              <a:cs typeface="Arial" panose="020B0604020202020204" pitchFamily="34" charset="0"/>
            </a:endParaRPr>
          </a:p>
          <a:p>
            <a:pPr>
              <a:spcBef>
                <a:spcPts val="0"/>
              </a:spcBef>
            </a:pPr>
            <a:r>
              <a:rPr lang="en-GB" sz="2000" b="1" u="sng" dirty="0" smtClean="0">
                <a:solidFill>
                  <a:schemeClr val="tx1"/>
                </a:solidFill>
                <a:latin typeface="Arial" panose="020B0604020202020204" pitchFamily="34" charset="0"/>
                <a:cs typeface="Arial" panose="020B0604020202020204" pitchFamily="34" charset="0"/>
              </a:rPr>
              <a:t>Reflexivity</a:t>
            </a:r>
            <a:endParaRPr lang="en-GB" sz="2000" b="1" u="sng" dirty="0">
              <a:solidFill>
                <a:schemeClr val="tx1"/>
              </a:solidFill>
              <a:latin typeface="Arial" panose="020B0604020202020204" pitchFamily="34" charset="0"/>
              <a:cs typeface="Arial" panose="020B0604020202020204" pitchFamily="34" charset="0"/>
            </a:endParaRPr>
          </a:p>
          <a:p>
            <a:pPr>
              <a:spcBef>
                <a:spcPts val="0"/>
              </a:spcBef>
            </a:pPr>
            <a:r>
              <a:rPr lang="en-GB" sz="2000" dirty="0">
                <a:solidFill>
                  <a:schemeClr val="tx1"/>
                </a:solidFill>
                <a:latin typeface="Arial" panose="020B0604020202020204" pitchFamily="34" charset="0"/>
                <a:cs typeface="Arial" panose="020B0604020202020204" pitchFamily="34" charset="0"/>
              </a:rPr>
              <a:t> </a:t>
            </a:r>
            <a:endParaRPr lang="en-GB" sz="2000" dirty="0" smtClean="0">
              <a:solidFill>
                <a:schemeClr val="tx1"/>
              </a:solidFill>
              <a:latin typeface="Arial" panose="020B0604020202020204" pitchFamily="34" charset="0"/>
              <a:cs typeface="Arial" panose="020B0604020202020204" pitchFamily="34" charset="0"/>
            </a:endParaRPr>
          </a:p>
          <a:p>
            <a:pPr>
              <a:spcBef>
                <a:spcPts val="0"/>
              </a:spcBef>
            </a:pPr>
            <a:r>
              <a:rPr lang="en-GB" sz="2000" b="1" dirty="0" smtClean="0">
                <a:solidFill>
                  <a:schemeClr val="tx1"/>
                </a:solidFill>
                <a:latin typeface="Arial" panose="020B0604020202020204" pitchFamily="34" charset="0"/>
                <a:cs typeface="Arial" panose="020B0604020202020204" pitchFamily="34" charset="0"/>
              </a:rPr>
              <a:t>Humility</a:t>
            </a:r>
          </a:p>
          <a:p>
            <a:pPr>
              <a:spcBef>
                <a:spcPts val="0"/>
              </a:spcBef>
            </a:pPr>
            <a:endParaRPr lang="en-GB" sz="2000" dirty="0">
              <a:solidFill>
                <a:schemeClr val="tx1"/>
              </a:solidFill>
              <a:latin typeface="Arial" panose="020B0604020202020204" pitchFamily="34" charset="0"/>
              <a:cs typeface="Arial" panose="020B0604020202020204" pitchFamily="34" charset="0"/>
            </a:endParaRPr>
          </a:p>
          <a:p>
            <a:pPr algn="l">
              <a:spcBef>
                <a:spcPts val="0"/>
              </a:spcBef>
            </a:pPr>
            <a:r>
              <a:rPr lang="en-GB" sz="2000" dirty="0">
                <a:solidFill>
                  <a:schemeClr val="tx1"/>
                </a:solidFill>
                <a:latin typeface="Arial" panose="020B0604020202020204" pitchFamily="34" charset="0"/>
                <a:cs typeface="Arial" panose="020B0604020202020204" pitchFamily="34" charset="0"/>
              </a:rPr>
              <a:t>The skill and ability to recognise that the researcher is co-constructing the ‘reality’ they are </a:t>
            </a:r>
            <a:r>
              <a:rPr lang="en-GB" sz="2000" dirty="0" smtClean="0">
                <a:solidFill>
                  <a:schemeClr val="tx1"/>
                </a:solidFill>
                <a:latin typeface="Arial" panose="020B0604020202020204" pitchFamily="34" charset="0"/>
                <a:cs typeface="Arial" panose="020B0604020202020204" pitchFamily="34" charset="0"/>
              </a:rPr>
              <a:t>observing</a:t>
            </a:r>
          </a:p>
          <a:p>
            <a:pPr algn="l">
              <a:spcBef>
                <a:spcPts val="0"/>
              </a:spcBef>
            </a:pPr>
            <a:endParaRPr lang="en-GB" sz="2000" dirty="0">
              <a:solidFill>
                <a:schemeClr val="tx1"/>
              </a:solidFill>
              <a:latin typeface="Arial" panose="020B0604020202020204" pitchFamily="34" charset="0"/>
              <a:cs typeface="Arial" panose="020B0604020202020204" pitchFamily="34" charset="0"/>
            </a:endParaRPr>
          </a:p>
          <a:p>
            <a:pPr algn="l">
              <a:spcBef>
                <a:spcPts val="0"/>
              </a:spcBef>
            </a:pPr>
            <a:r>
              <a:rPr lang="en-GB" sz="2000" dirty="0">
                <a:solidFill>
                  <a:schemeClr val="tx1"/>
                </a:solidFill>
                <a:latin typeface="Arial" panose="020B0604020202020204" pitchFamily="34" charset="0"/>
                <a:cs typeface="Arial" panose="020B0604020202020204" pitchFamily="34" charset="0"/>
              </a:rPr>
              <a:t>The researcher is equally a ‘subject’ in the </a:t>
            </a:r>
            <a:r>
              <a:rPr lang="en-GB" sz="2000" dirty="0" smtClean="0">
                <a:solidFill>
                  <a:schemeClr val="tx1"/>
                </a:solidFill>
                <a:latin typeface="Arial" panose="020B0604020202020204" pitchFamily="34" charset="0"/>
                <a:cs typeface="Arial" panose="020B0604020202020204" pitchFamily="34" charset="0"/>
              </a:rPr>
              <a:t>process</a:t>
            </a:r>
          </a:p>
          <a:p>
            <a:pPr algn="l">
              <a:spcBef>
                <a:spcPts val="0"/>
              </a:spcBef>
            </a:pPr>
            <a:endParaRPr lang="en-GB" sz="2000" dirty="0">
              <a:solidFill>
                <a:schemeClr val="tx1"/>
              </a:solidFill>
              <a:latin typeface="Arial" panose="020B0604020202020204" pitchFamily="34" charset="0"/>
              <a:cs typeface="Arial" panose="020B0604020202020204" pitchFamily="34" charset="0"/>
            </a:endParaRPr>
          </a:p>
          <a:p>
            <a:pPr algn="l">
              <a:spcBef>
                <a:spcPts val="0"/>
              </a:spcBef>
            </a:pPr>
            <a:r>
              <a:rPr lang="en-GB" sz="2000" dirty="0">
                <a:solidFill>
                  <a:schemeClr val="tx1"/>
                </a:solidFill>
                <a:latin typeface="Arial" panose="020B0604020202020204" pitchFamily="34" charset="0"/>
                <a:cs typeface="Arial" panose="020B0604020202020204" pitchFamily="34" charset="0"/>
              </a:rPr>
              <a:t>The researcher does not have privileged access to </a:t>
            </a:r>
            <a:r>
              <a:rPr lang="en-GB" sz="2000" dirty="0" smtClean="0">
                <a:solidFill>
                  <a:schemeClr val="tx1"/>
                </a:solidFill>
                <a:latin typeface="Arial" panose="020B0604020202020204" pitchFamily="34" charset="0"/>
                <a:cs typeface="Arial" panose="020B0604020202020204" pitchFamily="34" charset="0"/>
              </a:rPr>
              <a:t>reality</a:t>
            </a:r>
          </a:p>
          <a:p>
            <a:pPr algn="l">
              <a:spcBef>
                <a:spcPts val="0"/>
              </a:spcBef>
            </a:pPr>
            <a:endParaRPr lang="en-GB" sz="2000" dirty="0">
              <a:solidFill>
                <a:schemeClr val="tx1"/>
              </a:solidFill>
              <a:latin typeface="Arial" panose="020B0604020202020204" pitchFamily="34" charset="0"/>
              <a:cs typeface="Arial" panose="020B0604020202020204" pitchFamily="34" charset="0"/>
            </a:endParaRPr>
          </a:p>
          <a:p>
            <a:pPr algn="l">
              <a:spcBef>
                <a:spcPts val="0"/>
              </a:spcBef>
            </a:pPr>
            <a:r>
              <a:rPr lang="en-GB" sz="2000" dirty="0" smtClean="0">
                <a:solidFill>
                  <a:schemeClr val="tx1"/>
                </a:solidFill>
                <a:latin typeface="Arial" panose="020B0604020202020204" pitchFamily="34" charset="0"/>
                <a:cs typeface="Arial" panose="020B0604020202020204" pitchFamily="34" charset="0"/>
              </a:rPr>
              <a:t>Confirmatory bias…!</a:t>
            </a:r>
          </a:p>
          <a:p>
            <a:pPr algn="l">
              <a:spcBef>
                <a:spcPts val="0"/>
              </a:spcBef>
            </a:pPr>
            <a:endParaRPr lang="en-GB" sz="2000" dirty="0">
              <a:solidFill>
                <a:schemeClr val="tx1"/>
              </a:solidFill>
              <a:latin typeface="Arial" panose="020B0604020202020204" pitchFamily="34" charset="0"/>
              <a:cs typeface="Arial" panose="020B0604020202020204" pitchFamily="34" charset="0"/>
            </a:endParaRPr>
          </a:p>
          <a:p>
            <a:pPr>
              <a:spcBef>
                <a:spcPts val="0"/>
              </a:spcBef>
            </a:pPr>
            <a:r>
              <a:rPr lang="en-GB" sz="2000" b="1" dirty="0" smtClean="0">
                <a:solidFill>
                  <a:schemeClr val="tx1"/>
                </a:solidFill>
                <a:latin typeface="Arial" panose="020B0604020202020204" pitchFamily="34" charset="0"/>
                <a:cs typeface="Arial" panose="020B0604020202020204" pitchFamily="34" charset="0"/>
              </a:rPr>
              <a:t>Reflect, share, reconsider, recognise behaviour</a:t>
            </a:r>
          </a:p>
          <a:p>
            <a:pPr>
              <a:spcBef>
                <a:spcPts val="0"/>
              </a:spcBef>
            </a:pPr>
            <a:endParaRPr lang="en-GB" sz="2000" b="1" dirty="0">
              <a:solidFill>
                <a:schemeClr val="tx1"/>
              </a:solidFill>
              <a:latin typeface="Arial" panose="020B0604020202020204" pitchFamily="34" charset="0"/>
              <a:cs typeface="Arial" panose="020B0604020202020204" pitchFamily="34" charset="0"/>
            </a:endParaRPr>
          </a:p>
          <a:p>
            <a:pPr>
              <a:spcBef>
                <a:spcPts val="0"/>
              </a:spcBef>
            </a:pPr>
            <a:r>
              <a:rPr lang="en-GB" sz="2000" b="1" dirty="0" smtClean="0">
                <a:solidFill>
                  <a:schemeClr val="tx1"/>
                </a:solidFill>
                <a:latin typeface="Arial" panose="020B0604020202020204" pitchFamily="34" charset="0"/>
                <a:cs typeface="Arial" panose="020B0604020202020204" pitchFamily="34" charset="0"/>
              </a:rPr>
              <a:t>No one I interview or consult with would have a ‘hidden agenda’ because I’m reflexive…(?!) = I have privileged access to reality ≠ Qualitative Inquiry</a:t>
            </a:r>
            <a:endParaRPr lang="en-GB" sz="2000" b="1" dirty="0">
              <a:solidFill>
                <a:schemeClr val="tx1"/>
              </a:solidFill>
              <a:latin typeface="Arial" panose="020B0604020202020204" pitchFamily="34" charset="0"/>
              <a:cs typeface="Arial" panose="020B0604020202020204" pitchFamily="34" charset="0"/>
            </a:endParaRPr>
          </a:p>
          <a:p>
            <a:pPr algn="l">
              <a:spcBef>
                <a:spcPts val="0"/>
              </a:spcBef>
            </a:pPr>
            <a:endParaRPr lang="en-GB"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6668341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23528" y="260648"/>
            <a:ext cx="8496944" cy="6336704"/>
          </a:xfrm>
        </p:spPr>
        <p:txBody>
          <a:bodyPr>
            <a:normAutofit lnSpcReduction="10000"/>
          </a:bodyPr>
          <a:lstStyle/>
          <a:p>
            <a:pPr>
              <a:spcBef>
                <a:spcPts val="0"/>
              </a:spcBef>
            </a:pPr>
            <a:r>
              <a:rPr lang="en-GB" sz="2000" b="1" u="sng" dirty="0">
                <a:solidFill>
                  <a:schemeClr val="tx1"/>
                </a:solidFill>
                <a:latin typeface="Arial" panose="020B0604020202020204" pitchFamily="34" charset="0"/>
                <a:cs typeface="Arial" panose="020B0604020202020204" pitchFamily="34" charset="0"/>
              </a:rPr>
              <a:t>Narrative Process as Social Construction</a:t>
            </a:r>
          </a:p>
          <a:p>
            <a:pPr algn="l">
              <a:spcBef>
                <a:spcPts val="0"/>
              </a:spcBef>
            </a:pPr>
            <a:endParaRPr lang="en-GB" sz="2000" dirty="0">
              <a:solidFill>
                <a:schemeClr val="tx1"/>
              </a:solidFill>
              <a:latin typeface="Arial" panose="020B0604020202020204" pitchFamily="34" charset="0"/>
              <a:cs typeface="Arial" panose="020B0604020202020204" pitchFamily="34" charset="0"/>
            </a:endParaRPr>
          </a:p>
          <a:p>
            <a:pPr algn="l">
              <a:spcBef>
                <a:spcPts val="0"/>
              </a:spcBef>
            </a:pPr>
            <a:r>
              <a:rPr lang="en-GB" sz="2000" dirty="0">
                <a:solidFill>
                  <a:schemeClr val="tx1"/>
                </a:solidFill>
                <a:latin typeface="Arial" panose="020B0604020202020204" pitchFamily="34" charset="0"/>
                <a:cs typeface="Arial" panose="020B0604020202020204" pitchFamily="34" charset="0"/>
              </a:rPr>
              <a:t>Narrative is a process of social construction with powerful effects.</a:t>
            </a:r>
          </a:p>
          <a:p>
            <a:pPr algn="l">
              <a:spcBef>
                <a:spcPts val="0"/>
              </a:spcBef>
            </a:pPr>
            <a:endParaRPr lang="en-GB" sz="2000" dirty="0" smtClean="0">
              <a:solidFill>
                <a:schemeClr val="tx1"/>
              </a:solidFill>
              <a:latin typeface="Arial" panose="020B0604020202020204" pitchFamily="34" charset="0"/>
              <a:cs typeface="Arial" panose="020B0604020202020204" pitchFamily="34" charset="0"/>
            </a:endParaRPr>
          </a:p>
          <a:p>
            <a:pPr algn="l">
              <a:spcBef>
                <a:spcPts val="0"/>
              </a:spcBef>
            </a:pPr>
            <a:r>
              <a:rPr lang="en-GB" sz="2000" dirty="0" smtClean="0">
                <a:solidFill>
                  <a:schemeClr val="tx1"/>
                </a:solidFill>
                <a:latin typeface="Arial" panose="020B0604020202020204" pitchFamily="34" charset="0"/>
                <a:cs typeface="Arial" panose="020B0604020202020204" pitchFamily="34" charset="0"/>
              </a:rPr>
              <a:t>Narrative </a:t>
            </a:r>
            <a:r>
              <a:rPr lang="en-GB" sz="2000" dirty="0">
                <a:solidFill>
                  <a:schemeClr val="tx1"/>
                </a:solidFill>
                <a:latin typeface="Arial" panose="020B0604020202020204" pitchFamily="34" charset="0"/>
                <a:cs typeface="Arial" panose="020B0604020202020204" pitchFamily="34" charset="0"/>
              </a:rPr>
              <a:t>is the means by which professional occupations can bring about institutional change through collective action, where change is conceptualised as a field dependent function </a:t>
            </a:r>
            <a:r>
              <a:rPr lang="en-GB" sz="2000" dirty="0" smtClean="0">
                <a:solidFill>
                  <a:schemeClr val="tx1"/>
                </a:solidFill>
                <a:latin typeface="Arial" panose="020B0604020202020204" pitchFamily="34" charset="0"/>
                <a:cs typeface="Arial" panose="020B0604020202020204" pitchFamily="34" charset="0"/>
              </a:rPr>
              <a:t>(Kantor, 1959; Lewin</a:t>
            </a:r>
            <a:r>
              <a:rPr lang="en-GB" sz="2000" dirty="0">
                <a:solidFill>
                  <a:schemeClr val="tx1"/>
                </a:solidFill>
                <a:latin typeface="Arial" panose="020B0604020202020204" pitchFamily="34" charset="0"/>
                <a:cs typeface="Arial" panose="020B0604020202020204" pitchFamily="34" charset="0"/>
              </a:rPr>
              <a:t>, 1943</a:t>
            </a:r>
            <a:r>
              <a:rPr lang="en-GB" sz="2000" dirty="0" smtClean="0">
                <a:solidFill>
                  <a:schemeClr val="tx1"/>
                </a:solidFill>
                <a:latin typeface="Arial" panose="020B0604020202020204" pitchFamily="34" charset="0"/>
                <a:cs typeface="Arial" panose="020B0604020202020204" pitchFamily="34" charset="0"/>
              </a:rPr>
              <a:t>).</a:t>
            </a:r>
          </a:p>
          <a:p>
            <a:pPr algn="l">
              <a:spcBef>
                <a:spcPts val="0"/>
              </a:spcBef>
            </a:pPr>
            <a:endParaRPr lang="en-GB" sz="2000" dirty="0" smtClean="0">
              <a:solidFill>
                <a:schemeClr val="tx1"/>
              </a:solidFill>
              <a:latin typeface="Arial" panose="020B0604020202020204" pitchFamily="34" charset="0"/>
              <a:cs typeface="Arial" panose="020B0604020202020204" pitchFamily="34" charset="0"/>
            </a:endParaRPr>
          </a:p>
          <a:p>
            <a:pPr algn="l">
              <a:spcBef>
                <a:spcPts val="0"/>
              </a:spcBef>
            </a:pPr>
            <a:r>
              <a:rPr lang="en-GB" sz="2000" dirty="0" smtClean="0">
                <a:solidFill>
                  <a:schemeClr val="tx1"/>
                </a:solidFill>
                <a:latin typeface="Arial" panose="020B0604020202020204" pitchFamily="34" charset="0"/>
                <a:cs typeface="Arial" panose="020B0604020202020204" pitchFamily="34" charset="0"/>
              </a:rPr>
              <a:t>Collective </a:t>
            </a:r>
            <a:r>
              <a:rPr lang="en-GB" sz="2000" dirty="0">
                <a:solidFill>
                  <a:schemeClr val="tx1"/>
                </a:solidFill>
                <a:latin typeface="Arial" panose="020B0604020202020204" pitchFamily="34" charset="0"/>
                <a:cs typeface="Arial" panose="020B0604020202020204" pitchFamily="34" charset="0"/>
              </a:rPr>
              <a:t>action is achieved by aggregating members’ beliefs in accordance with a desired goal </a:t>
            </a:r>
            <a:r>
              <a:rPr lang="en-GB" sz="2000" dirty="0" smtClean="0">
                <a:solidFill>
                  <a:schemeClr val="tx1"/>
                </a:solidFill>
                <a:latin typeface="Arial" panose="020B0604020202020204" pitchFamily="34" charset="0"/>
                <a:cs typeface="Arial" panose="020B0604020202020204" pitchFamily="34" charset="0"/>
              </a:rPr>
              <a:t>(</a:t>
            </a:r>
            <a:r>
              <a:rPr lang="en-GB" sz="2000" dirty="0">
                <a:solidFill>
                  <a:schemeClr val="tx1"/>
                </a:solidFill>
                <a:latin typeface="Arial" panose="020B0604020202020204" pitchFamily="34" charset="0"/>
                <a:cs typeface="Arial" panose="020B0604020202020204" pitchFamily="34" charset="0"/>
              </a:rPr>
              <a:t>B</a:t>
            </a:r>
            <a:r>
              <a:rPr lang="en-GB" sz="2000" dirty="0" smtClean="0">
                <a:solidFill>
                  <a:schemeClr val="tx1"/>
                </a:solidFill>
                <a:latin typeface="Arial" panose="020B0604020202020204" pitchFamily="34" charset="0"/>
                <a:cs typeface="Arial" panose="020B0604020202020204" pitchFamily="34" charset="0"/>
              </a:rPr>
              <a:t>andura).</a:t>
            </a:r>
          </a:p>
          <a:p>
            <a:pPr algn="l">
              <a:spcBef>
                <a:spcPts val="0"/>
              </a:spcBef>
            </a:pPr>
            <a:endParaRPr lang="en-GB" sz="2000" dirty="0">
              <a:solidFill>
                <a:schemeClr val="tx1"/>
              </a:solidFill>
              <a:latin typeface="Arial" panose="020B0604020202020204" pitchFamily="34" charset="0"/>
              <a:cs typeface="Arial" panose="020B0604020202020204" pitchFamily="34" charset="0"/>
            </a:endParaRPr>
          </a:p>
          <a:p>
            <a:pPr algn="l">
              <a:spcBef>
                <a:spcPts val="0"/>
              </a:spcBef>
            </a:pPr>
            <a:r>
              <a:rPr lang="en-GB" sz="2000" dirty="0" smtClean="0">
                <a:solidFill>
                  <a:schemeClr val="tx1"/>
                </a:solidFill>
                <a:latin typeface="Arial" panose="020B0604020202020204" pitchFamily="34" charset="0"/>
                <a:cs typeface="Arial" panose="020B0604020202020204" pitchFamily="34" charset="0"/>
              </a:rPr>
              <a:t>A </a:t>
            </a:r>
            <a:r>
              <a:rPr lang="en-GB" sz="2000" dirty="0">
                <a:solidFill>
                  <a:schemeClr val="tx1"/>
                </a:solidFill>
                <a:latin typeface="Arial" panose="020B0604020202020204" pitchFamily="34" charset="0"/>
                <a:cs typeface="Arial" panose="020B0604020202020204" pitchFamily="34" charset="0"/>
              </a:rPr>
              <a:t>goal is made desirable through framing it as a human plight </a:t>
            </a:r>
            <a:r>
              <a:rPr lang="en-GB" sz="2000" dirty="0" smtClean="0">
                <a:solidFill>
                  <a:schemeClr val="tx1"/>
                </a:solidFill>
                <a:latin typeface="Arial" panose="020B0604020202020204" pitchFamily="34" charset="0"/>
                <a:cs typeface="Arial" panose="020B0604020202020204" pitchFamily="34" charset="0"/>
              </a:rPr>
              <a:t>(</a:t>
            </a:r>
            <a:r>
              <a:rPr lang="en-GB" sz="2000" dirty="0">
                <a:solidFill>
                  <a:schemeClr val="tx1"/>
                </a:solidFill>
                <a:latin typeface="Arial" panose="020B0604020202020204" pitchFamily="34" charset="0"/>
                <a:cs typeface="Arial" panose="020B0604020202020204" pitchFamily="34" charset="0"/>
              </a:rPr>
              <a:t>B</a:t>
            </a:r>
            <a:r>
              <a:rPr lang="en-GB" sz="2000" dirty="0" smtClean="0">
                <a:solidFill>
                  <a:schemeClr val="tx1"/>
                </a:solidFill>
                <a:latin typeface="Arial" panose="020B0604020202020204" pitchFamily="34" charset="0"/>
                <a:cs typeface="Arial" panose="020B0604020202020204" pitchFamily="34" charset="0"/>
              </a:rPr>
              <a:t>runer</a:t>
            </a:r>
            <a:r>
              <a:rPr lang="en-GB" sz="2000" dirty="0">
                <a:solidFill>
                  <a:schemeClr val="tx1"/>
                </a:solidFill>
                <a:latin typeface="Arial" panose="020B0604020202020204" pitchFamily="34" charset="0"/>
                <a:cs typeface="Arial" panose="020B0604020202020204" pitchFamily="34" charset="0"/>
              </a:rPr>
              <a:t>, </a:t>
            </a:r>
            <a:r>
              <a:rPr lang="en-GB" sz="2000" dirty="0" smtClean="0">
                <a:solidFill>
                  <a:schemeClr val="tx1"/>
                </a:solidFill>
                <a:latin typeface="Arial" panose="020B0604020202020204" pitchFamily="34" charset="0"/>
                <a:cs typeface="Arial" panose="020B0604020202020204" pitchFamily="34" charset="0"/>
              </a:rPr>
              <a:t>Polkinghorne).</a:t>
            </a:r>
          </a:p>
          <a:p>
            <a:pPr algn="l">
              <a:spcBef>
                <a:spcPts val="0"/>
              </a:spcBef>
            </a:pPr>
            <a:endParaRPr lang="en-GB" sz="2000" dirty="0">
              <a:solidFill>
                <a:schemeClr val="tx1"/>
              </a:solidFill>
              <a:latin typeface="Arial" panose="020B0604020202020204" pitchFamily="34" charset="0"/>
              <a:cs typeface="Arial" panose="020B0604020202020204" pitchFamily="34" charset="0"/>
            </a:endParaRPr>
          </a:p>
          <a:p>
            <a:pPr algn="l">
              <a:spcBef>
                <a:spcPts val="0"/>
              </a:spcBef>
            </a:pPr>
            <a:r>
              <a:rPr lang="en-GB" sz="2000" dirty="0" smtClean="0">
                <a:solidFill>
                  <a:schemeClr val="tx1"/>
                </a:solidFill>
                <a:latin typeface="Arial" panose="020B0604020202020204" pitchFamily="34" charset="0"/>
                <a:cs typeface="Arial" panose="020B0604020202020204" pitchFamily="34" charset="0"/>
              </a:rPr>
              <a:t>The </a:t>
            </a:r>
            <a:r>
              <a:rPr lang="en-GB" sz="2000" dirty="0">
                <a:solidFill>
                  <a:schemeClr val="tx1"/>
                </a:solidFill>
                <a:latin typeface="Arial" panose="020B0604020202020204" pitchFamily="34" charset="0"/>
                <a:cs typeface="Arial" panose="020B0604020202020204" pitchFamily="34" charset="0"/>
              </a:rPr>
              <a:t>change bought about by narrative is to make the human plight understandable and bearable </a:t>
            </a:r>
            <a:r>
              <a:rPr lang="en-GB" sz="2000" dirty="0" smtClean="0">
                <a:solidFill>
                  <a:schemeClr val="tx1"/>
                </a:solidFill>
                <a:latin typeface="Arial" panose="020B0604020202020204" pitchFamily="34" charset="0"/>
                <a:cs typeface="Arial" panose="020B0604020202020204" pitchFamily="34" charset="0"/>
              </a:rPr>
              <a:t>(</a:t>
            </a:r>
            <a:r>
              <a:rPr lang="en-GB" sz="2000" dirty="0">
                <a:solidFill>
                  <a:schemeClr val="tx1"/>
                </a:solidFill>
                <a:latin typeface="Arial" panose="020B0604020202020204" pitchFamily="34" charset="0"/>
                <a:cs typeface="Arial" panose="020B0604020202020204" pitchFamily="34" charset="0"/>
              </a:rPr>
              <a:t>B</a:t>
            </a:r>
            <a:r>
              <a:rPr lang="en-GB" sz="2000" dirty="0" smtClean="0">
                <a:solidFill>
                  <a:schemeClr val="tx1"/>
                </a:solidFill>
                <a:latin typeface="Arial" panose="020B0604020202020204" pitchFamily="34" charset="0"/>
                <a:cs typeface="Arial" panose="020B0604020202020204" pitchFamily="34" charset="0"/>
              </a:rPr>
              <a:t>runer</a:t>
            </a:r>
            <a:r>
              <a:rPr lang="en-GB" sz="2000" dirty="0">
                <a:solidFill>
                  <a:schemeClr val="tx1"/>
                </a:solidFill>
                <a:latin typeface="Arial" panose="020B0604020202020204" pitchFamily="34" charset="0"/>
                <a:cs typeface="Arial" panose="020B0604020202020204" pitchFamily="34" charset="0"/>
              </a:rPr>
              <a:t>) rather than reifying the perception of an absolute change in either state or outcome (</a:t>
            </a:r>
            <a:r>
              <a:rPr lang="en-GB" sz="2000" dirty="0" smtClean="0">
                <a:solidFill>
                  <a:schemeClr val="tx1"/>
                </a:solidFill>
                <a:latin typeface="Arial" panose="020B0604020202020204" pitchFamily="34" charset="0"/>
                <a:cs typeface="Arial" panose="020B0604020202020204" pitchFamily="34" charset="0"/>
              </a:rPr>
              <a:t>Lewin).</a:t>
            </a:r>
          </a:p>
          <a:p>
            <a:pPr algn="l">
              <a:spcBef>
                <a:spcPts val="0"/>
              </a:spcBef>
            </a:pPr>
            <a:endParaRPr lang="en-GB" sz="2000" dirty="0">
              <a:solidFill>
                <a:schemeClr val="tx1"/>
              </a:solidFill>
              <a:latin typeface="Arial" panose="020B0604020202020204" pitchFamily="34" charset="0"/>
              <a:cs typeface="Arial" panose="020B0604020202020204" pitchFamily="34" charset="0"/>
            </a:endParaRPr>
          </a:p>
          <a:p>
            <a:pPr>
              <a:spcBef>
                <a:spcPts val="0"/>
              </a:spcBef>
            </a:pPr>
            <a:r>
              <a:rPr lang="en-GB" sz="2000" b="1" dirty="0">
                <a:solidFill>
                  <a:schemeClr val="tx1"/>
                </a:solidFill>
                <a:latin typeface="Arial" panose="020B0604020202020204" pitchFamily="34" charset="0"/>
                <a:cs typeface="Arial" panose="020B0604020202020204" pitchFamily="34" charset="0"/>
              </a:rPr>
              <a:t>Narrative creates stable representations because it creates a canon and challenges to the canon can either be incorporated into the narrative or rejected</a:t>
            </a:r>
          </a:p>
          <a:p>
            <a:pPr algn="l">
              <a:spcBef>
                <a:spcPts val="0"/>
              </a:spcBef>
            </a:pPr>
            <a:endParaRPr lang="en-GB" sz="20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6668341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23528" y="260648"/>
            <a:ext cx="8496944" cy="6336704"/>
          </a:xfrm>
        </p:spPr>
        <p:txBody>
          <a:bodyPr>
            <a:normAutofit fontScale="92500" lnSpcReduction="20000"/>
          </a:bodyPr>
          <a:lstStyle/>
          <a:p>
            <a:endParaRPr lang="en-GB" dirty="0" smtClean="0"/>
          </a:p>
          <a:p>
            <a:r>
              <a:rPr lang="en-GB" sz="2200" b="1" u="sng" dirty="0" smtClean="0">
                <a:solidFill>
                  <a:schemeClr val="tx1"/>
                </a:solidFill>
                <a:latin typeface="Arial" panose="020B0604020202020204" pitchFamily="34" charset="0"/>
                <a:cs typeface="Arial" panose="020B0604020202020204" pitchFamily="34" charset="0"/>
              </a:rPr>
              <a:t>The coming of age for Qualitative Inquiry</a:t>
            </a:r>
            <a:endParaRPr lang="en-GB" sz="2200" b="1" u="sng" dirty="0">
              <a:solidFill>
                <a:schemeClr val="tx1"/>
              </a:solidFill>
              <a:latin typeface="Arial" panose="020B0604020202020204" pitchFamily="34" charset="0"/>
              <a:cs typeface="Arial" panose="020B0604020202020204" pitchFamily="34" charset="0"/>
            </a:endParaRPr>
          </a:p>
          <a:p>
            <a:pPr algn="l"/>
            <a:endParaRPr lang="en-GB" sz="2200" dirty="0" smtClean="0">
              <a:solidFill>
                <a:schemeClr val="tx1"/>
              </a:solidFill>
              <a:latin typeface="Arial" panose="020B0604020202020204" pitchFamily="34" charset="0"/>
              <a:cs typeface="Arial" panose="020B0604020202020204" pitchFamily="34" charset="0"/>
            </a:endParaRPr>
          </a:p>
          <a:p>
            <a:pPr algn="l"/>
            <a:r>
              <a:rPr lang="en-GB" sz="2200" dirty="0" smtClean="0">
                <a:solidFill>
                  <a:schemeClr val="tx1"/>
                </a:solidFill>
                <a:latin typeface="Arial" panose="020B0604020202020204" pitchFamily="34" charset="0"/>
                <a:cs typeface="Arial" panose="020B0604020202020204" pitchFamily="34" charset="0"/>
              </a:rPr>
              <a:t>In </a:t>
            </a:r>
            <a:r>
              <a:rPr lang="en-GB" sz="2200" dirty="0">
                <a:solidFill>
                  <a:schemeClr val="tx1"/>
                </a:solidFill>
                <a:latin typeface="Arial" panose="020B0604020202020204" pitchFamily="34" charset="0"/>
                <a:cs typeface="Arial" panose="020B0604020202020204" pitchFamily="34" charset="0"/>
              </a:rPr>
              <a:t>2012, under the guidance of Kenneth Gergen, that the American Psychological Association granted the Society for Qualitative Inquiry membership of Division 5 of the APA (The Division of Evaluation, Measurement &amp; Statistics).  The real breakthrough comes not from an acceptance of qualitative methods, or qualitative research, but the acceptance of Qualitative </a:t>
            </a:r>
            <a:r>
              <a:rPr lang="en-GB" sz="2200" dirty="0" smtClean="0">
                <a:solidFill>
                  <a:schemeClr val="tx1"/>
                </a:solidFill>
                <a:latin typeface="Arial" panose="020B0604020202020204" pitchFamily="34" charset="0"/>
                <a:cs typeface="Arial" panose="020B0604020202020204" pitchFamily="34" charset="0"/>
              </a:rPr>
              <a:t>Inquiry.  Qualitative Research (journal) to be launched by APA</a:t>
            </a:r>
          </a:p>
          <a:p>
            <a:pPr algn="l"/>
            <a:endParaRPr lang="en-GB" sz="2200" dirty="0">
              <a:solidFill>
                <a:schemeClr val="tx1"/>
              </a:solidFill>
              <a:latin typeface="Arial" panose="020B0604020202020204" pitchFamily="34" charset="0"/>
              <a:cs typeface="Arial" panose="020B0604020202020204" pitchFamily="34" charset="0"/>
            </a:endParaRPr>
          </a:p>
          <a:p>
            <a:r>
              <a:rPr lang="en-GB" sz="2200" b="1" u="sng" dirty="0" smtClean="0">
                <a:solidFill>
                  <a:schemeClr val="tx1"/>
                </a:solidFill>
                <a:latin typeface="Arial" panose="020B0604020202020204" pitchFamily="34" charset="0"/>
                <a:cs typeface="Arial" panose="020B0604020202020204" pitchFamily="34" charset="0"/>
              </a:rPr>
              <a:t>The commercial pre-cursor…?</a:t>
            </a:r>
          </a:p>
          <a:p>
            <a:pPr algn="l"/>
            <a:endParaRPr lang="en-GB" sz="2200" dirty="0" smtClean="0">
              <a:solidFill>
                <a:schemeClr val="tx1"/>
              </a:solidFill>
              <a:latin typeface="Arial" panose="020B0604020202020204" pitchFamily="34" charset="0"/>
              <a:cs typeface="Arial" panose="020B0604020202020204" pitchFamily="34" charset="0"/>
            </a:endParaRPr>
          </a:p>
          <a:p>
            <a:pPr>
              <a:spcBef>
                <a:spcPts val="0"/>
              </a:spcBef>
            </a:pPr>
            <a:r>
              <a:rPr lang="en-GB" sz="2200" dirty="0">
                <a:solidFill>
                  <a:schemeClr val="tx1"/>
                </a:solidFill>
                <a:latin typeface="Arial" panose="020B0604020202020204" pitchFamily="34" charset="0"/>
                <a:cs typeface="Arial" panose="020B0604020202020204" pitchFamily="34" charset="0"/>
              </a:rPr>
              <a:t>Meaning, Inc. </a:t>
            </a:r>
            <a:endParaRPr lang="en-GB" sz="2200" b="1" dirty="0">
              <a:solidFill>
                <a:schemeClr val="tx1"/>
              </a:solidFill>
              <a:latin typeface="Arial" panose="020B0604020202020204" pitchFamily="34" charset="0"/>
              <a:cs typeface="Arial" panose="020B0604020202020204" pitchFamily="34" charset="0"/>
            </a:endParaRPr>
          </a:p>
          <a:p>
            <a:pPr>
              <a:spcBef>
                <a:spcPts val="0"/>
              </a:spcBef>
            </a:pPr>
            <a:r>
              <a:rPr lang="en-GB" sz="2200" dirty="0">
                <a:solidFill>
                  <a:schemeClr val="tx1"/>
                </a:solidFill>
                <a:latin typeface="Arial" panose="020B0604020202020204" pitchFamily="34" charset="0"/>
                <a:cs typeface="Arial" panose="020B0604020202020204" pitchFamily="34" charset="0"/>
              </a:rPr>
              <a:t>The Blueprint for Business Success in the 21st Century</a:t>
            </a:r>
          </a:p>
          <a:p>
            <a:pPr>
              <a:spcBef>
                <a:spcPts val="0"/>
              </a:spcBef>
            </a:pPr>
            <a:r>
              <a:rPr lang="en-GB" sz="2200" dirty="0">
                <a:solidFill>
                  <a:schemeClr val="tx1"/>
                </a:solidFill>
                <a:latin typeface="Arial" panose="020B0604020202020204" pitchFamily="34" charset="0"/>
                <a:cs typeface="Arial" panose="020B0604020202020204" pitchFamily="34" charset="0"/>
              </a:rPr>
              <a:t>by Gurnek Bains et. al.</a:t>
            </a:r>
          </a:p>
          <a:p>
            <a:pPr>
              <a:spcBef>
                <a:spcPts val="0"/>
              </a:spcBef>
            </a:pPr>
            <a:r>
              <a:rPr lang="en-GB" sz="2200" dirty="0">
                <a:solidFill>
                  <a:schemeClr val="tx1"/>
                </a:solidFill>
                <a:latin typeface="Arial" panose="020B0604020202020204" pitchFamily="34" charset="0"/>
                <a:cs typeface="Arial" panose="020B0604020202020204" pitchFamily="34" charset="0"/>
              </a:rPr>
              <a:t>Profile Books, 2007</a:t>
            </a:r>
          </a:p>
          <a:p>
            <a:pPr>
              <a:spcBef>
                <a:spcPts val="0"/>
              </a:spcBef>
            </a:pPr>
            <a:r>
              <a:rPr lang="en-GB" sz="2200" dirty="0">
                <a:solidFill>
                  <a:schemeClr val="tx1"/>
                </a:solidFill>
                <a:latin typeface="Arial" panose="020B0604020202020204" pitchFamily="34" charset="0"/>
                <a:cs typeface="Arial" panose="020B0604020202020204" pitchFamily="34" charset="0"/>
              </a:rPr>
              <a:t> </a:t>
            </a:r>
          </a:p>
          <a:p>
            <a:pPr>
              <a:spcBef>
                <a:spcPts val="0"/>
              </a:spcBef>
            </a:pPr>
            <a:r>
              <a:rPr lang="en-GB" sz="2200" b="1" dirty="0">
                <a:solidFill>
                  <a:schemeClr val="tx1"/>
                </a:solidFill>
                <a:latin typeface="Arial" panose="020B0604020202020204" pitchFamily="34" charset="0"/>
                <a:cs typeface="Arial" panose="020B0604020202020204" pitchFamily="34" charset="0"/>
              </a:rPr>
              <a:t>Businesses want to know about </a:t>
            </a:r>
            <a:r>
              <a:rPr lang="en-GB" sz="2200" b="1" dirty="0" smtClean="0">
                <a:solidFill>
                  <a:schemeClr val="tx1"/>
                </a:solidFill>
                <a:latin typeface="Arial" panose="020B0604020202020204" pitchFamily="34" charset="0"/>
                <a:cs typeface="Arial" panose="020B0604020202020204" pitchFamily="34" charset="0"/>
              </a:rPr>
              <a:t>meaning and understanding</a:t>
            </a:r>
          </a:p>
          <a:p>
            <a:pPr>
              <a:spcBef>
                <a:spcPts val="0"/>
              </a:spcBef>
            </a:pPr>
            <a:endParaRPr lang="en-GB" sz="2200" b="1" dirty="0" smtClean="0">
              <a:solidFill>
                <a:schemeClr val="tx1"/>
              </a:solidFill>
              <a:latin typeface="Arial" panose="020B0604020202020204" pitchFamily="34" charset="0"/>
              <a:cs typeface="Arial" panose="020B0604020202020204" pitchFamily="34" charset="0"/>
            </a:endParaRPr>
          </a:p>
          <a:p>
            <a:pPr>
              <a:spcBef>
                <a:spcPts val="0"/>
              </a:spcBef>
            </a:pPr>
            <a:r>
              <a:rPr lang="en-GB" sz="2200" b="1" dirty="0" smtClean="0">
                <a:solidFill>
                  <a:schemeClr val="tx1"/>
                </a:solidFill>
                <a:latin typeface="Arial" panose="020B0604020202020204" pitchFamily="34" charset="0"/>
                <a:cs typeface="Arial" panose="020B0604020202020204" pitchFamily="34" charset="0"/>
              </a:rPr>
              <a:t>The FT45 Journals want more ‘qualitative research’ (including AMR and AMJ; JOOP now accepts qualitative research; JAP will accept </a:t>
            </a:r>
            <a:r>
              <a:rPr lang="en-GB" sz="2200" b="1" dirty="0">
                <a:solidFill>
                  <a:schemeClr val="tx1"/>
                </a:solidFill>
                <a:latin typeface="Arial" panose="020B0604020202020204" pitchFamily="34" charset="0"/>
                <a:cs typeface="Arial" panose="020B0604020202020204" pitchFamily="34" charset="0"/>
              </a:rPr>
              <a:t>q</a:t>
            </a:r>
            <a:r>
              <a:rPr lang="en-GB" sz="2200" b="1" dirty="0" smtClean="0">
                <a:solidFill>
                  <a:schemeClr val="tx1"/>
                </a:solidFill>
                <a:latin typeface="Arial" panose="020B0604020202020204" pitchFamily="34" charset="0"/>
                <a:cs typeface="Arial" panose="020B0604020202020204" pitchFamily="34" charset="0"/>
              </a:rPr>
              <a:t>ualitative research)</a:t>
            </a:r>
            <a:endParaRPr lang="en-GB" sz="2200" b="1"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6668341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23528" y="260648"/>
            <a:ext cx="8496944" cy="6336704"/>
          </a:xfrm>
        </p:spPr>
        <p:txBody>
          <a:bodyPr>
            <a:normAutofit/>
          </a:bodyPr>
          <a:lstStyle/>
          <a:p>
            <a:pPr>
              <a:spcBef>
                <a:spcPts val="0"/>
              </a:spcBef>
            </a:pPr>
            <a:r>
              <a:rPr lang="en-GB" sz="2000" b="1" u="sng" dirty="0">
                <a:solidFill>
                  <a:schemeClr val="tx1"/>
                </a:solidFill>
                <a:latin typeface="Arial" panose="020B0604020202020204" pitchFamily="34" charset="0"/>
                <a:cs typeface="Arial" panose="020B0604020202020204" pitchFamily="34" charset="0"/>
              </a:rPr>
              <a:t>Narratives and Stories</a:t>
            </a:r>
          </a:p>
          <a:p>
            <a:pPr>
              <a:spcBef>
                <a:spcPts val="0"/>
              </a:spcBef>
            </a:pPr>
            <a:r>
              <a:rPr lang="en-GB" sz="2000" dirty="0">
                <a:solidFill>
                  <a:schemeClr val="tx1"/>
                </a:solidFill>
                <a:latin typeface="Arial" panose="020B0604020202020204" pitchFamily="34" charset="0"/>
                <a:cs typeface="Arial" panose="020B0604020202020204" pitchFamily="34" charset="0"/>
              </a:rPr>
              <a:t> </a:t>
            </a:r>
          </a:p>
          <a:p>
            <a:pPr algn="l">
              <a:spcBef>
                <a:spcPts val="0"/>
              </a:spcBef>
            </a:pPr>
            <a:r>
              <a:rPr lang="en-GB" sz="2000" dirty="0">
                <a:solidFill>
                  <a:schemeClr val="tx1"/>
                </a:solidFill>
                <a:latin typeface="Arial" panose="020B0604020202020204" pitchFamily="34" charset="0"/>
                <a:cs typeface="Arial" panose="020B0604020202020204" pitchFamily="34" charset="0"/>
              </a:rPr>
              <a:t>Narrative is both a process and an object</a:t>
            </a:r>
            <a:r>
              <a:rPr lang="en-GB" sz="2000" dirty="0" smtClean="0">
                <a:solidFill>
                  <a:schemeClr val="tx1"/>
                </a:solidFill>
                <a:latin typeface="Arial" panose="020B0604020202020204" pitchFamily="34" charset="0"/>
                <a:cs typeface="Arial" panose="020B0604020202020204" pitchFamily="34" charset="0"/>
              </a:rPr>
              <a:t>.  As </a:t>
            </a:r>
            <a:r>
              <a:rPr lang="en-GB" sz="2000" dirty="0">
                <a:solidFill>
                  <a:schemeClr val="tx1"/>
                </a:solidFill>
                <a:latin typeface="Arial" panose="020B0604020202020204" pitchFamily="34" charset="0"/>
                <a:cs typeface="Arial" panose="020B0604020202020204" pitchFamily="34" charset="0"/>
              </a:rPr>
              <a:t>an object it has many forms – anecdote, account, chronology, argument (rhetoric), script</a:t>
            </a:r>
          </a:p>
          <a:p>
            <a:pPr algn="l">
              <a:spcBef>
                <a:spcPts val="0"/>
              </a:spcBef>
            </a:pPr>
            <a:r>
              <a:rPr lang="en-GB" sz="2000" dirty="0">
                <a:solidFill>
                  <a:schemeClr val="tx1"/>
                </a:solidFill>
                <a:latin typeface="Arial" panose="020B0604020202020204" pitchFamily="34" charset="0"/>
                <a:cs typeface="Arial" panose="020B0604020202020204" pitchFamily="34" charset="0"/>
              </a:rPr>
              <a:t> </a:t>
            </a:r>
          </a:p>
          <a:p>
            <a:pPr>
              <a:spcBef>
                <a:spcPts val="0"/>
              </a:spcBef>
            </a:pPr>
            <a:r>
              <a:rPr lang="en-GB" sz="2000" b="1" dirty="0" smtClean="0">
                <a:solidFill>
                  <a:schemeClr val="tx1"/>
                </a:solidFill>
                <a:latin typeface="Arial" panose="020B0604020202020204" pitchFamily="34" charset="0"/>
                <a:cs typeface="Arial" panose="020B0604020202020204" pitchFamily="34" charset="0"/>
              </a:rPr>
              <a:t>Story </a:t>
            </a:r>
            <a:r>
              <a:rPr lang="en-GB" sz="2000" b="1" dirty="0">
                <a:solidFill>
                  <a:schemeClr val="tx1"/>
                </a:solidFill>
                <a:latin typeface="Arial" panose="020B0604020202020204" pitchFamily="34" charset="0"/>
                <a:cs typeface="Arial" panose="020B0604020202020204" pitchFamily="34" charset="0"/>
              </a:rPr>
              <a:t>is the ideal form of </a:t>
            </a:r>
            <a:r>
              <a:rPr lang="en-GB" sz="2000" b="1" dirty="0" smtClean="0">
                <a:solidFill>
                  <a:schemeClr val="tx1"/>
                </a:solidFill>
                <a:latin typeface="Arial" panose="020B0604020202020204" pitchFamily="34" charset="0"/>
                <a:cs typeface="Arial" panose="020B0604020202020204" pitchFamily="34" charset="0"/>
              </a:rPr>
              <a:t>narrative</a:t>
            </a:r>
            <a:endParaRPr lang="en-GB" sz="2000" b="1" dirty="0">
              <a:solidFill>
                <a:schemeClr val="tx1"/>
              </a:solidFill>
              <a:latin typeface="Arial" panose="020B0604020202020204" pitchFamily="34" charset="0"/>
              <a:cs typeface="Arial" panose="020B0604020202020204" pitchFamily="34" charset="0"/>
            </a:endParaRPr>
          </a:p>
          <a:p>
            <a:pPr algn="l">
              <a:spcBef>
                <a:spcPts val="0"/>
              </a:spcBef>
            </a:pPr>
            <a:r>
              <a:rPr lang="en-GB" sz="2000" dirty="0">
                <a:solidFill>
                  <a:schemeClr val="tx1"/>
                </a:solidFill>
                <a:latin typeface="Arial" panose="020B0604020202020204" pitchFamily="34" charset="0"/>
                <a:cs typeface="Arial" panose="020B0604020202020204" pitchFamily="34" charset="0"/>
              </a:rPr>
              <a:t> </a:t>
            </a:r>
          </a:p>
          <a:p>
            <a:pPr algn="l">
              <a:spcBef>
                <a:spcPts val="0"/>
              </a:spcBef>
            </a:pPr>
            <a:r>
              <a:rPr lang="en-GB" sz="2000" dirty="0">
                <a:solidFill>
                  <a:schemeClr val="tx1"/>
                </a:solidFill>
                <a:latin typeface="Arial" panose="020B0604020202020204" pitchFamily="34" charset="0"/>
                <a:cs typeface="Arial" panose="020B0604020202020204" pitchFamily="34" charset="0"/>
              </a:rPr>
              <a:t>Small number of stories, infinite number of ways to telling </a:t>
            </a:r>
            <a:r>
              <a:rPr lang="en-GB" sz="2000" dirty="0" smtClean="0">
                <a:solidFill>
                  <a:schemeClr val="tx1"/>
                </a:solidFill>
                <a:latin typeface="Arial" panose="020B0604020202020204" pitchFamily="34" charset="0"/>
                <a:cs typeface="Arial" panose="020B0604020202020204" pitchFamily="34" charset="0"/>
              </a:rPr>
              <a:t>them.  Stories </a:t>
            </a:r>
            <a:r>
              <a:rPr lang="en-GB" sz="2000" dirty="0">
                <a:solidFill>
                  <a:schemeClr val="tx1"/>
                </a:solidFill>
                <a:latin typeface="Arial" panose="020B0604020202020204" pitchFamily="34" charset="0"/>
                <a:cs typeface="Arial" panose="020B0604020202020204" pitchFamily="34" charset="0"/>
              </a:rPr>
              <a:t>are artefacts – cultural tools used to bring about effects within a </a:t>
            </a:r>
            <a:r>
              <a:rPr lang="en-GB" sz="2000" dirty="0" smtClean="0">
                <a:solidFill>
                  <a:schemeClr val="tx1"/>
                </a:solidFill>
                <a:latin typeface="Arial" panose="020B0604020202020204" pitchFamily="34" charset="0"/>
                <a:cs typeface="Arial" panose="020B0604020202020204" pitchFamily="34" charset="0"/>
              </a:rPr>
              <a:t>field</a:t>
            </a:r>
          </a:p>
          <a:p>
            <a:pPr algn="l">
              <a:spcBef>
                <a:spcPts val="0"/>
              </a:spcBef>
            </a:pPr>
            <a:endParaRPr lang="en-GB" sz="2000" dirty="0">
              <a:solidFill>
                <a:schemeClr val="tx1"/>
              </a:solidFill>
              <a:latin typeface="Arial" panose="020B0604020202020204" pitchFamily="34" charset="0"/>
              <a:cs typeface="Arial" panose="020B0604020202020204" pitchFamily="34" charset="0"/>
            </a:endParaRPr>
          </a:p>
          <a:p>
            <a:pPr algn="l">
              <a:spcBef>
                <a:spcPts val="0"/>
              </a:spcBef>
            </a:pPr>
            <a:endParaRPr lang="en-GB" sz="1600" dirty="0" smtClean="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6668341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23528" y="260648"/>
            <a:ext cx="8496944" cy="6336704"/>
          </a:xfrm>
        </p:spPr>
        <p:txBody>
          <a:bodyPr>
            <a:normAutofit fontScale="62500" lnSpcReduction="20000"/>
          </a:bodyPr>
          <a:lstStyle/>
          <a:p>
            <a:r>
              <a:rPr lang="en-GB" b="1" u="sng" dirty="0">
                <a:solidFill>
                  <a:schemeClr val="tx1"/>
                </a:solidFill>
                <a:latin typeface="Arial" panose="020B0604020202020204" pitchFamily="34" charset="0"/>
                <a:cs typeface="Arial" panose="020B0604020202020204" pitchFamily="34" charset="0"/>
              </a:rPr>
              <a:t>Narrative Analysis</a:t>
            </a:r>
          </a:p>
          <a:p>
            <a:r>
              <a:rPr lang="en-GB" dirty="0">
                <a:solidFill>
                  <a:schemeClr val="tx1"/>
                </a:solidFill>
                <a:latin typeface="Arial" panose="020B0604020202020204" pitchFamily="34" charset="0"/>
                <a:cs typeface="Arial" panose="020B0604020202020204" pitchFamily="34" charset="0"/>
              </a:rPr>
              <a:t> </a:t>
            </a:r>
          </a:p>
          <a:p>
            <a:pPr marL="457200" indent="-457200" algn="l">
              <a:buFont typeface="Arial" panose="020B0604020202020204" pitchFamily="34" charset="0"/>
              <a:buChar char="•"/>
            </a:pPr>
            <a:r>
              <a:rPr lang="en-GB" dirty="0">
                <a:solidFill>
                  <a:schemeClr val="tx1"/>
                </a:solidFill>
                <a:latin typeface="Arial" panose="020B0604020202020204" pitchFamily="34" charset="0"/>
                <a:cs typeface="Arial" panose="020B0604020202020204" pitchFamily="34" charset="0"/>
              </a:rPr>
              <a:t>Resembles Process Tracing / Critical-Historical Analysis / Discourse Analysis</a:t>
            </a:r>
          </a:p>
          <a:p>
            <a:pPr marL="457200" indent="-457200" algn="l">
              <a:buFont typeface="Arial" panose="020B0604020202020204" pitchFamily="34" charset="0"/>
              <a:buChar char="•"/>
            </a:pPr>
            <a:r>
              <a:rPr lang="en-GB" dirty="0">
                <a:solidFill>
                  <a:schemeClr val="tx1"/>
                </a:solidFill>
                <a:latin typeface="Arial" panose="020B0604020202020204" pitchFamily="34" charset="0"/>
                <a:cs typeface="Arial" panose="020B0604020202020204" pitchFamily="34" charset="0"/>
              </a:rPr>
              <a:t>Search for traces of events, artefacts, and emergent and deliberative instauration (the emergence and practice of institution building)</a:t>
            </a:r>
          </a:p>
          <a:p>
            <a:pPr marL="457200" indent="-457200" algn="l">
              <a:buFont typeface="Arial" panose="020B0604020202020204" pitchFamily="34" charset="0"/>
              <a:buChar char="•"/>
            </a:pPr>
            <a:r>
              <a:rPr lang="en-GB" dirty="0">
                <a:solidFill>
                  <a:schemeClr val="tx1"/>
                </a:solidFill>
                <a:latin typeface="Arial" panose="020B0604020202020204" pitchFamily="34" charset="0"/>
                <a:cs typeface="Arial" panose="020B0604020202020204" pitchFamily="34" charset="0"/>
              </a:rPr>
              <a:t>Traces are recorded and left in material objects, including texts</a:t>
            </a:r>
          </a:p>
          <a:p>
            <a:pPr marL="457200" indent="-457200" algn="l">
              <a:buFont typeface="Arial" panose="020B0604020202020204" pitchFamily="34" charset="0"/>
              <a:buChar char="•"/>
            </a:pPr>
            <a:r>
              <a:rPr lang="en-GB" dirty="0">
                <a:solidFill>
                  <a:schemeClr val="tx1"/>
                </a:solidFill>
                <a:latin typeface="Arial" panose="020B0604020202020204" pitchFamily="34" charset="0"/>
                <a:cs typeface="Arial" panose="020B0604020202020204" pitchFamily="34" charset="0"/>
              </a:rPr>
              <a:t>Texts are both powerful objects in their own right and record powerful events</a:t>
            </a:r>
          </a:p>
          <a:p>
            <a:pPr marL="457200" indent="-457200" algn="l">
              <a:buFont typeface="Arial" panose="020B0604020202020204" pitchFamily="34" charset="0"/>
              <a:buChar char="•"/>
            </a:pPr>
            <a:r>
              <a:rPr lang="en-GB" dirty="0">
                <a:solidFill>
                  <a:schemeClr val="tx1"/>
                </a:solidFill>
                <a:latin typeface="Arial" panose="020B0604020202020204" pitchFamily="34" charset="0"/>
                <a:cs typeface="Arial" panose="020B0604020202020204" pitchFamily="34" charset="0"/>
              </a:rPr>
              <a:t>Narrative Analysis is the analysis of texts</a:t>
            </a:r>
          </a:p>
          <a:p>
            <a:pPr marL="457200" indent="-457200" algn="l">
              <a:buFont typeface="Arial" panose="020B0604020202020204" pitchFamily="34" charset="0"/>
              <a:buChar char="•"/>
            </a:pPr>
            <a:r>
              <a:rPr lang="en-GB" dirty="0">
                <a:solidFill>
                  <a:schemeClr val="tx1"/>
                </a:solidFill>
                <a:latin typeface="Arial" panose="020B0604020202020204" pitchFamily="34" charset="0"/>
                <a:cs typeface="Arial" panose="020B0604020202020204" pitchFamily="34" charset="0"/>
              </a:rPr>
              <a:t>In Narrative Analysis we look for particular events and artefacts</a:t>
            </a:r>
          </a:p>
          <a:p>
            <a:pPr marL="457200" indent="-457200" algn="l">
              <a:buFont typeface="Arial" panose="020B0604020202020204" pitchFamily="34" charset="0"/>
              <a:buChar char="•"/>
            </a:pPr>
            <a:r>
              <a:rPr lang="en-GB" dirty="0">
                <a:solidFill>
                  <a:schemeClr val="tx1"/>
                </a:solidFill>
                <a:latin typeface="Arial" panose="020B0604020202020204" pitchFamily="34" charset="0"/>
                <a:cs typeface="Arial" panose="020B0604020202020204" pitchFamily="34" charset="0"/>
              </a:rPr>
              <a:t>The breach of the canon</a:t>
            </a:r>
          </a:p>
          <a:p>
            <a:pPr marL="457200" indent="-457200" algn="l">
              <a:buFont typeface="Arial" panose="020B0604020202020204" pitchFamily="34" charset="0"/>
              <a:buChar char="•"/>
            </a:pPr>
            <a:r>
              <a:rPr lang="en-GB" dirty="0">
                <a:solidFill>
                  <a:schemeClr val="tx1"/>
                </a:solidFill>
                <a:latin typeface="Arial" panose="020B0604020202020204" pitchFamily="34" charset="0"/>
                <a:cs typeface="Arial" panose="020B0604020202020204" pitchFamily="34" charset="0"/>
              </a:rPr>
              <a:t>The accrual of narratives</a:t>
            </a:r>
          </a:p>
          <a:p>
            <a:pPr marL="457200" indent="-457200" algn="l">
              <a:buFont typeface="Arial" panose="020B0604020202020204" pitchFamily="34" charset="0"/>
              <a:buChar char="•"/>
            </a:pPr>
            <a:r>
              <a:rPr lang="en-GB" dirty="0">
                <a:solidFill>
                  <a:schemeClr val="tx1"/>
                </a:solidFill>
                <a:latin typeface="Arial" panose="020B0604020202020204" pitchFamily="34" charset="0"/>
                <a:cs typeface="Arial" panose="020B0604020202020204" pitchFamily="34" charset="0"/>
              </a:rPr>
              <a:t>The consolidation of the new canon</a:t>
            </a:r>
          </a:p>
          <a:p>
            <a:pPr marL="457200" indent="-457200" algn="l">
              <a:buFont typeface="Arial" panose="020B0604020202020204" pitchFamily="34" charset="0"/>
              <a:buChar char="•"/>
            </a:pPr>
            <a:r>
              <a:rPr lang="en-GB" dirty="0">
                <a:solidFill>
                  <a:schemeClr val="tx1"/>
                </a:solidFill>
                <a:latin typeface="Arial" panose="020B0604020202020204" pitchFamily="34" charset="0"/>
                <a:cs typeface="Arial" panose="020B0604020202020204" pitchFamily="34" charset="0"/>
              </a:rPr>
              <a:t>Reification of the canon to form an institution</a:t>
            </a:r>
          </a:p>
          <a:p>
            <a:pPr marL="457200" indent="-457200" algn="l">
              <a:buFont typeface="Arial" panose="020B0604020202020204" pitchFamily="34" charset="0"/>
              <a:buChar char="•"/>
            </a:pPr>
            <a:r>
              <a:rPr lang="en-GB" dirty="0">
                <a:solidFill>
                  <a:schemeClr val="tx1"/>
                </a:solidFill>
                <a:latin typeface="Arial" panose="020B0604020202020204" pitchFamily="34" charset="0"/>
                <a:cs typeface="Arial" panose="020B0604020202020204" pitchFamily="34" charset="0"/>
              </a:rPr>
              <a:t>The use of narrative objects and artefacts (including stories, warrants and other symbolic representations)</a:t>
            </a:r>
          </a:p>
          <a:p>
            <a:endParaRPr lang="en-GB" dirty="0" smtClean="0"/>
          </a:p>
          <a:p>
            <a:r>
              <a:rPr lang="en-GB" b="1" dirty="0" smtClean="0">
                <a:solidFill>
                  <a:schemeClr val="tx1"/>
                </a:solidFill>
                <a:latin typeface="Arial" panose="020B0604020202020204" pitchFamily="34" charset="0"/>
                <a:cs typeface="Arial" panose="020B0604020202020204" pitchFamily="34" charset="0"/>
              </a:rPr>
              <a:t>Find THE STORY within THE NARRATIVE</a:t>
            </a:r>
            <a:endParaRPr lang="en-GB" b="1"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6668341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23528" y="260648"/>
            <a:ext cx="8496944" cy="6336704"/>
          </a:xfrm>
        </p:spPr>
        <p:txBody>
          <a:bodyPr/>
          <a:lstStyle/>
          <a:p>
            <a:pPr>
              <a:spcBef>
                <a:spcPts val="0"/>
              </a:spcBef>
            </a:pPr>
            <a:r>
              <a:rPr lang="en-GB" sz="2000" b="1" u="sng" dirty="0" smtClean="0">
                <a:solidFill>
                  <a:schemeClr val="tx1"/>
                </a:solidFill>
                <a:latin typeface="Arial" panose="020B0604020202020204" pitchFamily="34" charset="0"/>
                <a:cs typeface="Arial" panose="020B0604020202020204" pitchFamily="34" charset="0"/>
              </a:rPr>
              <a:t>Concluding comments</a:t>
            </a:r>
          </a:p>
          <a:p>
            <a:pPr>
              <a:spcBef>
                <a:spcPts val="0"/>
              </a:spcBef>
            </a:pPr>
            <a:endParaRPr lang="en-GB" sz="2000" b="1" dirty="0" smtClean="0">
              <a:solidFill>
                <a:schemeClr val="tx1"/>
              </a:solidFill>
              <a:latin typeface="Arial" panose="020B0604020202020204" pitchFamily="34" charset="0"/>
              <a:cs typeface="Arial" panose="020B0604020202020204" pitchFamily="34" charset="0"/>
            </a:endParaRPr>
          </a:p>
          <a:p>
            <a:pPr>
              <a:spcBef>
                <a:spcPts val="0"/>
              </a:spcBef>
            </a:pPr>
            <a:r>
              <a:rPr lang="en-GB" sz="2000" b="1" dirty="0" smtClean="0">
                <a:solidFill>
                  <a:schemeClr val="tx1"/>
                </a:solidFill>
                <a:latin typeface="Arial" panose="020B0604020202020204" pitchFamily="34" charset="0"/>
                <a:cs typeface="Arial" panose="020B0604020202020204" pitchFamily="34" charset="0"/>
              </a:rPr>
              <a:t>Qualitative Methods/Research ≠ Qualitative Inquiry</a:t>
            </a:r>
          </a:p>
          <a:p>
            <a:pPr>
              <a:spcBef>
                <a:spcPts val="0"/>
              </a:spcBef>
            </a:pPr>
            <a:endParaRPr lang="en-GB" sz="2000" b="1" dirty="0" smtClean="0">
              <a:solidFill>
                <a:schemeClr val="tx1"/>
              </a:solidFill>
              <a:latin typeface="Arial" panose="020B0604020202020204" pitchFamily="34" charset="0"/>
              <a:cs typeface="Arial" panose="020B0604020202020204" pitchFamily="34" charset="0"/>
            </a:endParaRPr>
          </a:p>
          <a:p>
            <a:pPr>
              <a:spcBef>
                <a:spcPts val="0"/>
              </a:spcBef>
            </a:pPr>
            <a:r>
              <a:rPr lang="en-GB" sz="2000" b="1" dirty="0" smtClean="0">
                <a:solidFill>
                  <a:schemeClr val="tx1"/>
                </a:solidFill>
                <a:latin typeface="Arial" panose="020B0604020202020204" pitchFamily="34" charset="0"/>
                <a:cs typeface="Arial" panose="020B0604020202020204" pitchFamily="34" charset="0"/>
              </a:rPr>
              <a:t>Qualitative Inquiry is the use of the interpretive paradigm (hermeneutics, social constructionism…)</a:t>
            </a:r>
          </a:p>
          <a:p>
            <a:pPr>
              <a:spcBef>
                <a:spcPts val="0"/>
              </a:spcBef>
            </a:pPr>
            <a:endParaRPr lang="en-GB" sz="2000" b="1" dirty="0" smtClean="0">
              <a:solidFill>
                <a:schemeClr val="tx1"/>
              </a:solidFill>
              <a:latin typeface="Arial" panose="020B0604020202020204" pitchFamily="34" charset="0"/>
              <a:cs typeface="Arial" panose="020B0604020202020204" pitchFamily="34" charset="0"/>
            </a:endParaRPr>
          </a:p>
          <a:p>
            <a:pPr>
              <a:spcBef>
                <a:spcPts val="0"/>
              </a:spcBef>
            </a:pPr>
            <a:r>
              <a:rPr lang="en-GB" sz="2000" b="1" dirty="0" smtClean="0">
                <a:solidFill>
                  <a:schemeClr val="tx1"/>
                </a:solidFill>
                <a:latin typeface="Arial" panose="020B0604020202020204" pitchFamily="34" charset="0"/>
                <a:cs typeface="Arial" panose="020B0604020202020204" pitchFamily="34" charset="0"/>
              </a:rPr>
              <a:t>All is Data</a:t>
            </a:r>
          </a:p>
          <a:p>
            <a:pPr>
              <a:spcBef>
                <a:spcPts val="0"/>
              </a:spcBef>
            </a:pPr>
            <a:endParaRPr lang="en-GB" sz="2000" b="1" dirty="0" smtClean="0">
              <a:solidFill>
                <a:schemeClr val="tx1"/>
              </a:solidFill>
              <a:latin typeface="Arial" panose="020B0604020202020204" pitchFamily="34" charset="0"/>
              <a:cs typeface="Arial" panose="020B0604020202020204" pitchFamily="34" charset="0"/>
            </a:endParaRPr>
          </a:p>
          <a:p>
            <a:pPr>
              <a:spcBef>
                <a:spcPts val="0"/>
              </a:spcBef>
            </a:pPr>
            <a:r>
              <a:rPr lang="en-GB" sz="2000" b="1" dirty="0" smtClean="0">
                <a:solidFill>
                  <a:schemeClr val="tx1"/>
                </a:solidFill>
                <a:latin typeface="Arial" panose="020B0604020202020204" pitchFamily="34" charset="0"/>
                <a:cs typeface="Arial" panose="020B0604020202020204" pitchFamily="34" charset="0"/>
              </a:rPr>
              <a:t>There is always a Text</a:t>
            </a:r>
          </a:p>
          <a:p>
            <a:pPr>
              <a:spcBef>
                <a:spcPts val="0"/>
              </a:spcBef>
            </a:pPr>
            <a:endParaRPr lang="en-GB" sz="2000" b="1" dirty="0" smtClean="0">
              <a:solidFill>
                <a:schemeClr val="tx1"/>
              </a:solidFill>
              <a:latin typeface="Arial" panose="020B0604020202020204" pitchFamily="34" charset="0"/>
              <a:cs typeface="Arial" panose="020B0604020202020204" pitchFamily="34" charset="0"/>
            </a:endParaRPr>
          </a:p>
          <a:p>
            <a:pPr>
              <a:spcBef>
                <a:spcPts val="0"/>
              </a:spcBef>
            </a:pPr>
            <a:r>
              <a:rPr lang="en-GB" sz="2000" b="1" dirty="0">
                <a:solidFill>
                  <a:schemeClr val="tx1"/>
                </a:solidFill>
                <a:latin typeface="Arial" panose="020B0604020202020204" pitchFamily="34" charset="0"/>
                <a:cs typeface="Arial" panose="020B0604020202020204" pitchFamily="34" charset="0"/>
              </a:rPr>
              <a:t>r</a:t>
            </a:r>
            <a:r>
              <a:rPr lang="en-GB" sz="2000" b="1" dirty="0" smtClean="0">
                <a:solidFill>
                  <a:schemeClr val="tx1"/>
                </a:solidFill>
                <a:latin typeface="Arial" panose="020B0604020202020204" pitchFamily="34" charset="0"/>
                <a:cs typeface="Arial" panose="020B0604020202020204" pitchFamily="34" charset="0"/>
              </a:rPr>
              <a:t>ead The Text; follow The Narrative; find The Story</a:t>
            </a:r>
          </a:p>
          <a:p>
            <a:pPr>
              <a:spcBef>
                <a:spcPts val="0"/>
              </a:spcBef>
            </a:pPr>
            <a:endParaRPr lang="en-GB" sz="2000" b="1" dirty="0" smtClean="0">
              <a:solidFill>
                <a:schemeClr val="tx1"/>
              </a:solidFill>
              <a:latin typeface="Arial" panose="020B0604020202020204" pitchFamily="34" charset="0"/>
              <a:cs typeface="Arial" panose="020B0604020202020204" pitchFamily="34" charset="0"/>
            </a:endParaRPr>
          </a:p>
          <a:p>
            <a:pPr>
              <a:spcBef>
                <a:spcPts val="0"/>
              </a:spcBef>
            </a:pPr>
            <a:r>
              <a:rPr lang="en-GB" sz="2000" b="1" dirty="0" smtClean="0">
                <a:solidFill>
                  <a:schemeClr val="tx1"/>
                </a:solidFill>
                <a:latin typeface="Arial" panose="020B0604020202020204" pitchFamily="34" charset="0"/>
                <a:cs typeface="Arial" panose="020B0604020202020204" pitchFamily="34" charset="0"/>
              </a:rPr>
              <a:t>Be Reflexive</a:t>
            </a:r>
          </a:p>
          <a:p>
            <a:pPr>
              <a:spcBef>
                <a:spcPts val="0"/>
              </a:spcBef>
            </a:pPr>
            <a:endParaRPr lang="en-GB" sz="2000" b="1" dirty="0" smtClean="0">
              <a:solidFill>
                <a:schemeClr val="tx1"/>
              </a:solidFill>
              <a:latin typeface="Arial" panose="020B0604020202020204" pitchFamily="34" charset="0"/>
              <a:cs typeface="Arial" panose="020B0604020202020204" pitchFamily="34" charset="0"/>
            </a:endParaRPr>
          </a:p>
          <a:p>
            <a:pPr>
              <a:spcBef>
                <a:spcPts val="0"/>
              </a:spcBef>
            </a:pPr>
            <a:r>
              <a:rPr lang="en-GB" sz="2000" b="1" dirty="0" smtClean="0">
                <a:solidFill>
                  <a:schemeClr val="tx1"/>
                </a:solidFill>
                <a:latin typeface="Arial" panose="020B0604020202020204" pitchFamily="34" charset="0"/>
                <a:cs typeface="Arial" panose="020B0604020202020204" pitchFamily="34" charset="0"/>
              </a:rPr>
              <a:t>When the only artefact you have is coding every phenomenon looks like a theme</a:t>
            </a:r>
          </a:p>
          <a:p>
            <a:pPr>
              <a:spcBef>
                <a:spcPts val="0"/>
              </a:spcBef>
            </a:pPr>
            <a:endParaRPr lang="en-GB" dirty="0">
              <a:solidFill>
                <a:schemeClr val="tx1"/>
              </a:solidFill>
            </a:endParaRPr>
          </a:p>
        </p:txBody>
      </p:sp>
    </p:spTree>
    <p:extLst>
      <p:ext uri="{BB962C8B-B14F-4D97-AF65-F5344CB8AC3E}">
        <p14:creationId xmlns:p14="http://schemas.microsoft.com/office/powerpoint/2010/main" val="30666834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23528" y="260648"/>
            <a:ext cx="8496944" cy="6336704"/>
          </a:xfrm>
        </p:spPr>
        <p:txBody>
          <a:bodyPr>
            <a:normAutofit lnSpcReduction="10000"/>
          </a:bodyPr>
          <a:lstStyle/>
          <a:p>
            <a:pPr algn="l"/>
            <a:endParaRPr lang="en-GB" sz="2000" dirty="0" smtClean="0">
              <a:solidFill>
                <a:schemeClr val="tx1"/>
              </a:solidFill>
              <a:latin typeface="Arial" panose="020B0604020202020204" pitchFamily="34" charset="0"/>
              <a:cs typeface="Arial" panose="020B0604020202020204" pitchFamily="34" charset="0"/>
            </a:endParaRPr>
          </a:p>
          <a:p>
            <a:pPr>
              <a:spcBef>
                <a:spcPts val="0"/>
              </a:spcBef>
            </a:pPr>
            <a:r>
              <a:rPr lang="en-GB" sz="2000" b="1" u="sng" dirty="0" smtClean="0">
                <a:solidFill>
                  <a:schemeClr val="tx1"/>
                </a:solidFill>
                <a:latin typeface="Arial" panose="020B0604020202020204" pitchFamily="34" charset="0"/>
                <a:cs typeface="Arial" panose="020B0604020202020204" pitchFamily="34" charset="0"/>
              </a:rPr>
              <a:t>Why does it matter?</a:t>
            </a:r>
          </a:p>
          <a:p>
            <a:pPr algn="l">
              <a:spcBef>
                <a:spcPts val="0"/>
              </a:spcBef>
            </a:pPr>
            <a:endParaRPr lang="en-GB" sz="2000" dirty="0" smtClean="0">
              <a:solidFill>
                <a:schemeClr val="tx1"/>
              </a:solidFill>
              <a:latin typeface="Arial" panose="020B0604020202020204" pitchFamily="34" charset="0"/>
              <a:cs typeface="Arial" panose="020B0604020202020204" pitchFamily="34" charset="0"/>
            </a:endParaRPr>
          </a:p>
          <a:p>
            <a:pPr algn="l">
              <a:spcBef>
                <a:spcPts val="0"/>
              </a:spcBef>
            </a:pPr>
            <a:r>
              <a:rPr lang="en-GB" sz="2000" dirty="0" smtClean="0">
                <a:solidFill>
                  <a:schemeClr val="tx1"/>
                </a:solidFill>
                <a:latin typeface="Arial" panose="020B0604020202020204" pitchFamily="34" charset="0"/>
                <a:cs typeface="Arial" panose="020B0604020202020204" pitchFamily="34" charset="0"/>
              </a:rPr>
              <a:t>Occupational </a:t>
            </a:r>
            <a:r>
              <a:rPr lang="en-GB" sz="2000" dirty="0">
                <a:solidFill>
                  <a:schemeClr val="tx1"/>
                </a:solidFill>
                <a:latin typeface="Arial" panose="020B0604020202020204" pitchFamily="34" charset="0"/>
                <a:cs typeface="Arial" panose="020B0604020202020204" pitchFamily="34" charset="0"/>
              </a:rPr>
              <a:t>activities are usually directed at achieving group goals within organizational structures.  This requires collective action involving socially mediated, and complex, paths of influence.  The key to successful collective action is the aggregating of members’ beliefs in accordance with the goals.  All collectives, whether individuals in a group, groups in an organization, or organizations in an industry, are social systems and social systems are fields of </a:t>
            </a:r>
            <a:r>
              <a:rPr lang="en-GB" sz="2000" dirty="0" smtClean="0">
                <a:solidFill>
                  <a:schemeClr val="tx1"/>
                </a:solidFill>
                <a:latin typeface="Arial" panose="020B0604020202020204" pitchFamily="34" charset="0"/>
                <a:cs typeface="Arial" panose="020B0604020202020204" pitchFamily="34" charset="0"/>
              </a:rPr>
              <a:t>activity.</a:t>
            </a:r>
          </a:p>
          <a:p>
            <a:pPr algn="l">
              <a:spcBef>
                <a:spcPts val="0"/>
              </a:spcBef>
            </a:pPr>
            <a:endParaRPr lang="en-GB" sz="2000" dirty="0">
              <a:solidFill>
                <a:schemeClr val="tx1"/>
              </a:solidFill>
              <a:latin typeface="Arial" panose="020B0604020202020204" pitchFamily="34" charset="0"/>
              <a:cs typeface="Arial" panose="020B0604020202020204" pitchFamily="34" charset="0"/>
            </a:endParaRPr>
          </a:p>
          <a:p>
            <a:pPr algn="l">
              <a:spcBef>
                <a:spcPts val="0"/>
              </a:spcBef>
            </a:pPr>
            <a:r>
              <a:rPr lang="en-GB" sz="2000" dirty="0">
                <a:solidFill>
                  <a:schemeClr val="tx1"/>
                </a:solidFill>
                <a:latin typeface="Arial" panose="020B0604020202020204" pitchFamily="34" charset="0"/>
                <a:cs typeface="Arial" panose="020B0604020202020204" pitchFamily="34" charset="0"/>
              </a:rPr>
              <a:t>Organizational change occurs as a consequence of the behaviour of individuals, and is a process of learning a new way of behaving in order to resolve a perceived problem that has no readily available solution</a:t>
            </a:r>
            <a:r>
              <a:rPr lang="en-GB" sz="2000" dirty="0" smtClean="0">
                <a:solidFill>
                  <a:schemeClr val="tx1"/>
                </a:solidFill>
                <a:latin typeface="Arial" panose="020B0604020202020204" pitchFamily="34" charset="0"/>
                <a:cs typeface="Arial" panose="020B0604020202020204" pitchFamily="34" charset="0"/>
              </a:rPr>
              <a:t>.</a:t>
            </a:r>
          </a:p>
          <a:p>
            <a:pPr algn="l">
              <a:spcBef>
                <a:spcPts val="0"/>
              </a:spcBef>
            </a:pPr>
            <a:endParaRPr lang="en-GB" sz="2000" dirty="0">
              <a:solidFill>
                <a:schemeClr val="tx1"/>
              </a:solidFill>
              <a:latin typeface="Arial" panose="020B0604020202020204" pitchFamily="34" charset="0"/>
              <a:cs typeface="Arial" panose="020B0604020202020204" pitchFamily="34" charset="0"/>
            </a:endParaRPr>
          </a:p>
          <a:p>
            <a:pPr algn="l">
              <a:spcBef>
                <a:spcPts val="0"/>
              </a:spcBef>
            </a:pPr>
            <a:r>
              <a:rPr lang="en-GB" sz="2000" dirty="0" smtClean="0">
                <a:solidFill>
                  <a:schemeClr val="tx1"/>
                </a:solidFill>
                <a:latin typeface="Arial" panose="020B0604020202020204" pitchFamily="34" charset="0"/>
                <a:cs typeface="Arial" panose="020B0604020202020204" pitchFamily="34" charset="0"/>
              </a:rPr>
              <a:t>Change </a:t>
            </a:r>
            <a:r>
              <a:rPr lang="en-GB" sz="2000" dirty="0">
                <a:solidFill>
                  <a:schemeClr val="tx1"/>
                </a:solidFill>
                <a:latin typeface="Arial" panose="020B0604020202020204" pitchFamily="34" charset="0"/>
                <a:cs typeface="Arial" panose="020B0604020202020204" pitchFamily="34" charset="0"/>
              </a:rPr>
              <a:t>is an arduous process and the greater the collective the more time consuming and arduous the process.  Shaping the future through institutional change is particularly demanding</a:t>
            </a:r>
            <a:r>
              <a:rPr lang="en-GB" sz="2000" dirty="0" smtClean="0">
                <a:solidFill>
                  <a:schemeClr val="tx1"/>
                </a:solidFill>
                <a:latin typeface="Arial" panose="020B0604020202020204" pitchFamily="34" charset="0"/>
                <a:cs typeface="Arial" panose="020B0604020202020204" pitchFamily="34" charset="0"/>
              </a:rPr>
              <a:t>.</a:t>
            </a:r>
          </a:p>
          <a:p>
            <a:pPr algn="l">
              <a:spcBef>
                <a:spcPts val="0"/>
              </a:spcBef>
            </a:pPr>
            <a:endParaRPr lang="en-GB" sz="2000" dirty="0">
              <a:solidFill>
                <a:schemeClr val="tx1"/>
              </a:solidFill>
              <a:latin typeface="Arial" panose="020B0604020202020204" pitchFamily="34" charset="0"/>
              <a:cs typeface="Arial" panose="020B0604020202020204" pitchFamily="34" charset="0"/>
            </a:endParaRPr>
          </a:p>
          <a:p>
            <a:pPr algn="l">
              <a:spcBef>
                <a:spcPts val="0"/>
              </a:spcBef>
            </a:pPr>
            <a:r>
              <a:rPr lang="en-GB" sz="2000" dirty="0" smtClean="0">
                <a:solidFill>
                  <a:schemeClr val="tx1"/>
                </a:solidFill>
                <a:latin typeface="Arial" panose="020B0604020202020204" pitchFamily="34" charset="0"/>
                <a:cs typeface="Arial" panose="020B0604020202020204" pitchFamily="34" charset="0"/>
              </a:rPr>
              <a:t>How do we help understand this and through understanding this come to facilitate the process?  What tools do we use to improve understanding and to understand and explicate meaning?</a:t>
            </a:r>
            <a:endParaRPr lang="en-GB" sz="2000" dirty="0">
              <a:solidFill>
                <a:schemeClr val="tx1"/>
              </a:solidFill>
              <a:latin typeface="Arial" panose="020B0604020202020204" pitchFamily="34" charset="0"/>
              <a:cs typeface="Arial" panose="020B0604020202020204" pitchFamily="34" charset="0"/>
            </a:endParaRPr>
          </a:p>
          <a:p>
            <a:pPr algn="l"/>
            <a:endParaRPr lang="en-GB" sz="2000" dirty="0">
              <a:solidFill>
                <a:schemeClr val="tx1"/>
              </a:solidFill>
              <a:latin typeface="Arial" panose="020B0604020202020204" pitchFamily="34" charset="0"/>
              <a:cs typeface="Arial" panose="020B0604020202020204" pitchFamily="34" charset="0"/>
            </a:endParaRPr>
          </a:p>
          <a:p>
            <a:endParaRPr lang="en-GB" dirty="0"/>
          </a:p>
        </p:txBody>
      </p:sp>
    </p:spTree>
    <p:extLst>
      <p:ext uri="{BB962C8B-B14F-4D97-AF65-F5344CB8AC3E}">
        <p14:creationId xmlns:p14="http://schemas.microsoft.com/office/powerpoint/2010/main" val="306668341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23528" y="260648"/>
            <a:ext cx="8496944" cy="6336704"/>
          </a:xfrm>
        </p:spPr>
        <p:txBody>
          <a:bodyPr>
            <a:normAutofit/>
          </a:bodyPr>
          <a:lstStyle/>
          <a:p>
            <a:endParaRPr lang="en-GB" sz="2000" b="1" u="sng" dirty="0" smtClean="0">
              <a:solidFill>
                <a:schemeClr val="tx1"/>
              </a:solidFill>
              <a:latin typeface="Arial" panose="020B0604020202020204" pitchFamily="34" charset="0"/>
              <a:cs typeface="Arial" panose="020B0604020202020204" pitchFamily="34" charset="0"/>
            </a:endParaRPr>
          </a:p>
          <a:p>
            <a:pPr>
              <a:spcBef>
                <a:spcPts val="0"/>
              </a:spcBef>
            </a:pPr>
            <a:r>
              <a:rPr lang="en-GB" sz="2000" b="1" u="sng" dirty="0" smtClean="0">
                <a:solidFill>
                  <a:schemeClr val="tx1"/>
                </a:solidFill>
                <a:latin typeface="Arial" panose="020B0604020202020204" pitchFamily="34" charset="0"/>
                <a:cs typeface="Arial" panose="020B0604020202020204" pitchFamily="34" charset="0"/>
              </a:rPr>
              <a:t>Qualitative Inquiry</a:t>
            </a:r>
          </a:p>
          <a:p>
            <a:pPr algn="l">
              <a:spcBef>
                <a:spcPts val="0"/>
              </a:spcBef>
            </a:pPr>
            <a:endParaRPr lang="en-GB" sz="2000" dirty="0" smtClean="0">
              <a:solidFill>
                <a:schemeClr val="tx1"/>
              </a:solidFill>
              <a:latin typeface="Arial" panose="020B0604020202020204" pitchFamily="34" charset="0"/>
              <a:cs typeface="Arial" panose="020B0604020202020204" pitchFamily="34" charset="0"/>
            </a:endParaRPr>
          </a:p>
          <a:p>
            <a:pPr algn="l">
              <a:spcBef>
                <a:spcPts val="0"/>
              </a:spcBef>
            </a:pPr>
            <a:r>
              <a:rPr lang="en-GB" sz="2000" dirty="0" smtClean="0">
                <a:solidFill>
                  <a:schemeClr val="tx1"/>
                </a:solidFill>
                <a:latin typeface="Arial" panose="020B0604020202020204" pitchFamily="34" charset="0"/>
                <a:cs typeface="Arial" panose="020B0604020202020204" pitchFamily="34" charset="0"/>
              </a:rPr>
              <a:t>Good </a:t>
            </a:r>
            <a:r>
              <a:rPr lang="en-GB" sz="2000" dirty="0">
                <a:solidFill>
                  <a:schemeClr val="tx1"/>
                </a:solidFill>
                <a:latin typeface="Arial" panose="020B0604020202020204" pitchFamily="34" charset="0"/>
                <a:cs typeface="Arial" panose="020B0604020202020204" pitchFamily="34" charset="0"/>
              </a:rPr>
              <a:t>interpretive work is abductive – </a:t>
            </a:r>
            <a:r>
              <a:rPr lang="en-GB" sz="2000" dirty="0" smtClean="0">
                <a:solidFill>
                  <a:schemeClr val="tx1"/>
                </a:solidFill>
                <a:latin typeface="Arial" panose="020B0604020202020204" pitchFamily="34" charset="0"/>
                <a:cs typeface="Arial" panose="020B0604020202020204" pitchFamily="34" charset="0"/>
              </a:rPr>
              <a:t>non-uniqueness.  We </a:t>
            </a:r>
            <a:r>
              <a:rPr lang="en-GB" sz="2000" dirty="0">
                <a:solidFill>
                  <a:schemeClr val="tx1"/>
                </a:solidFill>
                <a:latin typeface="Arial" panose="020B0604020202020204" pitchFamily="34" charset="0"/>
                <a:cs typeface="Arial" panose="020B0604020202020204" pitchFamily="34" charset="0"/>
              </a:rPr>
              <a:t>accept an explanation based on goodness of fit; sufficient but not necessary; observation – hypothesis – confirmation (iteration</a:t>
            </a:r>
            <a:r>
              <a:rPr lang="en-GB" sz="2000" dirty="0" smtClean="0">
                <a:solidFill>
                  <a:schemeClr val="tx1"/>
                </a:solidFill>
                <a:latin typeface="Arial" panose="020B0604020202020204" pitchFamily="34" charset="0"/>
                <a:cs typeface="Arial" panose="020B0604020202020204" pitchFamily="34" charset="0"/>
              </a:rPr>
              <a:t>)</a:t>
            </a:r>
          </a:p>
          <a:p>
            <a:pPr algn="l">
              <a:spcBef>
                <a:spcPts val="0"/>
              </a:spcBef>
            </a:pPr>
            <a:endParaRPr lang="en-GB" sz="2000" dirty="0">
              <a:solidFill>
                <a:schemeClr val="tx1"/>
              </a:solidFill>
              <a:latin typeface="Arial" panose="020B0604020202020204" pitchFamily="34" charset="0"/>
              <a:cs typeface="Arial" panose="020B0604020202020204" pitchFamily="34" charset="0"/>
            </a:endParaRPr>
          </a:p>
          <a:p>
            <a:pPr algn="l">
              <a:spcBef>
                <a:spcPts val="0"/>
              </a:spcBef>
            </a:pPr>
            <a:endParaRPr lang="en-GB" sz="2000" dirty="0" smtClean="0">
              <a:solidFill>
                <a:schemeClr val="tx1"/>
              </a:solidFill>
              <a:latin typeface="Arial" panose="020B0604020202020204" pitchFamily="34" charset="0"/>
              <a:cs typeface="Arial" panose="020B0604020202020204" pitchFamily="34" charset="0"/>
            </a:endParaRPr>
          </a:p>
          <a:p>
            <a:pPr algn="l"/>
            <a:endParaRPr lang="en-GB" sz="2000" dirty="0">
              <a:solidFill>
                <a:schemeClr val="tx1"/>
              </a:solidFill>
              <a:latin typeface="Arial" panose="020B0604020202020204" pitchFamily="34" charset="0"/>
              <a:cs typeface="Arial" panose="020B0604020202020204" pitchFamily="34" charset="0"/>
            </a:endParaRPr>
          </a:p>
          <a:p>
            <a:pPr algn="l"/>
            <a:endParaRPr lang="en-GB" sz="2000" dirty="0">
              <a:solidFill>
                <a:schemeClr val="tx1"/>
              </a:solidFill>
              <a:latin typeface="Arial" panose="020B0604020202020204" pitchFamily="34" charset="0"/>
              <a:cs typeface="Arial" panose="020B0604020202020204" pitchFamily="34" charset="0"/>
            </a:endParaRPr>
          </a:p>
        </p:txBody>
      </p:sp>
      <p:grpSp>
        <p:nvGrpSpPr>
          <p:cNvPr id="4" name="Group 3"/>
          <p:cNvGrpSpPr/>
          <p:nvPr/>
        </p:nvGrpSpPr>
        <p:grpSpPr>
          <a:xfrm>
            <a:off x="323528" y="2708920"/>
            <a:ext cx="8064896" cy="3672408"/>
            <a:chOff x="0" y="0"/>
            <a:chExt cx="4603691" cy="1934993"/>
          </a:xfrm>
        </p:grpSpPr>
        <p:sp>
          <p:nvSpPr>
            <p:cNvPr id="5" name="Text Box 2"/>
            <p:cNvSpPr txBox="1">
              <a:spLocks noChangeArrowheads="1"/>
            </p:cNvSpPr>
            <p:nvPr/>
          </p:nvSpPr>
          <p:spPr bwMode="auto">
            <a:xfrm>
              <a:off x="1626782" y="0"/>
              <a:ext cx="1870710" cy="318770"/>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noAutofit/>
            </a:bodyPr>
            <a:lstStyle/>
            <a:p>
              <a:pPr algn="ctr">
                <a:lnSpc>
                  <a:spcPct val="115000"/>
                </a:lnSpc>
                <a:spcAft>
                  <a:spcPts val="1000"/>
                </a:spcAft>
              </a:pPr>
              <a:r>
                <a:rPr lang="en-GB" sz="2000" b="1" dirty="0">
                  <a:effectLst/>
                  <a:latin typeface="Arial"/>
                  <a:ea typeface="Calibri"/>
                  <a:cs typeface="Times New Roman"/>
                </a:rPr>
                <a:t>Engaged observation</a:t>
              </a:r>
              <a:endParaRPr lang="en-GB" sz="2000" dirty="0">
                <a:effectLst/>
                <a:latin typeface="Calibri"/>
                <a:ea typeface="Calibri"/>
                <a:cs typeface="Times New Roman"/>
              </a:endParaRPr>
            </a:p>
          </p:txBody>
        </p:sp>
        <p:sp>
          <p:nvSpPr>
            <p:cNvPr id="6" name="Text Box 2"/>
            <p:cNvSpPr txBox="1">
              <a:spLocks noChangeArrowheads="1"/>
            </p:cNvSpPr>
            <p:nvPr/>
          </p:nvSpPr>
          <p:spPr bwMode="auto">
            <a:xfrm>
              <a:off x="3370521" y="1403498"/>
              <a:ext cx="1233170" cy="531495"/>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noAutofit/>
            </a:bodyPr>
            <a:lstStyle/>
            <a:p>
              <a:pPr algn="ctr">
                <a:lnSpc>
                  <a:spcPct val="115000"/>
                </a:lnSpc>
                <a:spcAft>
                  <a:spcPts val="1000"/>
                </a:spcAft>
              </a:pPr>
              <a:r>
                <a:rPr lang="en-GB" sz="2000" b="1" dirty="0">
                  <a:effectLst/>
                  <a:latin typeface="Arial"/>
                  <a:ea typeface="Calibri"/>
                  <a:cs typeface="Times New Roman"/>
                </a:rPr>
                <a:t>Propositional hypothesis </a:t>
              </a:r>
              <a:endParaRPr lang="en-GB" sz="2000" dirty="0">
                <a:effectLst/>
                <a:latin typeface="Calibri"/>
                <a:ea typeface="Calibri"/>
                <a:cs typeface="Times New Roman"/>
              </a:endParaRPr>
            </a:p>
          </p:txBody>
        </p:sp>
        <p:sp>
          <p:nvSpPr>
            <p:cNvPr id="7" name="Text Box 2"/>
            <p:cNvSpPr txBox="1">
              <a:spLocks noChangeArrowheads="1"/>
            </p:cNvSpPr>
            <p:nvPr/>
          </p:nvSpPr>
          <p:spPr bwMode="auto">
            <a:xfrm>
              <a:off x="0" y="1541721"/>
              <a:ext cx="1903228" cy="318770"/>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noAutofit/>
            </a:bodyPr>
            <a:lstStyle/>
            <a:p>
              <a:pPr algn="ctr">
                <a:lnSpc>
                  <a:spcPct val="115000"/>
                </a:lnSpc>
                <a:spcAft>
                  <a:spcPts val="1000"/>
                </a:spcAft>
              </a:pPr>
              <a:r>
                <a:rPr lang="en-GB" sz="2000" b="1" dirty="0">
                  <a:effectLst/>
                  <a:latin typeface="Arial"/>
                  <a:ea typeface="Calibri"/>
                  <a:cs typeface="Times New Roman"/>
                </a:rPr>
                <a:t>Reflexive confirmation</a:t>
              </a:r>
              <a:endParaRPr lang="en-GB" sz="2000" dirty="0">
                <a:effectLst/>
                <a:latin typeface="Calibri"/>
                <a:ea typeface="Calibri"/>
                <a:cs typeface="Times New Roman"/>
              </a:endParaRPr>
            </a:p>
          </p:txBody>
        </p:sp>
        <p:sp>
          <p:nvSpPr>
            <p:cNvPr id="8" name="Up-Down Arrow 7"/>
            <p:cNvSpPr/>
            <p:nvPr/>
          </p:nvSpPr>
          <p:spPr>
            <a:xfrm rot="2721941" flipH="1">
              <a:off x="1451345" y="122274"/>
              <a:ext cx="105410" cy="1624965"/>
            </a:xfrm>
            <a:prstGeom prst="upDownArrow">
              <a:avLst/>
            </a:prstGeom>
          </p:spPr>
          <p:style>
            <a:lnRef idx="2">
              <a:schemeClr val="dk1">
                <a:shade val="50000"/>
              </a:schemeClr>
            </a:lnRef>
            <a:fillRef idx="1">
              <a:schemeClr val="dk1"/>
            </a:fillRef>
            <a:effectRef idx="0">
              <a:schemeClr val="dk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dirty="0"/>
            </a:p>
          </p:txBody>
        </p:sp>
        <p:sp>
          <p:nvSpPr>
            <p:cNvPr id="9" name="Up-Down Arrow 8"/>
            <p:cNvSpPr/>
            <p:nvPr/>
          </p:nvSpPr>
          <p:spPr>
            <a:xfrm rot="16200000">
              <a:off x="2578396" y="962246"/>
              <a:ext cx="106046" cy="1468681"/>
            </a:xfrm>
            <a:prstGeom prst="upDownArrow">
              <a:avLst/>
            </a:prstGeom>
          </p:spPr>
          <p:style>
            <a:lnRef idx="2">
              <a:schemeClr val="dk1">
                <a:shade val="50000"/>
              </a:schemeClr>
            </a:lnRef>
            <a:fillRef idx="1">
              <a:schemeClr val="dk1"/>
            </a:fillRef>
            <a:effectRef idx="0">
              <a:schemeClr val="dk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dirty="0"/>
            </a:p>
          </p:txBody>
        </p:sp>
        <p:sp>
          <p:nvSpPr>
            <p:cNvPr id="10" name="Up-Down Arrow 9"/>
            <p:cNvSpPr/>
            <p:nvPr/>
          </p:nvSpPr>
          <p:spPr>
            <a:xfrm rot="19025933">
              <a:off x="3487480" y="170121"/>
              <a:ext cx="81915" cy="1359535"/>
            </a:xfrm>
            <a:prstGeom prst="upDownArrow">
              <a:avLst/>
            </a:prstGeom>
          </p:spPr>
          <p:style>
            <a:lnRef idx="2">
              <a:schemeClr val="dk1">
                <a:shade val="50000"/>
              </a:schemeClr>
            </a:lnRef>
            <a:fillRef idx="1">
              <a:schemeClr val="dk1"/>
            </a:fillRef>
            <a:effectRef idx="0">
              <a:schemeClr val="dk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dirty="0"/>
            </a:p>
          </p:txBody>
        </p:sp>
      </p:grpSp>
    </p:spTree>
    <p:extLst>
      <p:ext uri="{BB962C8B-B14F-4D97-AF65-F5344CB8AC3E}">
        <p14:creationId xmlns:p14="http://schemas.microsoft.com/office/powerpoint/2010/main" val="16558789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23528" y="260648"/>
            <a:ext cx="8496944" cy="6336704"/>
          </a:xfrm>
        </p:spPr>
        <p:txBody>
          <a:bodyPr>
            <a:normAutofit fontScale="92500" lnSpcReduction="10000"/>
          </a:bodyPr>
          <a:lstStyle/>
          <a:p>
            <a:r>
              <a:rPr lang="en-GB" sz="2000" dirty="0">
                <a:latin typeface="Arial" panose="020B0604020202020204" pitchFamily="34" charset="0"/>
                <a:cs typeface="Arial" panose="020B0604020202020204" pitchFamily="34" charset="0"/>
              </a:rPr>
              <a:t> </a:t>
            </a:r>
          </a:p>
          <a:p>
            <a:r>
              <a:rPr lang="en-GB" sz="2200" b="1" u="sng" dirty="0">
                <a:solidFill>
                  <a:schemeClr val="tx1"/>
                </a:solidFill>
                <a:latin typeface="Arial" panose="020B0604020202020204" pitchFamily="34" charset="0"/>
                <a:cs typeface="Arial" panose="020B0604020202020204" pitchFamily="34" charset="0"/>
              </a:rPr>
              <a:t>Bugs vs. Power</a:t>
            </a:r>
          </a:p>
          <a:p>
            <a:pPr algn="l"/>
            <a:r>
              <a:rPr lang="en-GB" sz="2200" dirty="0">
                <a:solidFill>
                  <a:schemeClr val="tx1"/>
                </a:solidFill>
                <a:latin typeface="Arial" panose="020B0604020202020204" pitchFamily="34" charset="0"/>
                <a:cs typeface="Arial" panose="020B0604020202020204" pitchFamily="34" charset="0"/>
              </a:rPr>
              <a:t> </a:t>
            </a:r>
          </a:p>
          <a:p>
            <a:pPr algn="l"/>
            <a:r>
              <a:rPr lang="en-GB" sz="2200" dirty="0" smtClean="0">
                <a:solidFill>
                  <a:schemeClr val="tx1"/>
                </a:solidFill>
                <a:latin typeface="Arial" panose="020B0604020202020204" pitchFamily="34" charset="0"/>
                <a:cs typeface="Arial" panose="020B0604020202020204" pitchFamily="34" charset="0"/>
              </a:rPr>
              <a:t>Analyse a piece of classic text – notes from an ethnographic observation stored in electronic format and used a training text</a:t>
            </a:r>
          </a:p>
          <a:p>
            <a:pPr algn="l"/>
            <a:endParaRPr lang="en-GB" sz="2200" dirty="0">
              <a:solidFill>
                <a:schemeClr val="tx1"/>
              </a:solidFill>
              <a:latin typeface="Arial" panose="020B0604020202020204" pitchFamily="34" charset="0"/>
              <a:cs typeface="Arial" panose="020B0604020202020204" pitchFamily="34" charset="0"/>
            </a:endParaRPr>
          </a:p>
          <a:p>
            <a:pPr algn="l"/>
            <a:r>
              <a:rPr lang="en-GB" sz="2200" dirty="0" smtClean="0">
                <a:solidFill>
                  <a:schemeClr val="tx1"/>
                </a:solidFill>
                <a:latin typeface="Arial" panose="020B0604020202020204" pitchFamily="34" charset="0"/>
                <a:cs typeface="Arial" panose="020B0604020202020204" pitchFamily="34" charset="0"/>
              </a:rPr>
              <a:t>‘Psychologists </a:t>
            </a:r>
            <a:r>
              <a:rPr lang="en-GB" sz="2200" dirty="0">
                <a:solidFill>
                  <a:schemeClr val="tx1"/>
                </a:solidFill>
                <a:latin typeface="Arial" panose="020B0604020202020204" pitchFamily="34" charset="0"/>
                <a:cs typeface="Arial" panose="020B0604020202020204" pitchFamily="34" charset="0"/>
              </a:rPr>
              <a:t>always talk about </a:t>
            </a:r>
            <a:r>
              <a:rPr lang="en-GB" sz="2200" dirty="0" smtClean="0">
                <a:solidFill>
                  <a:schemeClr val="tx1"/>
                </a:solidFill>
                <a:latin typeface="Arial" panose="020B0604020202020204" pitchFamily="34" charset="0"/>
                <a:cs typeface="Arial" panose="020B0604020202020204" pitchFamily="34" charset="0"/>
              </a:rPr>
              <a:t>power’ / ‘The </a:t>
            </a:r>
            <a:r>
              <a:rPr lang="en-GB" sz="2200" dirty="0">
                <a:solidFill>
                  <a:schemeClr val="tx1"/>
                </a:solidFill>
                <a:latin typeface="Arial" panose="020B0604020202020204" pitchFamily="34" charset="0"/>
                <a:cs typeface="Arial" panose="020B0604020202020204" pitchFamily="34" charset="0"/>
              </a:rPr>
              <a:t>text is all about </a:t>
            </a:r>
            <a:r>
              <a:rPr lang="en-GB" sz="2200" dirty="0" smtClean="0">
                <a:solidFill>
                  <a:schemeClr val="tx1"/>
                </a:solidFill>
                <a:latin typeface="Arial" panose="020B0604020202020204" pitchFamily="34" charset="0"/>
                <a:cs typeface="Arial" panose="020B0604020202020204" pitchFamily="34" charset="0"/>
              </a:rPr>
              <a:t>bugs’ – what people are talking about</a:t>
            </a:r>
            <a:endParaRPr lang="en-GB" sz="2200" dirty="0">
              <a:solidFill>
                <a:schemeClr val="tx1"/>
              </a:solidFill>
              <a:latin typeface="Arial" panose="020B0604020202020204" pitchFamily="34" charset="0"/>
              <a:cs typeface="Arial" panose="020B0604020202020204" pitchFamily="34" charset="0"/>
            </a:endParaRPr>
          </a:p>
          <a:p>
            <a:pPr algn="l"/>
            <a:r>
              <a:rPr lang="en-GB" sz="2200" dirty="0">
                <a:solidFill>
                  <a:schemeClr val="tx1"/>
                </a:solidFill>
                <a:latin typeface="Arial" panose="020B0604020202020204" pitchFamily="34" charset="0"/>
                <a:cs typeface="Arial" panose="020B0604020202020204" pitchFamily="34" charset="0"/>
              </a:rPr>
              <a:t> </a:t>
            </a:r>
          </a:p>
          <a:p>
            <a:pPr algn="l"/>
            <a:r>
              <a:rPr lang="en-GB" sz="2200" dirty="0">
                <a:solidFill>
                  <a:schemeClr val="tx1"/>
                </a:solidFill>
                <a:latin typeface="Arial" panose="020B0604020202020204" pitchFamily="34" charset="0"/>
                <a:cs typeface="Arial" panose="020B0604020202020204" pitchFamily="34" charset="0"/>
              </a:rPr>
              <a:t>Interpretation and insight vs. linguistic content </a:t>
            </a:r>
            <a:r>
              <a:rPr lang="en-GB" sz="2200" dirty="0" smtClean="0">
                <a:solidFill>
                  <a:schemeClr val="tx1"/>
                </a:solidFill>
                <a:latin typeface="Arial" panose="020B0604020202020204" pitchFamily="34" charset="0"/>
                <a:cs typeface="Arial" panose="020B0604020202020204" pitchFamily="34" charset="0"/>
              </a:rPr>
              <a:t>analysis</a:t>
            </a:r>
          </a:p>
          <a:p>
            <a:pPr algn="l"/>
            <a:endParaRPr lang="en-GB" sz="2200" dirty="0">
              <a:solidFill>
                <a:schemeClr val="tx1"/>
              </a:solidFill>
              <a:latin typeface="Arial" panose="020B0604020202020204" pitchFamily="34" charset="0"/>
              <a:cs typeface="Arial" panose="020B0604020202020204" pitchFamily="34" charset="0"/>
            </a:endParaRPr>
          </a:p>
          <a:p>
            <a:pPr algn="l">
              <a:spcBef>
                <a:spcPts val="0"/>
              </a:spcBef>
            </a:pPr>
            <a:r>
              <a:rPr lang="en-GB" sz="2200" dirty="0">
                <a:solidFill>
                  <a:schemeClr val="tx1"/>
                </a:solidFill>
                <a:latin typeface="Arial" panose="020B0604020202020204" pitchFamily="34" charset="0"/>
                <a:cs typeface="Arial" panose="020B0604020202020204" pitchFamily="34" charset="0"/>
              </a:rPr>
              <a:t>Qualitative research is all about collecting qualitative data using qualitative methods and doing qualitative analysis</a:t>
            </a:r>
          </a:p>
          <a:p>
            <a:pPr algn="l">
              <a:spcBef>
                <a:spcPts val="0"/>
              </a:spcBef>
            </a:pPr>
            <a:endParaRPr lang="en-GB" sz="2200" dirty="0">
              <a:solidFill>
                <a:schemeClr val="tx1"/>
              </a:solidFill>
              <a:latin typeface="Arial" panose="020B0604020202020204" pitchFamily="34" charset="0"/>
              <a:cs typeface="Arial" panose="020B0604020202020204" pitchFamily="34" charset="0"/>
            </a:endParaRPr>
          </a:p>
          <a:p>
            <a:pPr algn="l">
              <a:spcBef>
                <a:spcPts val="0"/>
              </a:spcBef>
            </a:pPr>
            <a:r>
              <a:rPr lang="en-GB" sz="2200" dirty="0">
                <a:solidFill>
                  <a:schemeClr val="tx1"/>
                </a:solidFill>
                <a:latin typeface="Arial" panose="020B0604020202020204" pitchFamily="34" charset="0"/>
                <a:cs typeface="Arial" panose="020B0604020202020204" pitchFamily="34" charset="0"/>
              </a:rPr>
              <a:t>It’s all about the coding</a:t>
            </a:r>
          </a:p>
          <a:p>
            <a:pPr algn="l">
              <a:spcBef>
                <a:spcPts val="0"/>
              </a:spcBef>
            </a:pPr>
            <a:r>
              <a:rPr lang="en-GB" sz="2200" dirty="0">
                <a:solidFill>
                  <a:schemeClr val="tx1"/>
                </a:solidFill>
                <a:latin typeface="Arial" panose="020B0604020202020204" pitchFamily="34" charset="0"/>
                <a:cs typeface="Arial" panose="020B0604020202020204" pitchFamily="34" charset="0"/>
              </a:rPr>
              <a:t> </a:t>
            </a:r>
          </a:p>
          <a:p>
            <a:pPr algn="l">
              <a:spcBef>
                <a:spcPts val="0"/>
              </a:spcBef>
            </a:pPr>
            <a:r>
              <a:rPr lang="en-GB" sz="2200" dirty="0">
                <a:solidFill>
                  <a:schemeClr val="tx1"/>
                </a:solidFill>
                <a:latin typeface="Arial" panose="020B0604020202020204" pitchFamily="34" charset="0"/>
                <a:cs typeface="Arial" panose="020B0604020202020204" pitchFamily="34" charset="0"/>
              </a:rPr>
              <a:t>If you do focus groups or interviews you are doing qualitative research</a:t>
            </a:r>
          </a:p>
          <a:p>
            <a:pPr algn="l">
              <a:spcBef>
                <a:spcPts val="0"/>
              </a:spcBef>
            </a:pPr>
            <a:endParaRPr lang="en-GB" sz="2200" dirty="0">
              <a:solidFill>
                <a:schemeClr val="tx1"/>
              </a:solidFill>
              <a:latin typeface="Arial" panose="020B0604020202020204" pitchFamily="34" charset="0"/>
              <a:cs typeface="Arial" panose="020B0604020202020204" pitchFamily="34" charset="0"/>
            </a:endParaRPr>
          </a:p>
          <a:p>
            <a:pPr algn="l"/>
            <a:r>
              <a:rPr lang="en-GB" sz="2200" dirty="0">
                <a:solidFill>
                  <a:schemeClr val="tx1"/>
                </a:solidFill>
                <a:latin typeface="Arial" panose="020B0604020202020204" pitchFamily="34" charset="0"/>
                <a:cs typeface="Arial" panose="020B0604020202020204" pitchFamily="34" charset="0"/>
              </a:rPr>
              <a:t>Continues to apply the positivist or quasi-positivist </a:t>
            </a:r>
            <a:r>
              <a:rPr lang="en-GB" sz="2200" dirty="0" smtClean="0">
                <a:solidFill>
                  <a:schemeClr val="tx1"/>
                </a:solidFill>
                <a:latin typeface="Arial" panose="020B0604020202020204" pitchFamily="34" charset="0"/>
                <a:cs typeface="Arial" panose="020B0604020202020204" pitchFamily="34" charset="0"/>
              </a:rPr>
              <a:t>paradigm by default</a:t>
            </a:r>
            <a:endParaRPr lang="en-GB" sz="2200" dirty="0">
              <a:solidFill>
                <a:schemeClr val="tx1"/>
              </a:solidFill>
              <a:latin typeface="Arial" panose="020B0604020202020204" pitchFamily="34" charset="0"/>
              <a:cs typeface="Arial" panose="020B0604020202020204" pitchFamily="34" charset="0"/>
            </a:endParaRPr>
          </a:p>
          <a:p>
            <a:pPr algn="l"/>
            <a:endParaRPr lang="en-GB" sz="2200" dirty="0">
              <a:solidFill>
                <a:schemeClr val="tx1"/>
              </a:solidFill>
              <a:latin typeface="Arial" panose="020B0604020202020204" pitchFamily="34" charset="0"/>
              <a:cs typeface="Arial" panose="020B0604020202020204" pitchFamily="34" charset="0"/>
            </a:endParaRPr>
          </a:p>
          <a:p>
            <a:endParaRPr lang="en-GB" dirty="0"/>
          </a:p>
        </p:txBody>
      </p:sp>
    </p:spTree>
    <p:extLst>
      <p:ext uri="{BB962C8B-B14F-4D97-AF65-F5344CB8AC3E}">
        <p14:creationId xmlns:p14="http://schemas.microsoft.com/office/powerpoint/2010/main" val="306668341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23528" y="260648"/>
            <a:ext cx="8496944" cy="6336704"/>
          </a:xfrm>
        </p:spPr>
        <p:txBody>
          <a:bodyPr>
            <a:normAutofit/>
          </a:bodyPr>
          <a:lstStyle/>
          <a:p>
            <a:pPr>
              <a:spcBef>
                <a:spcPts val="0"/>
              </a:spcBef>
            </a:pPr>
            <a:endParaRPr lang="en-GB" sz="2400" b="1" u="sng" dirty="0" smtClean="0">
              <a:solidFill>
                <a:schemeClr val="tx1"/>
              </a:solidFill>
              <a:latin typeface="Arial" panose="020B0604020202020204" pitchFamily="34" charset="0"/>
              <a:cs typeface="Arial" panose="020B0604020202020204" pitchFamily="34" charset="0"/>
            </a:endParaRPr>
          </a:p>
          <a:p>
            <a:pPr lvl="0">
              <a:spcBef>
                <a:spcPts val="0"/>
              </a:spcBef>
            </a:pPr>
            <a:endParaRPr lang="en-GB" sz="2200" dirty="0" smtClean="0">
              <a:solidFill>
                <a:schemeClr val="tx1"/>
              </a:solidFill>
              <a:latin typeface="Arial" panose="020B0604020202020204" pitchFamily="34" charset="0"/>
              <a:cs typeface="Arial" panose="020B0604020202020204" pitchFamily="34" charset="0"/>
            </a:endParaRPr>
          </a:p>
          <a:p>
            <a:pPr>
              <a:spcBef>
                <a:spcPts val="0"/>
              </a:spcBef>
            </a:pPr>
            <a:r>
              <a:rPr lang="en-GB" sz="2000" b="1" u="sng" dirty="0">
                <a:solidFill>
                  <a:schemeClr val="tx1"/>
                </a:solidFill>
                <a:latin typeface="Arial" panose="020B0604020202020204" pitchFamily="34" charset="0"/>
                <a:cs typeface="Arial" panose="020B0604020202020204" pitchFamily="34" charset="0"/>
              </a:rPr>
              <a:t>When the only tool you have is a hammer</a:t>
            </a:r>
            <a:r>
              <a:rPr lang="en-GB" sz="2000" b="1" u="sng" dirty="0" smtClean="0">
                <a:solidFill>
                  <a:schemeClr val="tx1"/>
                </a:solidFill>
                <a:latin typeface="Arial" panose="020B0604020202020204" pitchFamily="34" charset="0"/>
                <a:cs typeface="Arial" panose="020B0604020202020204" pitchFamily="34" charset="0"/>
              </a:rPr>
              <a:t>…</a:t>
            </a:r>
          </a:p>
          <a:p>
            <a:pPr>
              <a:spcBef>
                <a:spcPts val="0"/>
              </a:spcBef>
            </a:pPr>
            <a:endParaRPr lang="en-GB" sz="2000" b="1" u="sng" dirty="0" smtClean="0">
              <a:solidFill>
                <a:schemeClr val="tx1"/>
              </a:solidFill>
              <a:latin typeface="Arial" panose="020B0604020202020204" pitchFamily="34" charset="0"/>
              <a:cs typeface="Arial" panose="020B0604020202020204" pitchFamily="34" charset="0"/>
            </a:endParaRPr>
          </a:p>
          <a:p>
            <a:pPr>
              <a:spcBef>
                <a:spcPts val="0"/>
              </a:spcBef>
            </a:pPr>
            <a:r>
              <a:rPr lang="en-GB" sz="2000" b="1" dirty="0" smtClean="0">
                <a:solidFill>
                  <a:schemeClr val="tx1"/>
                </a:solidFill>
                <a:latin typeface="Arial" panose="020B0604020202020204" pitchFamily="34" charset="0"/>
                <a:cs typeface="Arial" panose="020B0604020202020204" pitchFamily="34" charset="0"/>
              </a:rPr>
              <a:t>(Misconceptions</a:t>
            </a:r>
            <a:r>
              <a:rPr lang="en-GB" sz="2000" b="1" dirty="0">
                <a:solidFill>
                  <a:schemeClr val="tx1"/>
                </a:solidFill>
                <a:latin typeface="Arial" panose="020B0604020202020204" pitchFamily="34" charset="0"/>
                <a:cs typeface="Arial" panose="020B0604020202020204" pitchFamily="34" charset="0"/>
              </a:rPr>
              <a:t>, misunderstandings, </a:t>
            </a:r>
            <a:r>
              <a:rPr lang="en-GB" sz="2000" b="1" dirty="0" smtClean="0">
                <a:solidFill>
                  <a:schemeClr val="tx1"/>
                </a:solidFill>
                <a:latin typeface="Arial" panose="020B0604020202020204" pitchFamily="34" charset="0"/>
                <a:cs typeface="Arial" panose="020B0604020202020204" pitchFamily="34" charset="0"/>
              </a:rPr>
              <a:t>misconstructions)</a:t>
            </a:r>
            <a:endParaRPr lang="en-GB" sz="2000" b="1" dirty="0">
              <a:solidFill>
                <a:schemeClr val="tx1"/>
              </a:solidFill>
              <a:latin typeface="Arial" panose="020B0604020202020204" pitchFamily="34" charset="0"/>
              <a:cs typeface="Arial" panose="020B0604020202020204" pitchFamily="34" charset="0"/>
            </a:endParaRPr>
          </a:p>
          <a:p>
            <a:pPr>
              <a:spcBef>
                <a:spcPts val="0"/>
              </a:spcBef>
            </a:pPr>
            <a:endParaRPr lang="en-GB" sz="2000" b="1" dirty="0">
              <a:solidFill>
                <a:schemeClr val="tx1"/>
              </a:solidFill>
              <a:latin typeface="Arial" panose="020B0604020202020204" pitchFamily="34" charset="0"/>
              <a:cs typeface="Arial" panose="020B0604020202020204" pitchFamily="34" charset="0"/>
            </a:endParaRPr>
          </a:p>
          <a:p>
            <a:pPr lvl="0">
              <a:spcBef>
                <a:spcPts val="0"/>
              </a:spcBef>
            </a:pPr>
            <a:endParaRPr lang="en-GB" sz="2000" dirty="0">
              <a:solidFill>
                <a:schemeClr val="tx1"/>
              </a:solidFill>
              <a:latin typeface="Arial" panose="020B0604020202020204" pitchFamily="34" charset="0"/>
              <a:cs typeface="Arial" panose="020B0604020202020204" pitchFamily="34" charset="0"/>
            </a:endParaRPr>
          </a:p>
          <a:p>
            <a:pPr marL="514350" lvl="0" indent="-514350" algn="l">
              <a:spcBef>
                <a:spcPts val="0"/>
              </a:spcBef>
              <a:buFont typeface="+mj-lt"/>
              <a:buAutoNum type="arabicPeriod"/>
            </a:pPr>
            <a:r>
              <a:rPr lang="en-GB" sz="2000" dirty="0" smtClean="0">
                <a:solidFill>
                  <a:schemeClr val="tx1"/>
                </a:solidFill>
                <a:latin typeface="Arial" panose="020B0604020202020204" pitchFamily="34" charset="0"/>
                <a:cs typeface="Arial" panose="020B0604020202020204" pitchFamily="34" charset="0"/>
              </a:rPr>
              <a:t>Qualitative </a:t>
            </a:r>
            <a:r>
              <a:rPr lang="en-GB" sz="2000" dirty="0">
                <a:solidFill>
                  <a:schemeClr val="tx1"/>
                </a:solidFill>
                <a:latin typeface="Arial" panose="020B0604020202020204" pitchFamily="34" charset="0"/>
                <a:cs typeface="Arial" panose="020B0604020202020204" pitchFamily="34" charset="0"/>
              </a:rPr>
              <a:t>research is not part of the positivist paradigm; psychology relies on a </a:t>
            </a:r>
            <a:r>
              <a:rPr lang="en-GB" sz="2000" dirty="0" smtClean="0">
                <a:solidFill>
                  <a:schemeClr val="tx1"/>
                </a:solidFill>
                <a:latin typeface="Arial" panose="020B0604020202020204" pitchFamily="34" charset="0"/>
                <a:cs typeface="Arial" panose="020B0604020202020204" pitchFamily="34" charset="0"/>
              </a:rPr>
              <a:t>positivist/quasi-positivist </a:t>
            </a:r>
            <a:r>
              <a:rPr lang="en-GB" sz="2000" dirty="0">
                <a:solidFill>
                  <a:schemeClr val="tx1"/>
                </a:solidFill>
                <a:latin typeface="Arial" panose="020B0604020202020204" pitchFamily="34" charset="0"/>
                <a:cs typeface="Arial" panose="020B0604020202020204" pitchFamily="34" charset="0"/>
              </a:rPr>
              <a:t>paradigm</a:t>
            </a:r>
          </a:p>
          <a:p>
            <a:pPr marL="514350" lvl="0" indent="-514350" algn="l">
              <a:spcBef>
                <a:spcPts val="0"/>
              </a:spcBef>
              <a:buFont typeface="+mj-lt"/>
              <a:buAutoNum type="arabicPeriod"/>
            </a:pPr>
            <a:r>
              <a:rPr lang="en-GB" sz="2000" dirty="0">
                <a:solidFill>
                  <a:schemeClr val="tx1"/>
                </a:solidFill>
                <a:latin typeface="Arial" panose="020B0604020202020204" pitchFamily="34" charset="0"/>
                <a:cs typeface="Arial" panose="020B0604020202020204" pitchFamily="34" charset="0"/>
              </a:rPr>
              <a:t>Qualitative research is the application of a narrow range of qualitative methods – particular focus groups and interviews or simplistic open questions in surveys</a:t>
            </a:r>
          </a:p>
          <a:p>
            <a:pPr marL="514350" lvl="0" indent="-514350" algn="l">
              <a:spcBef>
                <a:spcPts val="0"/>
              </a:spcBef>
              <a:buFont typeface="+mj-lt"/>
              <a:buAutoNum type="arabicPeriod"/>
            </a:pPr>
            <a:r>
              <a:rPr lang="en-GB" sz="2000" dirty="0">
                <a:solidFill>
                  <a:schemeClr val="tx1"/>
                </a:solidFill>
                <a:latin typeface="Arial" panose="020B0604020202020204" pitchFamily="34" charset="0"/>
                <a:cs typeface="Arial" panose="020B0604020202020204" pitchFamily="34" charset="0"/>
              </a:rPr>
              <a:t>Qualitative research requires an a priori directive – a ‘question’ or ‘problem to be solved</a:t>
            </a:r>
            <a:r>
              <a:rPr lang="en-GB" sz="2000" dirty="0" smtClean="0">
                <a:solidFill>
                  <a:schemeClr val="tx1"/>
                </a:solidFill>
                <a:latin typeface="Arial" panose="020B0604020202020204" pitchFamily="34" charset="0"/>
                <a:cs typeface="Arial" panose="020B0604020202020204" pitchFamily="34" charset="0"/>
              </a:rPr>
              <a:t>’</a:t>
            </a:r>
            <a:endParaRPr lang="en-GB" sz="2000" dirty="0">
              <a:solidFill>
                <a:schemeClr val="tx1"/>
              </a:solidFill>
              <a:latin typeface="Arial" panose="020B0604020202020204" pitchFamily="34" charset="0"/>
              <a:cs typeface="Arial" panose="020B0604020202020204" pitchFamily="34" charset="0"/>
            </a:endParaRPr>
          </a:p>
          <a:p>
            <a:pPr marL="514350" lvl="0" indent="-514350" algn="l">
              <a:spcBef>
                <a:spcPts val="0"/>
              </a:spcBef>
              <a:buFont typeface="+mj-lt"/>
              <a:buAutoNum type="arabicPeriod"/>
            </a:pPr>
            <a:r>
              <a:rPr lang="en-GB" sz="2000" dirty="0">
                <a:solidFill>
                  <a:schemeClr val="tx1"/>
                </a:solidFill>
                <a:latin typeface="Arial" panose="020B0604020202020204" pitchFamily="34" charset="0"/>
                <a:cs typeface="Arial" panose="020B0604020202020204" pitchFamily="34" charset="0"/>
              </a:rPr>
              <a:t>Coding is everything</a:t>
            </a:r>
          </a:p>
          <a:p>
            <a:endParaRPr lang="en-GB" sz="2000" b="1" dirty="0" smtClean="0">
              <a:solidFill>
                <a:schemeClr val="tx1"/>
              </a:solidFill>
              <a:latin typeface="Arial" panose="020B0604020202020204" pitchFamily="34" charset="0"/>
              <a:cs typeface="Arial" panose="020B0604020202020204" pitchFamily="34" charset="0"/>
            </a:endParaRPr>
          </a:p>
          <a:p>
            <a:r>
              <a:rPr lang="en-GB" sz="2000" b="1" dirty="0" smtClean="0">
                <a:solidFill>
                  <a:schemeClr val="tx1"/>
                </a:solidFill>
                <a:latin typeface="Arial" panose="020B0604020202020204" pitchFamily="34" charset="0"/>
                <a:cs typeface="Arial" panose="020B0604020202020204" pitchFamily="34" charset="0"/>
              </a:rPr>
              <a:t>When </a:t>
            </a:r>
            <a:r>
              <a:rPr lang="en-GB" sz="2000" b="1" dirty="0">
                <a:solidFill>
                  <a:schemeClr val="tx1"/>
                </a:solidFill>
                <a:latin typeface="Arial" panose="020B0604020202020204" pitchFamily="34" charset="0"/>
                <a:cs typeface="Arial" panose="020B0604020202020204" pitchFamily="34" charset="0"/>
              </a:rPr>
              <a:t>all the </a:t>
            </a:r>
            <a:r>
              <a:rPr lang="en-GB" sz="2000" b="1" dirty="0" smtClean="0">
                <a:solidFill>
                  <a:schemeClr val="tx1"/>
                </a:solidFill>
                <a:latin typeface="Arial" panose="020B0604020202020204" pitchFamily="34" charset="0"/>
                <a:cs typeface="Arial" panose="020B0604020202020204" pitchFamily="34" charset="0"/>
              </a:rPr>
              <a:t>‘methods’ </a:t>
            </a:r>
            <a:r>
              <a:rPr lang="en-GB" sz="2000" b="1" dirty="0">
                <a:solidFill>
                  <a:schemeClr val="tx1"/>
                </a:solidFill>
                <a:latin typeface="Arial" panose="020B0604020202020204" pitchFamily="34" charset="0"/>
                <a:cs typeface="Arial" panose="020B0604020202020204" pitchFamily="34" charset="0"/>
              </a:rPr>
              <a:t>you have rely on </a:t>
            </a:r>
            <a:r>
              <a:rPr lang="en-GB" sz="2000" b="1" dirty="0" smtClean="0">
                <a:solidFill>
                  <a:schemeClr val="tx1"/>
                </a:solidFill>
                <a:latin typeface="Arial" panose="020B0604020202020204" pitchFamily="34" charset="0"/>
                <a:cs typeface="Arial" panose="020B0604020202020204" pitchFamily="34" charset="0"/>
              </a:rPr>
              <a:t>coding/themes…</a:t>
            </a:r>
            <a:endParaRPr lang="en-GB" sz="2000" b="1" dirty="0">
              <a:solidFill>
                <a:schemeClr val="tx1"/>
              </a:solidFill>
              <a:latin typeface="Arial" panose="020B0604020202020204" pitchFamily="34" charset="0"/>
              <a:cs typeface="Arial" panose="020B0604020202020204" pitchFamily="34" charset="0"/>
            </a:endParaRPr>
          </a:p>
          <a:p>
            <a:endParaRPr lang="en-GB" sz="2000" dirty="0"/>
          </a:p>
        </p:txBody>
      </p:sp>
    </p:spTree>
    <p:extLst>
      <p:ext uri="{BB962C8B-B14F-4D97-AF65-F5344CB8AC3E}">
        <p14:creationId xmlns:p14="http://schemas.microsoft.com/office/powerpoint/2010/main" val="306668341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23528" y="260648"/>
            <a:ext cx="8496944" cy="6336704"/>
          </a:xfrm>
        </p:spPr>
        <p:txBody>
          <a:bodyPr/>
          <a:lstStyle/>
          <a:p>
            <a:endParaRPr lang="en-GB" dirty="0"/>
          </a:p>
        </p:txBody>
      </p:sp>
      <p:grpSp>
        <p:nvGrpSpPr>
          <p:cNvPr id="4" name="Group 3"/>
          <p:cNvGrpSpPr/>
          <p:nvPr/>
        </p:nvGrpSpPr>
        <p:grpSpPr>
          <a:xfrm>
            <a:off x="100163" y="682231"/>
            <a:ext cx="8621092" cy="5180286"/>
            <a:chOff x="-269200" y="0"/>
            <a:chExt cx="6822400" cy="2038350"/>
          </a:xfrm>
        </p:grpSpPr>
        <p:grpSp>
          <p:nvGrpSpPr>
            <p:cNvPr id="5" name="Group 4"/>
            <p:cNvGrpSpPr/>
            <p:nvPr/>
          </p:nvGrpSpPr>
          <p:grpSpPr>
            <a:xfrm>
              <a:off x="1085850" y="428625"/>
              <a:ext cx="1809750" cy="1581150"/>
              <a:chOff x="0" y="0"/>
              <a:chExt cx="1809750" cy="1581150"/>
            </a:xfrm>
          </p:grpSpPr>
          <p:sp>
            <p:nvSpPr>
              <p:cNvPr id="26" name="Oval 25"/>
              <p:cNvSpPr/>
              <p:nvPr/>
            </p:nvSpPr>
            <p:spPr>
              <a:xfrm>
                <a:off x="600075" y="0"/>
                <a:ext cx="428625" cy="466725"/>
              </a:xfrm>
              <a:prstGeom prst="ellipse">
                <a:avLst/>
              </a:prstGeom>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dirty="0"/>
              </a:p>
            </p:txBody>
          </p:sp>
          <p:grpSp>
            <p:nvGrpSpPr>
              <p:cNvPr id="27" name="Group 26"/>
              <p:cNvGrpSpPr/>
              <p:nvPr/>
            </p:nvGrpSpPr>
            <p:grpSpPr>
              <a:xfrm>
                <a:off x="0" y="771525"/>
                <a:ext cx="723900" cy="809625"/>
                <a:chOff x="0" y="0"/>
                <a:chExt cx="723900" cy="809625"/>
              </a:xfrm>
            </p:grpSpPr>
            <p:sp>
              <p:nvSpPr>
                <p:cNvPr id="38" name="Oval 37"/>
                <p:cNvSpPr/>
                <p:nvPr/>
              </p:nvSpPr>
              <p:spPr>
                <a:xfrm>
                  <a:off x="200025" y="0"/>
                  <a:ext cx="314325" cy="352425"/>
                </a:xfrm>
                <a:prstGeom prst="ellipse">
                  <a:avLst/>
                </a:prstGeom>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dirty="0"/>
                </a:p>
              </p:txBody>
            </p:sp>
            <p:sp>
              <p:nvSpPr>
                <p:cNvPr id="39" name="Oval 38"/>
                <p:cNvSpPr/>
                <p:nvPr/>
              </p:nvSpPr>
              <p:spPr>
                <a:xfrm>
                  <a:off x="0" y="552450"/>
                  <a:ext cx="209550" cy="247650"/>
                </a:xfrm>
                <a:prstGeom prst="ellipse">
                  <a:avLst/>
                </a:prstGeom>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dirty="0"/>
                </a:p>
              </p:txBody>
            </p:sp>
            <p:sp>
              <p:nvSpPr>
                <p:cNvPr id="40" name="Oval 39"/>
                <p:cNvSpPr/>
                <p:nvPr/>
              </p:nvSpPr>
              <p:spPr>
                <a:xfrm>
                  <a:off x="247650" y="552450"/>
                  <a:ext cx="209550" cy="247650"/>
                </a:xfrm>
                <a:prstGeom prst="ellipse">
                  <a:avLst/>
                </a:prstGeom>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dirty="0"/>
                </a:p>
              </p:txBody>
            </p:sp>
            <p:sp>
              <p:nvSpPr>
                <p:cNvPr id="41" name="Oval 40"/>
                <p:cNvSpPr/>
                <p:nvPr/>
              </p:nvSpPr>
              <p:spPr>
                <a:xfrm>
                  <a:off x="514350" y="561975"/>
                  <a:ext cx="209550" cy="247650"/>
                </a:xfrm>
                <a:prstGeom prst="ellipse">
                  <a:avLst/>
                </a:prstGeom>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dirty="0"/>
                </a:p>
              </p:txBody>
            </p:sp>
            <p:cxnSp>
              <p:nvCxnSpPr>
                <p:cNvPr id="42" name="Straight Connector 41"/>
                <p:cNvCxnSpPr/>
                <p:nvPr/>
              </p:nvCxnSpPr>
              <p:spPr>
                <a:xfrm flipV="1">
                  <a:off x="95250" y="304800"/>
                  <a:ext cx="152400" cy="257175"/>
                </a:xfrm>
                <a:prstGeom prst="line">
                  <a:avLst/>
                </a:prstGeom>
                <a:ln>
                  <a:solidFill>
                    <a:schemeClr val="tx1"/>
                  </a:solidFill>
                </a:ln>
              </p:spPr>
              <p:style>
                <a:lnRef idx="1">
                  <a:schemeClr val="dk1"/>
                </a:lnRef>
                <a:fillRef idx="0">
                  <a:schemeClr val="dk1"/>
                </a:fillRef>
                <a:effectRef idx="0">
                  <a:schemeClr val="dk1"/>
                </a:effectRef>
                <a:fontRef idx="minor">
                  <a:schemeClr val="tx1"/>
                </a:fontRef>
              </p:style>
            </p:cxnSp>
            <p:cxnSp>
              <p:nvCxnSpPr>
                <p:cNvPr id="43" name="Straight Connector 42"/>
                <p:cNvCxnSpPr/>
                <p:nvPr/>
              </p:nvCxnSpPr>
              <p:spPr>
                <a:xfrm flipV="1">
                  <a:off x="342900" y="352425"/>
                  <a:ext cx="0" cy="20955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flipH="1" flipV="1">
                  <a:off x="457200" y="352425"/>
                  <a:ext cx="161925" cy="20955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28" name="Group 27"/>
              <p:cNvGrpSpPr/>
              <p:nvPr/>
            </p:nvGrpSpPr>
            <p:grpSpPr>
              <a:xfrm>
                <a:off x="1047750" y="771525"/>
                <a:ext cx="762000" cy="809625"/>
                <a:chOff x="0" y="0"/>
                <a:chExt cx="762000" cy="809625"/>
              </a:xfrm>
            </p:grpSpPr>
            <p:sp>
              <p:nvSpPr>
                <p:cNvPr id="31" name="Oval 30"/>
                <p:cNvSpPr/>
                <p:nvPr/>
              </p:nvSpPr>
              <p:spPr>
                <a:xfrm>
                  <a:off x="0" y="561975"/>
                  <a:ext cx="209550" cy="247650"/>
                </a:xfrm>
                <a:prstGeom prst="ellipse">
                  <a:avLst/>
                </a:prstGeom>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dirty="0"/>
                </a:p>
              </p:txBody>
            </p:sp>
            <p:sp>
              <p:nvSpPr>
                <p:cNvPr id="32" name="Oval 31"/>
                <p:cNvSpPr/>
                <p:nvPr/>
              </p:nvSpPr>
              <p:spPr>
                <a:xfrm>
                  <a:off x="247650" y="561975"/>
                  <a:ext cx="209550" cy="247650"/>
                </a:xfrm>
                <a:prstGeom prst="ellipse">
                  <a:avLst/>
                </a:prstGeom>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dirty="0"/>
                </a:p>
              </p:txBody>
            </p:sp>
            <p:sp>
              <p:nvSpPr>
                <p:cNvPr id="33" name="Oval 32"/>
                <p:cNvSpPr/>
                <p:nvPr/>
              </p:nvSpPr>
              <p:spPr>
                <a:xfrm>
                  <a:off x="552450" y="561975"/>
                  <a:ext cx="209550" cy="247650"/>
                </a:xfrm>
                <a:prstGeom prst="ellipse">
                  <a:avLst/>
                </a:prstGeom>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dirty="0"/>
                </a:p>
              </p:txBody>
            </p:sp>
            <p:sp>
              <p:nvSpPr>
                <p:cNvPr id="34" name="Oval 33"/>
                <p:cNvSpPr/>
                <p:nvPr/>
              </p:nvSpPr>
              <p:spPr>
                <a:xfrm>
                  <a:off x="152400" y="0"/>
                  <a:ext cx="314325" cy="352425"/>
                </a:xfrm>
                <a:prstGeom prst="ellipse">
                  <a:avLst/>
                </a:prstGeom>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dirty="0"/>
                </a:p>
              </p:txBody>
            </p:sp>
            <p:cxnSp>
              <p:nvCxnSpPr>
                <p:cNvPr id="35" name="Straight Connector 34"/>
                <p:cNvCxnSpPr/>
                <p:nvPr/>
              </p:nvCxnSpPr>
              <p:spPr>
                <a:xfrm flipV="1">
                  <a:off x="104775" y="352425"/>
                  <a:ext cx="209550" cy="20955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flipV="1">
                  <a:off x="314325" y="352425"/>
                  <a:ext cx="0" cy="20955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flipH="1" flipV="1">
                  <a:off x="314325" y="352425"/>
                  <a:ext cx="361950" cy="20955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29" name="Straight Connector 28"/>
              <p:cNvCxnSpPr/>
              <p:nvPr/>
            </p:nvCxnSpPr>
            <p:spPr>
              <a:xfrm flipV="1">
                <a:off x="400050" y="466725"/>
                <a:ext cx="323850" cy="3048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flipH="1" flipV="1">
                <a:off x="923925" y="466725"/>
                <a:ext cx="371475" cy="3048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6" name="Group 5"/>
            <p:cNvGrpSpPr/>
            <p:nvPr/>
          </p:nvGrpSpPr>
          <p:grpSpPr>
            <a:xfrm>
              <a:off x="3200400" y="428625"/>
              <a:ext cx="952500" cy="1581150"/>
              <a:chOff x="0" y="0"/>
              <a:chExt cx="952500" cy="1581150"/>
            </a:xfrm>
          </p:grpSpPr>
          <p:sp>
            <p:nvSpPr>
              <p:cNvPr id="16" name="Oval 15"/>
              <p:cNvSpPr/>
              <p:nvPr/>
            </p:nvSpPr>
            <p:spPr>
              <a:xfrm>
                <a:off x="523875" y="0"/>
                <a:ext cx="428625" cy="466725"/>
              </a:xfrm>
              <a:prstGeom prst="ellipse">
                <a:avLst/>
              </a:prstGeom>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dirty="0"/>
              </a:p>
            </p:txBody>
          </p:sp>
          <p:grpSp>
            <p:nvGrpSpPr>
              <p:cNvPr id="17" name="Group 16"/>
              <p:cNvGrpSpPr/>
              <p:nvPr/>
            </p:nvGrpSpPr>
            <p:grpSpPr>
              <a:xfrm>
                <a:off x="0" y="771525"/>
                <a:ext cx="809625" cy="809625"/>
                <a:chOff x="0" y="0"/>
                <a:chExt cx="809625" cy="809625"/>
              </a:xfrm>
            </p:grpSpPr>
            <p:sp>
              <p:nvSpPr>
                <p:cNvPr id="19" name="Oval 18"/>
                <p:cNvSpPr/>
                <p:nvPr/>
              </p:nvSpPr>
              <p:spPr>
                <a:xfrm>
                  <a:off x="0" y="561975"/>
                  <a:ext cx="209550" cy="247650"/>
                </a:xfrm>
                <a:prstGeom prst="ellipse">
                  <a:avLst/>
                </a:prstGeom>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dirty="0"/>
                </a:p>
              </p:txBody>
            </p:sp>
            <p:sp>
              <p:nvSpPr>
                <p:cNvPr id="20" name="Oval 19"/>
                <p:cNvSpPr/>
                <p:nvPr/>
              </p:nvSpPr>
              <p:spPr>
                <a:xfrm>
                  <a:off x="285750" y="561975"/>
                  <a:ext cx="209550" cy="247650"/>
                </a:xfrm>
                <a:prstGeom prst="ellipse">
                  <a:avLst/>
                </a:prstGeom>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dirty="0"/>
                </a:p>
              </p:txBody>
            </p:sp>
            <p:sp>
              <p:nvSpPr>
                <p:cNvPr id="21" name="Oval 20"/>
                <p:cNvSpPr/>
                <p:nvPr/>
              </p:nvSpPr>
              <p:spPr>
                <a:xfrm>
                  <a:off x="600075" y="561975"/>
                  <a:ext cx="209550" cy="247650"/>
                </a:xfrm>
                <a:prstGeom prst="ellipse">
                  <a:avLst/>
                </a:prstGeom>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dirty="0"/>
                </a:p>
              </p:txBody>
            </p:sp>
            <p:sp>
              <p:nvSpPr>
                <p:cNvPr id="22" name="Oval 21"/>
                <p:cNvSpPr/>
                <p:nvPr/>
              </p:nvSpPr>
              <p:spPr>
                <a:xfrm>
                  <a:off x="209550" y="0"/>
                  <a:ext cx="314325" cy="352425"/>
                </a:xfrm>
                <a:prstGeom prst="ellipse">
                  <a:avLst/>
                </a:prstGeom>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dirty="0"/>
                </a:p>
              </p:txBody>
            </p:sp>
            <p:cxnSp>
              <p:nvCxnSpPr>
                <p:cNvPr id="23" name="Straight Connector 22"/>
                <p:cNvCxnSpPr/>
                <p:nvPr/>
              </p:nvCxnSpPr>
              <p:spPr>
                <a:xfrm flipV="1">
                  <a:off x="123825" y="352425"/>
                  <a:ext cx="257175" cy="20955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flipV="1">
                  <a:off x="381000" y="352425"/>
                  <a:ext cx="0" cy="20955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flipH="1" flipV="1">
                  <a:off x="419100" y="352425"/>
                  <a:ext cx="304800" cy="20955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18" name="Straight Connector 17"/>
              <p:cNvCxnSpPr/>
              <p:nvPr/>
            </p:nvCxnSpPr>
            <p:spPr>
              <a:xfrm flipV="1">
                <a:off x="381000" y="466725"/>
                <a:ext cx="342900" cy="3048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7" name="Text Box 2"/>
            <p:cNvSpPr txBox="1">
              <a:spLocks noChangeArrowheads="1"/>
            </p:cNvSpPr>
            <p:nvPr/>
          </p:nvSpPr>
          <p:spPr bwMode="auto">
            <a:xfrm>
              <a:off x="-232298" y="1790700"/>
              <a:ext cx="1092890" cy="247650"/>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noAutofit/>
            </a:bodyPr>
            <a:lstStyle/>
            <a:p>
              <a:pPr>
                <a:lnSpc>
                  <a:spcPct val="115000"/>
                </a:lnSpc>
                <a:spcAft>
                  <a:spcPts val="0"/>
                </a:spcAft>
              </a:pPr>
              <a:r>
                <a:rPr lang="en-GB" sz="1600" b="1" dirty="0">
                  <a:effectLst/>
                  <a:latin typeface="Arial" panose="020B0604020202020204" pitchFamily="34" charset="0"/>
                  <a:ea typeface="Calibri"/>
                  <a:cs typeface="Arial" panose="020B0604020202020204" pitchFamily="34" charset="0"/>
                </a:rPr>
                <a:t>Categories/</a:t>
              </a:r>
            </a:p>
            <a:p>
              <a:pPr>
                <a:lnSpc>
                  <a:spcPct val="115000"/>
                </a:lnSpc>
                <a:spcAft>
                  <a:spcPts val="0"/>
                </a:spcAft>
              </a:pPr>
              <a:r>
                <a:rPr lang="en-GB" sz="1600" b="1" dirty="0">
                  <a:effectLst/>
                  <a:latin typeface="Arial" panose="020B0604020202020204" pitchFamily="34" charset="0"/>
                  <a:ea typeface="Calibri"/>
                  <a:cs typeface="Arial" panose="020B0604020202020204" pitchFamily="34" charset="0"/>
                </a:rPr>
                <a:t>objects</a:t>
              </a:r>
            </a:p>
          </p:txBody>
        </p:sp>
        <p:sp>
          <p:nvSpPr>
            <p:cNvPr id="8" name="Text Box 2"/>
            <p:cNvSpPr txBox="1">
              <a:spLocks noChangeArrowheads="1"/>
            </p:cNvSpPr>
            <p:nvPr/>
          </p:nvSpPr>
          <p:spPr bwMode="auto">
            <a:xfrm>
              <a:off x="-54717" y="1200150"/>
              <a:ext cx="1061934" cy="255538"/>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noAutofit/>
            </a:bodyPr>
            <a:lstStyle/>
            <a:p>
              <a:pPr>
                <a:lnSpc>
                  <a:spcPct val="115000"/>
                </a:lnSpc>
                <a:spcAft>
                  <a:spcPts val="0"/>
                </a:spcAft>
              </a:pPr>
              <a:r>
                <a:rPr lang="en-GB" sz="1600" b="1" dirty="0">
                  <a:effectLst/>
                  <a:latin typeface="Arial" panose="020B0604020202020204" pitchFamily="34" charset="0"/>
                  <a:ea typeface="Calibri"/>
                  <a:cs typeface="Arial" panose="020B0604020202020204" pitchFamily="34" charset="0"/>
                </a:rPr>
                <a:t>Categories/</a:t>
              </a:r>
            </a:p>
            <a:p>
              <a:pPr>
                <a:lnSpc>
                  <a:spcPct val="115000"/>
                </a:lnSpc>
                <a:spcAft>
                  <a:spcPts val="0"/>
                </a:spcAft>
              </a:pPr>
              <a:r>
                <a:rPr lang="en-GB" sz="1600" b="1" dirty="0">
                  <a:effectLst/>
                  <a:latin typeface="Arial" panose="020B0604020202020204" pitchFamily="34" charset="0"/>
                  <a:ea typeface="Calibri"/>
                  <a:cs typeface="Arial" panose="020B0604020202020204" pitchFamily="34" charset="0"/>
                </a:rPr>
                <a:t>constructs</a:t>
              </a:r>
            </a:p>
          </p:txBody>
        </p:sp>
        <p:sp>
          <p:nvSpPr>
            <p:cNvPr id="9" name="Text Box 2"/>
            <p:cNvSpPr txBox="1">
              <a:spLocks noChangeArrowheads="1"/>
            </p:cNvSpPr>
            <p:nvPr/>
          </p:nvSpPr>
          <p:spPr bwMode="auto">
            <a:xfrm>
              <a:off x="-269200" y="346927"/>
              <a:ext cx="1955125" cy="138848"/>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noAutofit/>
            </a:bodyPr>
            <a:lstStyle/>
            <a:p>
              <a:pPr>
                <a:lnSpc>
                  <a:spcPct val="115000"/>
                </a:lnSpc>
                <a:spcAft>
                  <a:spcPts val="1000"/>
                </a:spcAft>
              </a:pPr>
              <a:r>
                <a:rPr lang="en-GB" sz="1600" b="1" dirty="0">
                  <a:effectLst/>
                  <a:latin typeface="Arial" panose="020B0604020202020204" pitchFamily="34" charset="0"/>
                  <a:ea typeface="Calibri"/>
                  <a:cs typeface="Arial" panose="020B0604020202020204" pitchFamily="34" charset="0"/>
                </a:rPr>
                <a:t>Categories/Constructs</a:t>
              </a:r>
            </a:p>
          </p:txBody>
        </p:sp>
        <p:sp>
          <p:nvSpPr>
            <p:cNvPr id="10" name="Text Box 2"/>
            <p:cNvSpPr txBox="1">
              <a:spLocks noChangeArrowheads="1"/>
            </p:cNvSpPr>
            <p:nvPr/>
          </p:nvSpPr>
          <p:spPr bwMode="auto">
            <a:xfrm>
              <a:off x="4152900" y="1800225"/>
              <a:ext cx="1085849" cy="152400"/>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noAutofit/>
            </a:bodyPr>
            <a:lstStyle/>
            <a:p>
              <a:pPr>
                <a:lnSpc>
                  <a:spcPct val="115000"/>
                </a:lnSpc>
                <a:spcAft>
                  <a:spcPts val="0"/>
                </a:spcAft>
              </a:pPr>
              <a:r>
                <a:rPr lang="en-GB" sz="1600" b="1" dirty="0">
                  <a:effectLst/>
                  <a:latin typeface="Arial" panose="020B0604020202020204" pitchFamily="34" charset="0"/>
                  <a:ea typeface="Calibri"/>
                  <a:cs typeface="Arial" panose="020B0604020202020204" pitchFamily="34" charset="0"/>
                </a:rPr>
                <a:t>First order</a:t>
              </a:r>
            </a:p>
          </p:txBody>
        </p:sp>
        <p:sp>
          <p:nvSpPr>
            <p:cNvPr id="11" name="Text Box 2"/>
            <p:cNvSpPr txBox="1">
              <a:spLocks noChangeArrowheads="1"/>
            </p:cNvSpPr>
            <p:nvPr/>
          </p:nvSpPr>
          <p:spPr bwMode="auto">
            <a:xfrm>
              <a:off x="4148179" y="1200150"/>
              <a:ext cx="1185822" cy="176212"/>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noAutofit/>
            </a:bodyPr>
            <a:lstStyle/>
            <a:p>
              <a:pPr>
                <a:lnSpc>
                  <a:spcPct val="115000"/>
                </a:lnSpc>
                <a:spcAft>
                  <a:spcPts val="0"/>
                </a:spcAft>
              </a:pPr>
              <a:r>
                <a:rPr lang="en-GB" sz="1600" b="1" dirty="0">
                  <a:effectLst/>
                  <a:latin typeface="Arial" panose="020B0604020202020204" pitchFamily="34" charset="0"/>
                  <a:ea typeface="Calibri"/>
                  <a:cs typeface="Arial" panose="020B0604020202020204" pitchFamily="34" charset="0"/>
                </a:rPr>
                <a:t>Second order</a:t>
              </a:r>
            </a:p>
          </p:txBody>
        </p:sp>
        <p:sp>
          <p:nvSpPr>
            <p:cNvPr id="12" name="Text Box 2"/>
            <p:cNvSpPr txBox="1">
              <a:spLocks noChangeArrowheads="1"/>
            </p:cNvSpPr>
            <p:nvPr/>
          </p:nvSpPr>
          <p:spPr bwMode="auto">
            <a:xfrm>
              <a:off x="4295776" y="485775"/>
              <a:ext cx="1038225" cy="176212"/>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noAutofit/>
            </a:bodyPr>
            <a:lstStyle/>
            <a:p>
              <a:pPr>
                <a:lnSpc>
                  <a:spcPct val="115000"/>
                </a:lnSpc>
                <a:spcAft>
                  <a:spcPts val="0"/>
                </a:spcAft>
              </a:pPr>
              <a:r>
                <a:rPr lang="en-GB" sz="1600" b="1" dirty="0">
                  <a:effectLst/>
                  <a:latin typeface="Arial" panose="020B0604020202020204" pitchFamily="34" charset="0"/>
                  <a:ea typeface="Calibri"/>
                  <a:cs typeface="Arial" panose="020B0604020202020204" pitchFamily="34" charset="0"/>
                </a:rPr>
                <a:t>Third order</a:t>
              </a:r>
            </a:p>
          </p:txBody>
        </p:sp>
        <p:sp>
          <p:nvSpPr>
            <p:cNvPr id="13" name="Text Box 2"/>
            <p:cNvSpPr txBox="1">
              <a:spLocks noChangeArrowheads="1"/>
            </p:cNvSpPr>
            <p:nvPr/>
          </p:nvSpPr>
          <p:spPr bwMode="auto">
            <a:xfrm>
              <a:off x="5562600" y="1112044"/>
              <a:ext cx="990600" cy="176212"/>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noAutofit/>
            </a:bodyPr>
            <a:lstStyle/>
            <a:p>
              <a:pPr>
                <a:lnSpc>
                  <a:spcPct val="115000"/>
                </a:lnSpc>
                <a:spcAft>
                  <a:spcPts val="1000"/>
                </a:spcAft>
              </a:pPr>
              <a:r>
                <a:rPr lang="en-GB" sz="1600" b="1" dirty="0">
                  <a:effectLst/>
                  <a:latin typeface="Arial" panose="020B0604020202020204" pitchFamily="34" charset="0"/>
                  <a:ea typeface="Calibri"/>
                  <a:cs typeface="Arial" panose="020B0604020202020204" pitchFamily="34" charset="0"/>
                </a:rPr>
                <a:t>Saturation</a:t>
              </a:r>
            </a:p>
          </p:txBody>
        </p:sp>
        <p:sp>
          <p:nvSpPr>
            <p:cNvPr id="14" name="Right Brace 13"/>
            <p:cNvSpPr/>
            <p:nvPr/>
          </p:nvSpPr>
          <p:spPr>
            <a:xfrm>
              <a:off x="5238749" y="428625"/>
              <a:ext cx="323850" cy="1609725"/>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dirty="0"/>
            </a:p>
          </p:txBody>
        </p:sp>
        <p:sp>
          <p:nvSpPr>
            <p:cNvPr id="15" name="Text Box 2"/>
            <p:cNvSpPr txBox="1">
              <a:spLocks noChangeArrowheads="1"/>
            </p:cNvSpPr>
            <p:nvPr/>
          </p:nvSpPr>
          <p:spPr bwMode="auto">
            <a:xfrm>
              <a:off x="4148178" y="0"/>
              <a:ext cx="1790700" cy="152400"/>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noAutofit/>
            </a:bodyPr>
            <a:lstStyle/>
            <a:p>
              <a:pPr algn="ctr">
                <a:lnSpc>
                  <a:spcPct val="115000"/>
                </a:lnSpc>
                <a:spcAft>
                  <a:spcPts val="1000"/>
                </a:spcAft>
              </a:pPr>
              <a:r>
                <a:rPr lang="en-GB" sz="2000" b="1" dirty="0">
                  <a:effectLst/>
                  <a:latin typeface="Arial" panose="020B0604020202020204" pitchFamily="34" charset="0"/>
                  <a:ea typeface="Calibri"/>
                  <a:cs typeface="Arial" panose="020B0604020202020204" pitchFamily="34" charset="0"/>
                </a:rPr>
                <a:t>CODING</a:t>
              </a:r>
            </a:p>
          </p:txBody>
        </p:sp>
      </p:grpSp>
    </p:spTree>
    <p:extLst>
      <p:ext uri="{BB962C8B-B14F-4D97-AF65-F5344CB8AC3E}">
        <p14:creationId xmlns:p14="http://schemas.microsoft.com/office/powerpoint/2010/main" val="30666834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23528" y="260648"/>
            <a:ext cx="8496944" cy="6336704"/>
          </a:xfrm>
        </p:spPr>
        <p:txBody>
          <a:bodyPr/>
          <a:lstStyle/>
          <a:p>
            <a:endParaRPr lang="en-GB" dirty="0"/>
          </a:p>
        </p:txBody>
      </p:sp>
      <p:grpSp>
        <p:nvGrpSpPr>
          <p:cNvPr id="4" name="Group 3"/>
          <p:cNvGrpSpPr/>
          <p:nvPr/>
        </p:nvGrpSpPr>
        <p:grpSpPr>
          <a:xfrm>
            <a:off x="827584" y="692696"/>
            <a:ext cx="7920880" cy="5544616"/>
            <a:chOff x="0" y="0"/>
            <a:chExt cx="4779010" cy="3362325"/>
          </a:xfrm>
        </p:grpSpPr>
        <p:grpSp>
          <p:nvGrpSpPr>
            <p:cNvPr id="5" name="Group 4"/>
            <p:cNvGrpSpPr/>
            <p:nvPr/>
          </p:nvGrpSpPr>
          <p:grpSpPr>
            <a:xfrm>
              <a:off x="1961515" y="609600"/>
              <a:ext cx="2162175" cy="2752725"/>
              <a:chOff x="0" y="0"/>
              <a:chExt cx="2162175" cy="2752725"/>
            </a:xfrm>
          </p:grpSpPr>
          <p:grpSp>
            <p:nvGrpSpPr>
              <p:cNvPr id="8" name="Group 7"/>
              <p:cNvGrpSpPr/>
              <p:nvPr/>
            </p:nvGrpSpPr>
            <p:grpSpPr>
              <a:xfrm>
                <a:off x="638175" y="0"/>
                <a:ext cx="1400175" cy="895350"/>
                <a:chOff x="0" y="0"/>
                <a:chExt cx="1400175" cy="895350"/>
              </a:xfrm>
            </p:grpSpPr>
            <p:sp>
              <p:nvSpPr>
                <p:cNvPr id="19" name="Left Brace 18"/>
                <p:cNvSpPr/>
                <p:nvPr/>
              </p:nvSpPr>
              <p:spPr>
                <a:xfrm>
                  <a:off x="676275" y="0"/>
                  <a:ext cx="161925" cy="895350"/>
                </a:xfrm>
                <a:prstGeom prst="leftBrace">
                  <a:avLst/>
                </a:prstGeom>
                <a:ln>
                  <a:solidFill>
                    <a:schemeClr val="tx1"/>
                  </a:solidFill>
                </a:ln>
              </p:spPr>
              <p:style>
                <a:lnRef idx="1">
                  <a:schemeClr val="dk1"/>
                </a:lnRef>
                <a:fillRef idx="0">
                  <a:schemeClr val="dk1"/>
                </a:fillRef>
                <a:effectRef idx="0">
                  <a:schemeClr val="dk1"/>
                </a:effectRef>
                <a:fontRef idx="minor">
                  <a:schemeClr val="tx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dirty="0"/>
                </a:p>
              </p:txBody>
            </p:sp>
            <p:sp>
              <p:nvSpPr>
                <p:cNvPr id="20" name="Text Box 6"/>
                <p:cNvSpPr txBox="1"/>
                <p:nvPr/>
              </p:nvSpPr>
              <p:spPr>
                <a:xfrm>
                  <a:off x="923925" y="28575"/>
                  <a:ext cx="466725" cy="238125"/>
                </a:xfrm>
                <a:prstGeom prst="rect">
                  <a:avLst/>
                </a:prstGeom>
                <a:solidFill>
                  <a:schemeClr val="lt1"/>
                </a:solidFill>
                <a:ln w="6350">
                  <a:solidFill>
                    <a:schemeClr val="tx1"/>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15000"/>
                    </a:lnSpc>
                    <a:spcAft>
                      <a:spcPts val="1000"/>
                    </a:spcAft>
                  </a:pPr>
                  <a:r>
                    <a:rPr lang="en-GB" sz="2000" b="1" dirty="0">
                      <a:effectLst/>
                      <a:latin typeface="Arial" panose="020B0604020202020204" pitchFamily="34" charset="0"/>
                      <a:ea typeface="Calibri"/>
                      <a:cs typeface="Arial" panose="020B0604020202020204" pitchFamily="34" charset="0"/>
                    </a:rPr>
                    <a:t>text</a:t>
                  </a:r>
                </a:p>
              </p:txBody>
            </p:sp>
            <p:sp>
              <p:nvSpPr>
                <p:cNvPr id="21" name="Text Box 7"/>
                <p:cNvSpPr txBox="1"/>
                <p:nvPr/>
              </p:nvSpPr>
              <p:spPr>
                <a:xfrm>
                  <a:off x="933450" y="333375"/>
                  <a:ext cx="466725" cy="238125"/>
                </a:xfrm>
                <a:prstGeom prst="rect">
                  <a:avLst/>
                </a:prstGeom>
                <a:solidFill>
                  <a:schemeClr val="lt1"/>
                </a:solidFill>
                <a:ln w="6350">
                  <a:solidFill>
                    <a:schemeClr val="tx1"/>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15000"/>
                    </a:lnSpc>
                    <a:spcAft>
                      <a:spcPts val="1000"/>
                    </a:spcAft>
                  </a:pPr>
                  <a:r>
                    <a:rPr lang="en-GB" sz="2000" b="1" dirty="0">
                      <a:effectLst/>
                      <a:latin typeface="Arial" panose="020B0604020202020204" pitchFamily="34" charset="0"/>
                      <a:ea typeface="Calibri"/>
                      <a:cs typeface="Arial" panose="020B0604020202020204" pitchFamily="34" charset="0"/>
                    </a:rPr>
                    <a:t>text</a:t>
                  </a:r>
                </a:p>
              </p:txBody>
            </p:sp>
            <p:sp>
              <p:nvSpPr>
                <p:cNvPr id="22" name="Text Box 8"/>
                <p:cNvSpPr txBox="1"/>
                <p:nvPr/>
              </p:nvSpPr>
              <p:spPr>
                <a:xfrm>
                  <a:off x="933450" y="657225"/>
                  <a:ext cx="466725" cy="238125"/>
                </a:xfrm>
                <a:prstGeom prst="rect">
                  <a:avLst/>
                </a:prstGeom>
                <a:solidFill>
                  <a:schemeClr val="lt1"/>
                </a:solidFill>
                <a:ln w="6350">
                  <a:solidFill>
                    <a:schemeClr val="tx1"/>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15000"/>
                    </a:lnSpc>
                    <a:spcAft>
                      <a:spcPts val="1000"/>
                    </a:spcAft>
                  </a:pPr>
                  <a:r>
                    <a:rPr lang="en-GB" sz="2000" b="1" dirty="0">
                      <a:effectLst/>
                      <a:latin typeface="Arial" panose="020B0604020202020204" pitchFamily="34" charset="0"/>
                      <a:ea typeface="Calibri"/>
                      <a:cs typeface="Arial" panose="020B0604020202020204" pitchFamily="34" charset="0"/>
                    </a:rPr>
                    <a:t>text</a:t>
                  </a:r>
                </a:p>
              </p:txBody>
            </p:sp>
            <p:sp>
              <p:nvSpPr>
                <p:cNvPr id="23" name="Text Box 10"/>
                <p:cNvSpPr txBox="1"/>
                <p:nvPr/>
              </p:nvSpPr>
              <p:spPr>
                <a:xfrm>
                  <a:off x="0" y="333375"/>
                  <a:ext cx="628650" cy="238125"/>
                </a:xfrm>
                <a:prstGeom prst="rect">
                  <a:avLst/>
                </a:prstGeom>
                <a:solidFill>
                  <a:schemeClr val="lt1"/>
                </a:solidFill>
                <a:ln w="6350">
                  <a:solidFill>
                    <a:schemeClr val="tx1"/>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15000"/>
                    </a:lnSpc>
                    <a:spcAft>
                      <a:spcPts val="1000"/>
                    </a:spcAft>
                  </a:pPr>
                  <a:r>
                    <a:rPr lang="en-GB" sz="2000" b="1" dirty="0">
                      <a:effectLst/>
                      <a:latin typeface="Arial" panose="020B0604020202020204" pitchFamily="34" charset="0"/>
                      <a:ea typeface="Calibri"/>
                      <a:cs typeface="Arial" panose="020B0604020202020204" pitchFamily="34" charset="0"/>
                    </a:rPr>
                    <a:t>Theme</a:t>
                  </a:r>
                </a:p>
              </p:txBody>
            </p:sp>
          </p:grpSp>
          <p:grpSp>
            <p:nvGrpSpPr>
              <p:cNvPr id="9" name="Group 8"/>
              <p:cNvGrpSpPr/>
              <p:nvPr/>
            </p:nvGrpSpPr>
            <p:grpSpPr>
              <a:xfrm>
                <a:off x="0" y="1152525"/>
                <a:ext cx="2162175" cy="1600200"/>
                <a:chOff x="0" y="0"/>
                <a:chExt cx="2162175" cy="1600200"/>
              </a:xfrm>
            </p:grpSpPr>
            <p:sp>
              <p:nvSpPr>
                <p:cNvPr id="10" name="Left Brace 9"/>
                <p:cNvSpPr/>
                <p:nvPr/>
              </p:nvSpPr>
              <p:spPr>
                <a:xfrm>
                  <a:off x="1381125" y="66675"/>
                  <a:ext cx="161925" cy="428625"/>
                </a:xfrm>
                <a:prstGeom prst="leftBrace">
                  <a:avLst/>
                </a:prstGeom>
                <a:ln>
                  <a:solidFill>
                    <a:schemeClr val="tx1"/>
                  </a:solidFill>
                </a:ln>
              </p:spPr>
              <p:style>
                <a:lnRef idx="1">
                  <a:schemeClr val="dk1"/>
                </a:lnRef>
                <a:fillRef idx="0">
                  <a:schemeClr val="dk1"/>
                </a:fillRef>
                <a:effectRef idx="0">
                  <a:schemeClr val="dk1"/>
                </a:effectRef>
                <a:fontRef idx="minor">
                  <a:schemeClr val="tx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dirty="0"/>
                </a:p>
              </p:txBody>
            </p:sp>
            <p:sp>
              <p:nvSpPr>
                <p:cNvPr id="11" name="Left Brace 10"/>
                <p:cNvSpPr/>
                <p:nvPr/>
              </p:nvSpPr>
              <p:spPr>
                <a:xfrm>
                  <a:off x="1395412" y="771525"/>
                  <a:ext cx="147638" cy="771525"/>
                </a:xfrm>
                <a:prstGeom prst="leftBrace">
                  <a:avLst/>
                </a:prstGeom>
                <a:ln/>
              </p:spPr>
              <p:style>
                <a:lnRef idx="1">
                  <a:schemeClr val="dk1"/>
                </a:lnRef>
                <a:fillRef idx="0">
                  <a:schemeClr val="dk1"/>
                </a:fillRef>
                <a:effectRef idx="0">
                  <a:schemeClr val="dk1"/>
                </a:effectRef>
                <a:fontRef idx="minor">
                  <a:schemeClr val="tx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dirty="0"/>
                </a:p>
              </p:txBody>
            </p:sp>
            <p:sp>
              <p:nvSpPr>
                <p:cNvPr id="12" name="Left Brace 11"/>
                <p:cNvSpPr/>
                <p:nvPr/>
              </p:nvSpPr>
              <p:spPr>
                <a:xfrm>
                  <a:off x="695325" y="257175"/>
                  <a:ext cx="619125" cy="933450"/>
                </a:xfrm>
                <a:prstGeom prst="leftBrace">
                  <a:avLst/>
                </a:prstGeom>
                <a:noFill/>
                <a:ln>
                  <a:solidFill>
                    <a:schemeClr val="tx1"/>
                  </a:solidFill>
                </a:ln>
              </p:spPr>
              <p:style>
                <a:lnRef idx="1">
                  <a:schemeClr val="dk1"/>
                </a:lnRef>
                <a:fillRef idx="0">
                  <a:schemeClr val="dk1"/>
                </a:fillRef>
                <a:effectRef idx="0">
                  <a:schemeClr val="dk1"/>
                </a:effectRef>
                <a:fontRef idx="minor">
                  <a:schemeClr val="tx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dirty="0"/>
                </a:p>
              </p:txBody>
            </p:sp>
            <p:sp>
              <p:nvSpPr>
                <p:cNvPr id="13" name="Text Box 9"/>
                <p:cNvSpPr txBox="1"/>
                <p:nvPr/>
              </p:nvSpPr>
              <p:spPr>
                <a:xfrm>
                  <a:off x="0" y="619125"/>
                  <a:ext cx="638175" cy="238125"/>
                </a:xfrm>
                <a:prstGeom prst="rect">
                  <a:avLst/>
                </a:prstGeom>
                <a:solidFill>
                  <a:schemeClr val="lt1"/>
                </a:solidFill>
                <a:ln w="6350">
                  <a:solidFill>
                    <a:schemeClr val="tx1"/>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15000"/>
                    </a:lnSpc>
                    <a:spcAft>
                      <a:spcPts val="1000"/>
                    </a:spcAft>
                  </a:pPr>
                  <a:r>
                    <a:rPr lang="en-GB" sz="2000" b="1" dirty="0">
                      <a:effectLst/>
                      <a:latin typeface="Arial" panose="020B0604020202020204" pitchFamily="34" charset="0"/>
                      <a:ea typeface="Calibri"/>
                      <a:cs typeface="Arial" panose="020B0604020202020204" pitchFamily="34" charset="0"/>
                    </a:rPr>
                    <a:t>Theme</a:t>
                  </a:r>
                </a:p>
              </p:txBody>
            </p:sp>
            <p:sp>
              <p:nvSpPr>
                <p:cNvPr id="14" name="Text Box 12"/>
                <p:cNvSpPr txBox="1"/>
                <p:nvPr/>
              </p:nvSpPr>
              <p:spPr>
                <a:xfrm>
                  <a:off x="1685925" y="314325"/>
                  <a:ext cx="466725" cy="238125"/>
                </a:xfrm>
                <a:prstGeom prst="rect">
                  <a:avLst/>
                </a:prstGeom>
                <a:solidFill>
                  <a:schemeClr val="lt1"/>
                </a:solidFill>
                <a:ln w="6350">
                  <a:solidFill>
                    <a:schemeClr val="tx1"/>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15000"/>
                    </a:lnSpc>
                    <a:spcAft>
                      <a:spcPts val="1000"/>
                    </a:spcAft>
                  </a:pPr>
                  <a:r>
                    <a:rPr lang="en-GB" sz="2000" b="1" dirty="0">
                      <a:effectLst/>
                      <a:latin typeface="Arial" panose="020B0604020202020204" pitchFamily="34" charset="0"/>
                      <a:ea typeface="Calibri"/>
                      <a:cs typeface="Arial" panose="020B0604020202020204" pitchFamily="34" charset="0"/>
                    </a:rPr>
                    <a:t>text</a:t>
                  </a:r>
                </a:p>
              </p:txBody>
            </p:sp>
            <p:sp>
              <p:nvSpPr>
                <p:cNvPr id="15" name="Text Box 13"/>
                <p:cNvSpPr txBox="1"/>
                <p:nvPr/>
              </p:nvSpPr>
              <p:spPr>
                <a:xfrm>
                  <a:off x="1685925" y="0"/>
                  <a:ext cx="466725" cy="238125"/>
                </a:xfrm>
                <a:prstGeom prst="rect">
                  <a:avLst/>
                </a:prstGeom>
                <a:solidFill>
                  <a:schemeClr val="lt1"/>
                </a:solidFill>
                <a:ln w="6350">
                  <a:solidFill>
                    <a:schemeClr val="tx1"/>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15000"/>
                    </a:lnSpc>
                    <a:spcAft>
                      <a:spcPts val="1000"/>
                    </a:spcAft>
                  </a:pPr>
                  <a:r>
                    <a:rPr lang="en-GB" sz="2000" b="1" dirty="0">
                      <a:effectLst/>
                      <a:latin typeface="Arial" panose="020B0604020202020204" pitchFamily="34" charset="0"/>
                      <a:ea typeface="Calibri"/>
                      <a:cs typeface="Arial" panose="020B0604020202020204" pitchFamily="34" charset="0"/>
                    </a:rPr>
                    <a:t>text</a:t>
                  </a:r>
                </a:p>
              </p:txBody>
            </p:sp>
            <p:sp>
              <p:nvSpPr>
                <p:cNvPr id="16" name="Text Box 14"/>
                <p:cNvSpPr txBox="1"/>
                <p:nvPr/>
              </p:nvSpPr>
              <p:spPr>
                <a:xfrm>
                  <a:off x="1685925" y="695325"/>
                  <a:ext cx="466725" cy="238125"/>
                </a:xfrm>
                <a:prstGeom prst="rect">
                  <a:avLst/>
                </a:prstGeom>
                <a:solidFill>
                  <a:schemeClr val="lt1"/>
                </a:solidFill>
                <a:ln w="6350">
                  <a:solidFill>
                    <a:schemeClr val="tx1"/>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15000"/>
                    </a:lnSpc>
                    <a:spcAft>
                      <a:spcPts val="1000"/>
                    </a:spcAft>
                  </a:pPr>
                  <a:r>
                    <a:rPr lang="en-GB" sz="2000" b="1" dirty="0">
                      <a:effectLst/>
                      <a:latin typeface="Arial" panose="020B0604020202020204" pitchFamily="34" charset="0"/>
                      <a:ea typeface="Calibri"/>
                      <a:cs typeface="Arial" panose="020B0604020202020204" pitchFamily="34" charset="0"/>
                    </a:rPr>
                    <a:t>text</a:t>
                  </a:r>
                </a:p>
              </p:txBody>
            </p:sp>
            <p:sp>
              <p:nvSpPr>
                <p:cNvPr id="17" name="Text Box 15"/>
                <p:cNvSpPr txBox="1"/>
                <p:nvPr/>
              </p:nvSpPr>
              <p:spPr>
                <a:xfrm>
                  <a:off x="1685925" y="1009650"/>
                  <a:ext cx="466725" cy="238125"/>
                </a:xfrm>
                <a:prstGeom prst="rect">
                  <a:avLst/>
                </a:prstGeom>
                <a:solidFill>
                  <a:schemeClr val="lt1"/>
                </a:solidFill>
                <a:ln w="6350">
                  <a:solidFill>
                    <a:schemeClr val="tx1"/>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15000"/>
                    </a:lnSpc>
                    <a:spcAft>
                      <a:spcPts val="1000"/>
                    </a:spcAft>
                  </a:pPr>
                  <a:r>
                    <a:rPr lang="en-GB" sz="2000" b="1" dirty="0">
                      <a:effectLst/>
                      <a:latin typeface="Arial" panose="020B0604020202020204" pitchFamily="34" charset="0"/>
                      <a:ea typeface="Calibri"/>
                      <a:cs typeface="Arial" panose="020B0604020202020204" pitchFamily="34" charset="0"/>
                    </a:rPr>
                    <a:t>text</a:t>
                  </a:r>
                </a:p>
              </p:txBody>
            </p:sp>
            <p:sp>
              <p:nvSpPr>
                <p:cNvPr id="18" name="Text Box 16"/>
                <p:cNvSpPr txBox="1"/>
                <p:nvPr/>
              </p:nvSpPr>
              <p:spPr>
                <a:xfrm>
                  <a:off x="1695450" y="1362075"/>
                  <a:ext cx="466725" cy="238125"/>
                </a:xfrm>
                <a:prstGeom prst="rect">
                  <a:avLst/>
                </a:prstGeom>
                <a:solidFill>
                  <a:schemeClr val="lt1"/>
                </a:solidFill>
                <a:ln w="6350">
                  <a:solidFill>
                    <a:schemeClr val="tx1"/>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15000"/>
                    </a:lnSpc>
                    <a:spcAft>
                      <a:spcPts val="1000"/>
                    </a:spcAft>
                  </a:pPr>
                  <a:r>
                    <a:rPr lang="en-GB" sz="2000" b="1" dirty="0">
                      <a:effectLst/>
                      <a:latin typeface="Arial" panose="020B0604020202020204" pitchFamily="34" charset="0"/>
                      <a:ea typeface="Calibri"/>
                      <a:cs typeface="Arial" panose="020B0604020202020204" pitchFamily="34" charset="0"/>
                    </a:rPr>
                    <a:t>text</a:t>
                  </a:r>
                </a:p>
              </p:txBody>
            </p:sp>
          </p:grpSp>
        </p:grpSp>
        <p:sp>
          <p:nvSpPr>
            <p:cNvPr id="6" name="Text Box 2"/>
            <p:cNvSpPr txBox="1">
              <a:spLocks noChangeArrowheads="1"/>
            </p:cNvSpPr>
            <p:nvPr/>
          </p:nvSpPr>
          <p:spPr bwMode="auto">
            <a:xfrm>
              <a:off x="1428115" y="0"/>
              <a:ext cx="1764665" cy="285750"/>
            </a:xfrm>
            <a:prstGeom prst="rect">
              <a:avLst/>
            </a:prstGeom>
            <a:solidFill>
              <a:srgbClr val="FFFFFF"/>
            </a:solidFill>
            <a:ln w="9525">
              <a:solidFill>
                <a:schemeClr val="tx1"/>
              </a:solidFill>
              <a:miter lim="800000"/>
              <a:headEnd/>
              <a:tailEnd/>
            </a:ln>
          </p:spPr>
          <p:txBody>
            <a:bodyPr rot="0" vert="horz" wrap="square" lIns="91440" tIns="45720" rIns="91440" bIns="45720" anchor="t" anchorCtr="0">
              <a:noAutofit/>
            </a:bodyPr>
            <a:lstStyle/>
            <a:p>
              <a:pPr algn="ctr">
                <a:lnSpc>
                  <a:spcPct val="115000"/>
                </a:lnSpc>
                <a:spcAft>
                  <a:spcPts val="1000"/>
                </a:spcAft>
              </a:pPr>
              <a:r>
                <a:rPr lang="en-GB" sz="2000" b="1" dirty="0">
                  <a:effectLst/>
                  <a:latin typeface="Arial" panose="020B0604020202020204" pitchFamily="34" charset="0"/>
                  <a:ea typeface="Calibri"/>
                  <a:cs typeface="Arial" panose="020B0604020202020204" pitchFamily="34" charset="0"/>
                </a:rPr>
                <a:t>CODING</a:t>
              </a:r>
            </a:p>
          </p:txBody>
        </p:sp>
        <p:sp>
          <p:nvSpPr>
            <p:cNvPr id="7" name="Left Brace 6"/>
            <p:cNvSpPr/>
            <p:nvPr/>
          </p:nvSpPr>
          <p:spPr>
            <a:xfrm rot="5400000">
              <a:off x="2180590" y="-1857375"/>
              <a:ext cx="417830" cy="4779010"/>
            </a:xfrm>
            <a:prstGeom prst="leftBrace">
              <a:avLst/>
            </a:prstGeom>
            <a:ln>
              <a:solidFill>
                <a:schemeClr val="tx1"/>
              </a:solidFill>
            </a:ln>
          </p:spPr>
          <p:style>
            <a:lnRef idx="1">
              <a:schemeClr val="dk1"/>
            </a:lnRef>
            <a:fillRef idx="0">
              <a:schemeClr val="dk1"/>
            </a:fillRef>
            <a:effectRef idx="0">
              <a:schemeClr val="dk1"/>
            </a:effectRef>
            <a:fontRef idx="minor">
              <a:schemeClr val="tx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dirty="0"/>
            </a:p>
          </p:txBody>
        </p:sp>
      </p:grpSp>
    </p:spTree>
    <p:extLst>
      <p:ext uri="{BB962C8B-B14F-4D97-AF65-F5344CB8AC3E}">
        <p14:creationId xmlns:p14="http://schemas.microsoft.com/office/powerpoint/2010/main" val="306668341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23528" y="260648"/>
            <a:ext cx="8496944" cy="6336704"/>
          </a:xfrm>
        </p:spPr>
        <p:txBody>
          <a:bodyPr>
            <a:normAutofit/>
          </a:bodyPr>
          <a:lstStyle/>
          <a:p>
            <a:pPr>
              <a:spcBef>
                <a:spcPts val="0"/>
              </a:spcBef>
            </a:pPr>
            <a:endParaRPr lang="en-GB" sz="2000" b="1" u="sng" dirty="0" smtClean="0">
              <a:solidFill>
                <a:schemeClr val="tx1"/>
              </a:solidFill>
              <a:latin typeface="Arial" panose="020B0604020202020204" pitchFamily="34" charset="0"/>
              <a:cs typeface="Arial" panose="020B0604020202020204" pitchFamily="34" charset="0"/>
            </a:endParaRPr>
          </a:p>
          <a:p>
            <a:pPr>
              <a:spcBef>
                <a:spcPts val="0"/>
              </a:spcBef>
            </a:pPr>
            <a:r>
              <a:rPr lang="en-GB" sz="2000" b="1" u="sng" dirty="0" smtClean="0">
                <a:solidFill>
                  <a:schemeClr val="tx1"/>
                </a:solidFill>
                <a:latin typeface="Arial" panose="020B0604020202020204" pitchFamily="34" charset="0"/>
                <a:cs typeface="Arial" panose="020B0604020202020204" pitchFamily="34" charset="0"/>
              </a:rPr>
              <a:t>Qualitative </a:t>
            </a:r>
            <a:r>
              <a:rPr lang="en-GB" sz="2000" b="1" u="sng" dirty="0">
                <a:solidFill>
                  <a:schemeClr val="tx1"/>
                </a:solidFill>
                <a:latin typeface="Arial" panose="020B0604020202020204" pitchFamily="34" charset="0"/>
                <a:cs typeface="Arial" panose="020B0604020202020204" pitchFamily="34" charset="0"/>
              </a:rPr>
              <a:t>methods for data </a:t>
            </a:r>
            <a:r>
              <a:rPr lang="en-GB" sz="2000" b="1" u="sng" dirty="0" smtClean="0">
                <a:solidFill>
                  <a:schemeClr val="tx1"/>
                </a:solidFill>
                <a:latin typeface="Arial" panose="020B0604020202020204" pitchFamily="34" charset="0"/>
                <a:cs typeface="Arial" panose="020B0604020202020204" pitchFamily="34" charset="0"/>
              </a:rPr>
              <a:t>collection</a:t>
            </a:r>
          </a:p>
          <a:p>
            <a:pPr>
              <a:spcBef>
                <a:spcPts val="0"/>
              </a:spcBef>
            </a:pPr>
            <a:endParaRPr lang="en-GB" sz="2000" b="1" u="sng" dirty="0">
              <a:solidFill>
                <a:schemeClr val="tx1"/>
              </a:solidFill>
              <a:latin typeface="Arial" panose="020B0604020202020204" pitchFamily="34" charset="0"/>
              <a:cs typeface="Arial" panose="020B0604020202020204" pitchFamily="34" charset="0"/>
            </a:endParaRPr>
          </a:p>
          <a:p>
            <a:pPr>
              <a:spcBef>
                <a:spcPts val="0"/>
              </a:spcBef>
            </a:pPr>
            <a:r>
              <a:rPr lang="en-GB" sz="2000" b="1" dirty="0" smtClean="0">
                <a:solidFill>
                  <a:schemeClr val="tx1"/>
                </a:solidFill>
                <a:latin typeface="Arial" panose="020B0604020202020204" pitchFamily="34" charset="0"/>
                <a:cs typeface="Arial" panose="020B0604020202020204" pitchFamily="34" charset="0"/>
              </a:rPr>
              <a:t>(It’s not about the ‘method’)</a:t>
            </a:r>
            <a:endParaRPr lang="en-GB" sz="2000" b="1" dirty="0">
              <a:solidFill>
                <a:schemeClr val="tx1"/>
              </a:solidFill>
              <a:latin typeface="Arial" panose="020B0604020202020204" pitchFamily="34" charset="0"/>
              <a:cs typeface="Arial" panose="020B0604020202020204" pitchFamily="34" charset="0"/>
            </a:endParaRPr>
          </a:p>
          <a:p>
            <a:pPr>
              <a:spcBef>
                <a:spcPts val="0"/>
              </a:spcBef>
            </a:pPr>
            <a:r>
              <a:rPr lang="en-GB" sz="2000" dirty="0">
                <a:solidFill>
                  <a:schemeClr val="tx1"/>
                </a:solidFill>
                <a:latin typeface="Arial" panose="020B0604020202020204" pitchFamily="34" charset="0"/>
                <a:cs typeface="Arial" panose="020B0604020202020204" pitchFamily="34" charset="0"/>
              </a:rPr>
              <a:t> </a:t>
            </a:r>
          </a:p>
          <a:p>
            <a:pPr algn="l">
              <a:spcBef>
                <a:spcPts val="0"/>
              </a:spcBef>
            </a:pPr>
            <a:r>
              <a:rPr lang="en-GB" sz="2000" dirty="0">
                <a:solidFill>
                  <a:schemeClr val="tx1"/>
                </a:solidFill>
                <a:latin typeface="Arial" panose="020B0604020202020204" pitchFamily="34" charset="0"/>
                <a:cs typeface="Arial" panose="020B0604020202020204" pitchFamily="34" charset="0"/>
              </a:rPr>
              <a:t>Interviews vs. Observation vs. Analysis of Objects and Artefacts</a:t>
            </a:r>
          </a:p>
          <a:p>
            <a:pPr algn="l">
              <a:spcBef>
                <a:spcPts val="0"/>
              </a:spcBef>
            </a:pPr>
            <a:r>
              <a:rPr lang="en-GB" sz="2000" dirty="0">
                <a:solidFill>
                  <a:schemeClr val="tx1"/>
                </a:solidFill>
                <a:latin typeface="Arial" panose="020B0604020202020204" pitchFamily="34" charset="0"/>
                <a:cs typeface="Arial" panose="020B0604020202020204" pitchFamily="34" charset="0"/>
              </a:rPr>
              <a:t> </a:t>
            </a:r>
          </a:p>
          <a:p>
            <a:pPr algn="l">
              <a:spcBef>
                <a:spcPts val="0"/>
              </a:spcBef>
            </a:pPr>
            <a:r>
              <a:rPr lang="en-GB" sz="2000" dirty="0" smtClean="0">
                <a:solidFill>
                  <a:schemeClr val="tx1"/>
                </a:solidFill>
                <a:latin typeface="Arial" panose="020B0604020202020204" pitchFamily="34" charset="0"/>
                <a:cs typeface="Arial" panose="020B0604020202020204" pitchFamily="34" charset="0"/>
              </a:rPr>
              <a:t>Interviews</a:t>
            </a:r>
            <a:endParaRPr lang="en-GB" sz="2000" dirty="0">
              <a:solidFill>
                <a:schemeClr val="tx1"/>
              </a:solidFill>
              <a:latin typeface="Arial" panose="020B0604020202020204" pitchFamily="34" charset="0"/>
              <a:cs typeface="Arial" panose="020B0604020202020204" pitchFamily="34" charset="0"/>
            </a:endParaRPr>
          </a:p>
          <a:p>
            <a:pPr algn="l">
              <a:spcBef>
                <a:spcPts val="0"/>
              </a:spcBef>
            </a:pPr>
            <a:r>
              <a:rPr lang="en-GB" sz="2000" dirty="0">
                <a:solidFill>
                  <a:schemeClr val="tx1"/>
                </a:solidFill>
                <a:latin typeface="Arial" panose="020B0604020202020204" pitchFamily="34" charset="0"/>
                <a:cs typeface="Arial" panose="020B0604020202020204" pitchFamily="34" charset="0"/>
              </a:rPr>
              <a:t>Focus groups</a:t>
            </a:r>
          </a:p>
          <a:p>
            <a:pPr algn="l">
              <a:spcBef>
                <a:spcPts val="0"/>
              </a:spcBef>
            </a:pPr>
            <a:r>
              <a:rPr lang="en-GB" sz="2000" dirty="0">
                <a:solidFill>
                  <a:schemeClr val="tx1"/>
                </a:solidFill>
                <a:latin typeface="Arial" panose="020B0604020202020204" pitchFamily="34" charset="0"/>
                <a:cs typeface="Arial" panose="020B0604020202020204" pitchFamily="34" charset="0"/>
              </a:rPr>
              <a:t>Critical Incident Technique</a:t>
            </a:r>
          </a:p>
          <a:p>
            <a:pPr algn="l">
              <a:spcBef>
                <a:spcPts val="0"/>
              </a:spcBef>
            </a:pPr>
            <a:r>
              <a:rPr lang="en-GB" sz="2000" dirty="0">
                <a:solidFill>
                  <a:schemeClr val="tx1"/>
                </a:solidFill>
                <a:latin typeface="Arial" panose="020B0604020202020204" pitchFamily="34" charset="0"/>
                <a:cs typeface="Arial" panose="020B0604020202020204" pitchFamily="34" charset="0"/>
              </a:rPr>
              <a:t>Grounded Theory</a:t>
            </a:r>
          </a:p>
          <a:p>
            <a:pPr algn="l">
              <a:spcBef>
                <a:spcPts val="0"/>
              </a:spcBef>
            </a:pPr>
            <a:r>
              <a:rPr lang="en-GB" sz="2000" dirty="0">
                <a:solidFill>
                  <a:schemeClr val="tx1"/>
                </a:solidFill>
                <a:latin typeface="Arial" panose="020B0604020202020204" pitchFamily="34" charset="0"/>
                <a:cs typeface="Arial" panose="020B0604020202020204" pitchFamily="34" charset="0"/>
              </a:rPr>
              <a:t>Case studies</a:t>
            </a:r>
          </a:p>
          <a:p>
            <a:pPr algn="l">
              <a:spcBef>
                <a:spcPts val="0"/>
              </a:spcBef>
            </a:pPr>
            <a:r>
              <a:rPr lang="en-GB" sz="2000" dirty="0">
                <a:solidFill>
                  <a:schemeClr val="tx1"/>
                </a:solidFill>
                <a:latin typeface="Arial" panose="020B0604020202020204" pitchFamily="34" charset="0"/>
                <a:cs typeface="Arial" panose="020B0604020202020204" pitchFamily="34" charset="0"/>
              </a:rPr>
              <a:t>Discourse Analysis</a:t>
            </a:r>
          </a:p>
          <a:p>
            <a:pPr algn="l">
              <a:spcBef>
                <a:spcPts val="0"/>
              </a:spcBef>
            </a:pPr>
            <a:r>
              <a:rPr lang="en-GB" sz="2000" dirty="0">
                <a:solidFill>
                  <a:schemeClr val="tx1"/>
                </a:solidFill>
                <a:latin typeface="Arial" panose="020B0604020202020204" pitchFamily="34" charset="0"/>
                <a:cs typeface="Arial" panose="020B0604020202020204" pitchFamily="34" charset="0"/>
              </a:rPr>
              <a:t>Narrative and Story</a:t>
            </a:r>
          </a:p>
          <a:p>
            <a:pPr algn="l">
              <a:spcBef>
                <a:spcPts val="0"/>
              </a:spcBef>
            </a:pPr>
            <a:r>
              <a:rPr lang="en-GB" sz="2000" dirty="0">
                <a:solidFill>
                  <a:schemeClr val="tx1"/>
                </a:solidFill>
                <a:latin typeface="Arial" panose="020B0604020202020204" pitchFamily="34" charset="0"/>
                <a:cs typeface="Arial" panose="020B0604020202020204" pitchFamily="34" charset="0"/>
              </a:rPr>
              <a:t>Historical-Critical </a:t>
            </a:r>
            <a:r>
              <a:rPr lang="en-GB" sz="2000" dirty="0" smtClean="0">
                <a:solidFill>
                  <a:schemeClr val="tx1"/>
                </a:solidFill>
                <a:latin typeface="Arial" panose="020B0604020202020204" pitchFamily="34" charset="0"/>
                <a:cs typeface="Arial" panose="020B0604020202020204" pitchFamily="34" charset="0"/>
              </a:rPr>
              <a:t>Analysis</a:t>
            </a:r>
          </a:p>
          <a:p>
            <a:pPr algn="l">
              <a:spcBef>
                <a:spcPts val="0"/>
              </a:spcBef>
            </a:pPr>
            <a:r>
              <a:rPr lang="en-GB" sz="2000" dirty="0" smtClean="0">
                <a:solidFill>
                  <a:schemeClr val="tx1"/>
                </a:solidFill>
                <a:latin typeface="Arial" panose="020B0604020202020204" pitchFamily="34" charset="0"/>
                <a:cs typeface="Arial" panose="020B0604020202020204" pitchFamily="34" charset="0"/>
              </a:rPr>
              <a:t>Job analysis</a:t>
            </a:r>
          </a:p>
          <a:p>
            <a:pPr algn="l">
              <a:spcBef>
                <a:spcPts val="0"/>
              </a:spcBef>
            </a:pPr>
            <a:endParaRPr lang="en-GB" sz="2000" dirty="0">
              <a:solidFill>
                <a:schemeClr val="tx1"/>
              </a:solidFill>
              <a:latin typeface="Arial" panose="020B0604020202020204" pitchFamily="34" charset="0"/>
              <a:cs typeface="Arial" panose="020B0604020202020204" pitchFamily="34" charset="0"/>
            </a:endParaRPr>
          </a:p>
          <a:p>
            <a:pPr algn="l">
              <a:spcBef>
                <a:spcPts val="0"/>
              </a:spcBef>
            </a:pPr>
            <a:r>
              <a:rPr lang="en-GB" sz="2000" dirty="0" smtClean="0">
                <a:solidFill>
                  <a:schemeClr val="tx1"/>
                </a:solidFill>
                <a:latin typeface="Arial" panose="020B0604020202020204" pitchFamily="34" charset="0"/>
                <a:cs typeface="Arial" panose="020B0604020202020204" pitchFamily="34" charset="0"/>
              </a:rPr>
              <a:t>Willig covers around 13 methods in her book</a:t>
            </a:r>
          </a:p>
          <a:p>
            <a:pPr algn="l">
              <a:spcBef>
                <a:spcPts val="0"/>
              </a:spcBef>
            </a:pPr>
            <a:endParaRPr lang="en-GB" sz="2000" dirty="0" smtClean="0">
              <a:solidFill>
                <a:schemeClr val="tx1"/>
              </a:solidFill>
              <a:latin typeface="Arial" panose="020B0604020202020204" pitchFamily="34" charset="0"/>
              <a:cs typeface="Arial" panose="020B0604020202020204" pitchFamily="34" charset="0"/>
            </a:endParaRPr>
          </a:p>
          <a:p>
            <a:pPr algn="l">
              <a:spcBef>
                <a:spcPts val="0"/>
              </a:spcBef>
            </a:pPr>
            <a:r>
              <a:rPr lang="en-GB" sz="2000" dirty="0" smtClean="0">
                <a:solidFill>
                  <a:schemeClr val="tx1"/>
                </a:solidFill>
                <a:latin typeface="Arial" panose="020B0604020202020204" pitchFamily="34" charset="0"/>
                <a:cs typeface="Arial" panose="020B0604020202020204" pitchFamily="34" charset="0"/>
              </a:rPr>
              <a:t>Cassel and Symon cover around 26 methods in their book</a:t>
            </a:r>
            <a:endParaRPr lang="en-GB" sz="20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6668341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418</TotalTime>
  <Words>1136</Words>
  <Application>Microsoft Office PowerPoint</Application>
  <PresentationFormat>On-screen Show (4:3)</PresentationFormat>
  <Paragraphs>283</Paragraphs>
  <Slides>22</Slides>
  <Notes>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asset20</dc:creator>
  <cp:lastModifiedBy>asset20</cp:lastModifiedBy>
  <cp:revision>25</cp:revision>
  <dcterms:created xsi:type="dcterms:W3CDTF">2013-09-30T03:45:48Z</dcterms:created>
  <dcterms:modified xsi:type="dcterms:W3CDTF">2013-10-01T16:28:57Z</dcterms:modified>
</cp:coreProperties>
</file>