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5"/>
  </p:notesMasterIdLst>
  <p:sldIdLst>
    <p:sldId id="256" r:id="rId2"/>
    <p:sldId id="261" r:id="rId3"/>
    <p:sldId id="279" r:id="rId4"/>
    <p:sldId id="280" r:id="rId5"/>
    <p:sldId id="282" r:id="rId6"/>
    <p:sldId id="262" r:id="rId7"/>
    <p:sldId id="278" r:id="rId8"/>
    <p:sldId id="277" r:id="rId9"/>
    <p:sldId id="275" r:id="rId10"/>
    <p:sldId id="264" r:id="rId11"/>
    <p:sldId id="276" r:id="rId12"/>
    <p:sldId id="288" r:id="rId13"/>
    <p:sldId id="265" r:id="rId14"/>
    <p:sldId id="266" r:id="rId15"/>
    <p:sldId id="267" r:id="rId16"/>
    <p:sldId id="268" r:id="rId17"/>
    <p:sldId id="269" r:id="rId18"/>
    <p:sldId id="272" r:id="rId19"/>
    <p:sldId id="284" r:id="rId20"/>
    <p:sldId id="285" r:id="rId21"/>
    <p:sldId id="271" r:id="rId22"/>
    <p:sldId id="287" r:id="rId23"/>
    <p:sldId id="286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ocuments\Surrey\PhD\Study%201\Exp1\Totals%20(exp%201)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ocuments\Surrey\PhD\Study%201\Exp2s\Totals%20(exp%202s)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ocuments\Surrey\PhD\Study%201\Exp1\Totals%20(exp%201)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ocuments\Surrey\PhD\Study%201\Exp2\Totals%20(exp%202)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ocuments\Surrey\PhD\Study%201\Exp1\Totals%20(exp%201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ocuments\Surrey\PhD\Study%201\Exp1\Totals%20(exp%201)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ocuments\Surrey\PhD\Study%201\Exp2\Totals%20(exp%202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ocuments\Surrey\PhD\Study%201\Exp2\Totals%20(exp%202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ocuments\Surrey\PhD\Study%201\Exp2\Totals%20(exp%202)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ocuments\Surrey\PhD\Study%201\Exp2s\Totals%20(exp%202s)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\Documents\Surrey\PhD\Study%201\Exp2s\Totals%20(exp%202s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en-GB" sz="1400" b="0"/>
              <a:t>RT (ms)</a:t>
            </a:r>
          </a:p>
        </c:rich>
      </c:tx>
      <c:layout>
        <c:manualLayout>
          <c:xMode val="edge"/>
          <c:yMode val="edge"/>
          <c:x val="0.80957031144302838"/>
          <c:y val="3.2653061224489799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Coherent</c:v>
          </c:tx>
          <c:spPr>
            <a:solidFill>
              <a:srgbClr val="FFFF00"/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Averages!$J$52:$J$53</c:f>
                <c:numCache>
                  <c:formatCode>General</c:formatCode>
                  <c:ptCount val="2"/>
                  <c:pt idx="0">
                    <c:v>261.37743749807407</c:v>
                  </c:pt>
                  <c:pt idx="1">
                    <c:v>247.87696440953789</c:v>
                  </c:pt>
                </c:numCache>
              </c:numRef>
            </c:plus>
            <c:minus>
              <c:numRef>
                <c:f>Averages!$J$52:$J$53</c:f>
                <c:numCache>
                  <c:formatCode>General</c:formatCode>
                  <c:ptCount val="2"/>
                  <c:pt idx="0">
                    <c:v>261.37743749807407</c:v>
                  </c:pt>
                  <c:pt idx="1">
                    <c:v>247.87696440953789</c:v>
                  </c:pt>
                </c:numCache>
              </c:numRef>
            </c:minus>
          </c:errBars>
          <c:cat>
            <c:strLit>
              <c:ptCount val="2"/>
              <c:pt idx="0">
                <c:v>Low risk</c:v>
              </c:pt>
              <c:pt idx="1">
                <c:v> High risk</c:v>
              </c:pt>
            </c:strLit>
          </c:cat>
          <c:val>
            <c:numRef>
              <c:f>Averages!$H$52:$H$53</c:f>
              <c:numCache>
                <c:formatCode>0</c:formatCode>
                <c:ptCount val="2"/>
                <c:pt idx="0">
                  <c:v>3119.2796934865905</c:v>
                </c:pt>
                <c:pt idx="1">
                  <c:v>3047.038314176245</c:v>
                </c:pt>
              </c:numCache>
            </c:numRef>
          </c:val>
        </c:ser>
        <c:ser>
          <c:idx val="1"/>
          <c:order val="1"/>
          <c:tx>
            <c:v>Incoherent</c:v>
          </c:tx>
          <c:spPr>
            <a:solidFill>
              <a:schemeClr val="accent6">
                <a:lumMod val="50000"/>
              </a:schemeClr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Averages!$J$54:$J$55</c:f>
                <c:numCache>
                  <c:formatCode>General</c:formatCode>
                  <c:ptCount val="2"/>
                  <c:pt idx="0">
                    <c:v>267.380246619128</c:v>
                  </c:pt>
                  <c:pt idx="1">
                    <c:v>229.94261493844661</c:v>
                  </c:pt>
                </c:numCache>
              </c:numRef>
            </c:plus>
            <c:minus>
              <c:numRef>
                <c:f>Averages!$J$54:$J$55</c:f>
                <c:numCache>
                  <c:formatCode>General</c:formatCode>
                  <c:ptCount val="2"/>
                  <c:pt idx="0">
                    <c:v>267.380246619128</c:v>
                  </c:pt>
                  <c:pt idx="1">
                    <c:v>229.94261493844661</c:v>
                  </c:pt>
                </c:numCache>
              </c:numRef>
            </c:minus>
          </c:errBars>
          <c:cat>
            <c:strLit>
              <c:ptCount val="2"/>
              <c:pt idx="0">
                <c:v>Low risk</c:v>
              </c:pt>
              <c:pt idx="1">
                <c:v> High risk</c:v>
              </c:pt>
            </c:strLit>
          </c:cat>
          <c:val>
            <c:numRef>
              <c:f>Averages!$H$54:$H$55</c:f>
              <c:numCache>
                <c:formatCode>0</c:formatCode>
                <c:ptCount val="2"/>
                <c:pt idx="0">
                  <c:v>3689.4904214559392</c:v>
                </c:pt>
                <c:pt idx="1">
                  <c:v>3502.7624521072798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01176"/>
        <c:axId val="253312664"/>
      </c:barChart>
      <c:catAx>
        <c:axId val="710117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53312664"/>
        <c:crosses val="autoZero"/>
        <c:auto val="1"/>
        <c:lblAlgn val="ctr"/>
        <c:lblOffset val="100"/>
        <c:noMultiLvlLbl val="0"/>
      </c:catAx>
      <c:valAx>
        <c:axId val="253312664"/>
        <c:scaling>
          <c:orientation val="minMax"/>
          <c:min val="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71011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Coherent</c:v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Averages!$AL$22:$AL$23</c:f>
                <c:numCache>
                  <c:formatCode>General</c:formatCode>
                  <c:ptCount val="2"/>
                  <c:pt idx="0">
                    <c:v>0.19519117926115118</c:v>
                  </c:pt>
                  <c:pt idx="1">
                    <c:v>0.20961618080180788</c:v>
                  </c:pt>
                </c:numCache>
              </c:numRef>
            </c:plus>
            <c:minus>
              <c:numRef>
                <c:f>Averages!$AL$22:$AL$23</c:f>
                <c:numCache>
                  <c:formatCode>General</c:formatCode>
                  <c:ptCount val="2"/>
                  <c:pt idx="0">
                    <c:v>0.19519117926115118</c:v>
                  </c:pt>
                  <c:pt idx="1">
                    <c:v>0.20961618080180788</c:v>
                  </c:pt>
                </c:numCache>
              </c:numRef>
            </c:minus>
          </c:errBars>
          <c:cat>
            <c:strLit>
              <c:ptCount val="2"/>
              <c:pt idx="0">
                <c:v>Positive</c:v>
              </c:pt>
              <c:pt idx="1">
                <c:v> Negative</c:v>
              </c:pt>
            </c:strLit>
          </c:cat>
          <c:val>
            <c:numRef>
              <c:f>Averages!$AJ$22:$AJ$23</c:f>
              <c:numCache>
                <c:formatCode>0.00</c:formatCode>
                <c:ptCount val="2"/>
                <c:pt idx="0">
                  <c:v>3.0219576719576717</c:v>
                </c:pt>
                <c:pt idx="1">
                  <c:v>6.5687830687830679</c:v>
                </c:pt>
              </c:numCache>
            </c:numRef>
          </c:val>
        </c:ser>
        <c:ser>
          <c:idx val="1"/>
          <c:order val="1"/>
          <c:tx>
            <c:v>Incoherent</c:v>
          </c:tx>
          <c:spPr>
            <a:solidFill>
              <a:schemeClr val="accent3">
                <a:lumMod val="50000"/>
              </a:schemeClr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Averages!$AL$24:$AL$25</c:f>
                <c:numCache>
                  <c:formatCode>General</c:formatCode>
                  <c:ptCount val="2"/>
                  <c:pt idx="0">
                    <c:v>0.23206464970818619</c:v>
                  </c:pt>
                  <c:pt idx="1">
                    <c:v>0.18940386422707678</c:v>
                  </c:pt>
                </c:numCache>
              </c:numRef>
            </c:plus>
            <c:minus>
              <c:numRef>
                <c:f>Averages!$AL$24:$AL$25</c:f>
                <c:numCache>
                  <c:formatCode>General</c:formatCode>
                  <c:ptCount val="2"/>
                  <c:pt idx="0">
                    <c:v>0.23206464970818619</c:v>
                  </c:pt>
                  <c:pt idx="1">
                    <c:v>0.18940386422707678</c:v>
                  </c:pt>
                </c:numCache>
              </c:numRef>
            </c:minus>
          </c:errBars>
          <c:cat>
            <c:strLit>
              <c:ptCount val="2"/>
              <c:pt idx="0">
                <c:v>Positive</c:v>
              </c:pt>
              <c:pt idx="1">
                <c:v> Negative</c:v>
              </c:pt>
            </c:strLit>
          </c:cat>
          <c:val>
            <c:numRef>
              <c:f>Averages!$AJ$24:$AJ$25</c:f>
              <c:numCache>
                <c:formatCode>0.00</c:formatCode>
                <c:ptCount val="2"/>
                <c:pt idx="0">
                  <c:v>3.4003306878306878</c:v>
                </c:pt>
                <c:pt idx="1">
                  <c:v>6.3427777777777781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3099104"/>
        <c:axId val="253099496"/>
      </c:barChart>
      <c:catAx>
        <c:axId val="25309910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53099496"/>
        <c:crosses val="autoZero"/>
        <c:auto val="1"/>
        <c:lblAlgn val="ctr"/>
        <c:lblOffset val="100"/>
        <c:noMultiLvlLbl val="0"/>
      </c:catAx>
      <c:valAx>
        <c:axId val="253099496"/>
        <c:scaling>
          <c:orientation val="minMax"/>
          <c:max val="7"/>
          <c:min val="2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253099104"/>
        <c:crosses val="autoZero"/>
        <c:crossBetween val="between"/>
        <c:majorUnit val="1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Averages!$C$67</c:f>
              <c:strCache>
                <c:ptCount val="1"/>
                <c:pt idx="0">
                  <c:v>Mean liking rating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Averages!$N$68:$N$71</c:f>
                <c:numCache>
                  <c:formatCode>General</c:formatCode>
                  <c:ptCount val="4"/>
                  <c:pt idx="0">
                    <c:v>0.10614232096894873</c:v>
                  </c:pt>
                  <c:pt idx="1">
                    <c:v>0.1647613528456055</c:v>
                  </c:pt>
                  <c:pt idx="2">
                    <c:v>0.11280410615138556</c:v>
                  </c:pt>
                  <c:pt idx="3">
                    <c:v>8.3980036414899914E-2</c:v>
                  </c:pt>
                </c:numCache>
              </c:numRef>
            </c:plus>
            <c:minus>
              <c:numRef>
                <c:f>Averages!$N$68:$N$71</c:f>
                <c:numCache>
                  <c:formatCode>General</c:formatCode>
                  <c:ptCount val="4"/>
                  <c:pt idx="0">
                    <c:v>0.10614232096894873</c:v>
                  </c:pt>
                  <c:pt idx="1">
                    <c:v>0.1647613528456055</c:v>
                  </c:pt>
                  <c:pt idx="2">
                    <c:v>0.11280410615138556</c:v>
                  </c:pt>
                  <c:pt idx="3">
                    <c:v>8.3980036414899914E-2</c:v>
                  </c:pt>
                </c:numCache>
              </c:numRef>
            </c:minus>
          </c:errBars>
          <c:cat>
            <c:numRef>
              <c:f>Averages!$L$68:$L$71</c:f>
              <c:numCache>
                <c:formatCode>General</c:formatCode>
                <c:ptCount val="4"/>
                <c:pt idx="0">
                  <c:v>-2</c:v>
                </c:pt>
                <c:pt idx="1">
                  <c:v>-1</c:v>
                </c:pt>
                <c:pt idx="2">
                  <c:v>1</c:v>
                </c:pt>
                <c:pt idx="3">
                  <c:v>2</c:v>
                </c:pt>
              </c:numCache>
            </c:numRef>
          </c:cat>
          <c:val>
            <c:numRef>
              <c:f>Averages!$M$68:$M$71</c:f>
              <c:numCache>
                <c:formatCode>General</c:formatCode>
                <c:ptCount val="4"/>
                <c:pt idx="0">
                  <c:v>2.823</c:v>
                </c:pt>
                <c:pt idx="1">
                  <c:v>3.254</c:v>
                </c:pt>
                <c:pt idx="2">
                  <c:v>3.4060000000000001</c:v>
                </c:pt>
                <c:pt idx="3">
                  <c:v>4.0069999999999997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3100280"/>
        <c:axId val="253095968"/>
      </c:lineChart>
      <c:catAx>
        <c:axId val="253100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253095968"/>
        <c:crossesAt val="3.3299999999999996"/>
        <c:auto val="1"/>
        <c:lblAlgn val="ctr"/>
        <c:lblOffset val="100"/>
        <c:noMultiLvlLbl val="0"/>
      </c:catAx>
      <c:valAx>
        <c:axId val="253095968"/>
        <c:scaling>
          <c:orientation val="minMax"/>
          <c:max val="4.5"/>
          <c:min val="2"/>
        </c:scaling>
        <c:delete val="0"/>
        <c:axPos val="l"/>
        <c:majorGridlines/>
        <c:numFmt formatCode="General" sourceLinked="1"/>
        <c:majorTickMark val="out"/>
        <c:minorTickMark val="none"/>
        <c:tickLblPos val="low"/>
        <c:crossAx val="253100280"/>
        <c:crossesAt val="3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 b="0"/>
            </a:pPr>
            <a:r>
              <a:rPr lang="en-GB" sz="1400" b="0"/>
              <a:t>RT (ms)</a:t>
            </a:r>
          </a:p>
        </c:rich>
      </c:tx>
      <c:layout>
        <c:manualLayout>
          <c:xMode val="edge"/>
          <c:yMode val="edge"/>
          <c:x val="0.80957031144302838"/>
          <c:y val="3.2653061224489799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Coherent</c:v>
          </c:tx>
          <c:spPr>
            <a:solidFill>
              <a:srgbClr val="FFFF00"/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Averages!$AL$10:$AL$11</c:f>
                <c:numCache>
                  <c:formatCode>General</c:formatCode>
                  <c:ptCount val="2"/>
                  <c:pt idx="0">
                    <c:v>134.59316304105116</c:v>
                  </c:pt>
                  <c:pt idx="1">
                    <c:v>132.93361569842202</c:v>
                  </c:pt>
                </c:numCache>
              </c:numRef>
            </c:plus>
            <c:minus>
              <c:numRef>
                <c:f>Averages!$AL$10:$AL$11</c:f>
                <c:numCache>
                  <c:formatCode>General</c:formatCode>
                  <c:ptCount val="2"/>
                  <c:pt idx="0">
                    <c:v>134.59316304105116</c:v>
                  </c:pt>
                  <c:pt idx="1">
                    <c:v>132.93361569842202</c:v>
                  </c:pt>
                </c:numCache>
              </c:numRef>
            </c:minus>
          </c:errBars>
          <c:cat>
            <c:strLit>
              <c:ptCount val="2"/>
              <c:pt idx="0">
                <c:v>Positive</c:v>
              </c:pt>
              <c:pt idx="1">
                <c:v> Negative</c:v>
              </c:pt>
            </c:strLit>
          </c:cat>
          <c:val>
            <c:numRef>
              <c:f>Averages!$AJ$10:$AJ$11</c:f>
              <c:numCache>
                <c:formatCode>0</c:formatCode>
                <c:ptCount val="2"/>
                <c:pt idx="0">
                  <c:v>2751.9756944444439</c:v>
                </c:pt>
                <c:pt idx="1">
                  <c:v>2848.0312499999995</c:v>
                </c:pt>
              </c:numCache>
            </c:numRef>
          </c:val>
        </c:ser>
        <c:ser>
          <c:idx val="1"/>
          <c:order val="1"/>
          <c:tx>
            <c:v>Incoherent</c:v>
          </c:tx>
          <c:spPr>
            <a:solidFill>
              <a:schemeClr val="accent6">
                <a:lumMod val="50000"/>
              </a:schemeClr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Averages!$AL$12:$AL$13</c:f>
                <c:numCache>
                  <c:formatCode>General</c:formatCode>
                  <c:ptCount val="2"/>
                  <c:pt idx="0">
                    <c:v>167.5059307720916</c:v>
                  </c:pt>
                  <c:pt idx="1">
                    <c:v>193.09178198925525</c:v>
                  </c:pt>
                </c:numCache>
              </c:numRef>
            </c:plus>
            <c:minus>
              <c:numRef>
                <c:f>Averages!$AL$12:$AL$13</c:f>
                <c:numCache>
                  <c:formatCode>General</c:formatCode>
                  <c:ptCount val="2"/>
                  <c:pt idx="0">
                    <c:v>167.5059307720916</c:v>
                  </c:pt>
                  <c:pt idx="1">
                    <c:v>193.09178198925525</c:v>
                  </c:pt>
                </c:numCache>
              </c:numRef>
            </c:minus>
          </c:errBars>
          <c:cat>
            <c:strLit>
              <c:ptCount val="2"/>
              <c:pt idx="0">
                <c:v>Positive</c:v>
              </c:pt>
              <c:pt idx="1">
                <c:v> Negative</c:v>
              </c:pt>
            </c:strLit>
          </c:cat>
          <c:val>
            <c:numRef>
              <c:f>Averages!$AJ$12:$AJ$13</c:f>
              <c:numCache>
                <c:formatCode>0</c:formatCode>
                <c:ptCount val="2"/>
                <c:pt idx="0">
                  <c:v>3190.0347222222217</c:v>
                </c:pt>
                <c:pt idx="1">
                  <c:v>3140.9453124999995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3314232"/>
        <c:axId val="253308352"/>
      </c:barChart>
      <c:catAx>
        <c:axId val="25331423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53308352"/>
        <c:crosses val="autoZero"/>
        <c:auto val="1"/>
        <c:lblAlgn val="ctr"/>
        <c:lblOffset val="100"/>
        <c:noMultiLvlLbl val="0"/>
      </c:catAx>
      <c:valAx>
        <c:axId val="253308352"/>
        <c:scaling>
          <c:orientation val="minMax"/>
          <c:max val="4500"/>
          <c:min val="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533142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Averages!$C$67</c:f>
              <c:strCache>
                <c:ptCount val="1"/>
                <c:pt idx="0">
                  <c:v>Mean liking rating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Averages!$N$68:$N$71</c:f>
                <c:numCache>
                  <c:formatCode>General</c:formatCode>
                  <c:ptCount val="4"/>
                  <c:pt idx="0">
                    <c:v>0.10614232096894873</c:v>
                  </c:pt>
                  <c:pt idx="1">
                    <c:v>0.1647613528456055</c:v>
                  </c:pt>
                  <c:pt idx="2">
                    <c:v>0.11280410615138556</c:v>
                  </c:pt>
                  <c:pt idx="3">
                    <c:v>8.3980036414899914E-2</c:v>
                  </c:pt>
                </c:numCache>
              </c:numRef>
            </c:plus>
            <c:minus>
              <c:numRef>
                <c:f>Averages!$N$68:$N$71</c:f>
                <c:numCache>
                  <c:formatCode>General</c:formatCode>
                  <c:ptCount val="4"/>
                  <c:pt idx="0">
                    <c:v>0.10614232096894873</c:v>
                  </c:pt>
                  <c:pt idx="1">
                    <c:v>0.1647613528456055</c:v>
                  </c:pt>
                  <c:pt idx="2">
                    <c:v>0.11280410615138556</c:v>
                  </c:pt>
                  <c:pt idx="3">
                    <c:v>8.3980036414899914E-2</c:v>
                  </c:pt>
                </c:numCache>
              </c:numRef>
            </c:minus>
          </c:errBars>
          <c:cat>
            <c:numRef>
              <c:f>Averages!$L$68:$L$71</c:f>
              <c:numCache>
                <c:formatCode>General</c:formatCode>
                <c:ptCount val="4"/>
                <c:pt idx="0">
                  <c:v>-2</c:v>
                </c:pt>
                <c:pt idx="1">
                  <c:v>-1</c:v>
                </c:pt>
                <c:pt idx="2">
                  <c:v>1</c:v>
                </c:pt>
                <c:pt idx="3">
                  <c:v>2</c:v>
                </c:pt>
              </c:numCache>
            </c:numRef>
          </c:cat>
          <c:val>
            <c:numRef>
              <c:f>Averages!$M$68:$M$71</c:f>
              <c:numCache>
                <c:formatCode>General</c:formatCode>
                <c:ptCount val="4"/>
                <c:pt idx="0">
                  <c:v>2.823</c:v>
                </c:pt>
                <c:pt idx="1">
                  <c:v>3.254</c:v>
                </c:pt>
                <c:pt idx="2">
                  <c:v>3.4060000000000001</c:v>
                </c:pt>
                <c:pt idx="3">
                  <c:v>4.0069999999999997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3308744"/>
        <c:axId val="253312272"/>
      </c:lineChart>
      <c:catAx>
        <c:axId val="2533087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crossAx val="253312272"/>
        <c:crossesAt val="3.3299999999999996"/>
        <c:auto val="1"/>
        <c:lblAlgn val="ctr"/>
        <c:lblOffset val="100"/>
        <c:noMultiLvlLbl val="0"/>
      </c:catAx>
      <c:valAx>
        <c:axId val="253312272"/>
        <c:scaling>
          <c:orientation val="minMax"/>
          <c:max val="4.5"/>
          <c:min val="2"/>
        </c:scaling>
        <c:delete val="0"/>
        <c:axPos val="l"/>
        <c:majorGridlines/>
        <c:numFmt formatCode="General" sourceLinked="1"/>
        <c:majorTickMark val="out"/>
        <c:minorTickMark val="none"/>
        <c:tickLblPos val="low"/>
        <c:crossAx val="253308744"/>
        <c:crossesAt val="3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Averages!$M$67</c:f>
              <c:strCache>
                <c:ptCount val="1"/>
                <c:pt idx="0">
                  <c:v>Liking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errBars>
            <c:errDir val="y"/>
            <c:errBarType val="both"/>
            <c:errValType val="cust"/>
            <c:noEndCap val="0"/>
            <c:plus>
              <c:numRef>
                <c:f>Averages!$E$77:$E$80</c:f>
                <c:numCache>
                  <c:formatCode>General</c:formatCode>
                  <c:ptCount val="4"/>
                  <c:pt idx="0">
                    <c:v>0.19739017674332021</c:v>
                  </c:pt>
                  <c:pt idx="1">
                    <c:v>0.14330243398280476</c:v>
                  </c:pt>
                  <c:pt idx="2">
                    <c:v>0.17456211887318435</c:v>
                  </c:pt>
                  <c:pt idx="3">
                    <c:v>0.17710429354258542</c:v>
                  </c:pt>
                </c:numCache>
              </c:numRef>
            </c:plus>
            <c:minus>
              <c:numRef>
                <c:f>Averages!$E$77:$E$80</c:f>
                <c:numCache>
                  <c:formatCode>General</c:formatCode>
                  <c:ptCount val="4"/>
                  <c:pt idx="0">
                    <c:v>0.19739017674332021</c:v>
                  </c:pt>
                  <c:pt idx="1">
                    <c:v>0.14330243398280476</c:v>
                  </c:pt>
                  <c:pt idx="2">
                    <c:v>0.17456211887318435</c:v>
                  </c:pt>
                  <c:pt idx="3">
                    <c:v>0.17710429354258542</c:v>
                  </c:pt>
                </c:numCache>
              </c:numRef>
            </c:minus>
          </c:errBars>
          <c:cat>
            <c:numRef>
              <c:f>Averages!$L$77:$L$80</c:f>
              <c:numCache>
                <c:formatCode>General</c:formatCode>
                <c:ptCount val="4"/>
                <c:pt idx="0">
                  <c:v>3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</c:numCache>
            </c:numRef>
          </c:cat>
          <c:val>
            <c:numRef>
              <c:f>Averages!$M$77:$M$80</c:f>
              <c:numCache>
                <c:formatCode>General</c:formatCode>
                <c:ptCount val="4"/>
                <c:pt idx="0">
                  <c:v>6.36</c:v>
                </c:pt>
                <c:pt idx="1">
                  <c:v>5.5010000000000003</c:v>
                </c:pt>
                <c:pt idx="2">
                  <c:v>4.6470000000000002</c:v>
                </c:pt>
                <c:pt idx="3">
                  <c:v>3.51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3309528"/>
        <c:axId val="253313840"/>
      </c:lineChart>
      <c:catAx>
        <c:axId val="253309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53313840"/>
        <c:crosses val="autoZero"/>
        <c:auto val="1"/>
        <c:lblAlgn val="ctr"/>
        <c:lblOffset val="100"/>
        <c:noMultiLvlLbl val="0"/>
      </c:catAx>
      <c:valAx>
        <c:axId val="253313840"/>
        <c:scaling>
          <c:orientation val="minMax"/>
          <c:max val="7"/>
          <c:min val="2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GB"/>
                  <a:t>Risk</a:t>
                </a:r>
                <a:r>
                  <a:rPr lang="en-GB" baseline="0"/>
                  <a:t> </a:t>
                </a:r>
                <a:endParaRPr lang="en-GB"/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253309528"/>
        <c:crosses val="autoZero"/>
        <c:crossBetween val="between"/>
        <c:majorUnit val="1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Coherent</c:v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Averages!$AL$16:$AL$17</c:f>
                <c:numCache>
                  <c:formatCode>General</c:formatCode>
                  <c:ptCount val="2"/>
                  <c:pt idx="0">
                    <c:v>9.4658251425445747E-2</c:v>
                  </c:pt>
                  <c:pt idx="1">
                    <c:v>0.15465509183761902</c:v>
                  </c:pt>
                </c:numCache>
              </c:numRef>
            </c:plus>
            <c:minus>
              <c:numRef>
                <c:f>Averages!$AL$16:$AL$17</c:f>
                <c:numCache>
                  <c:formatCode>General</c:formatCode>
                  <c:ptCount val="2"/>
                  <c:pt idx="0">
                    <c:v>9.4658251425445747E-2</c:v>
                  </c:pt>
                  <c:pt idx="1">
                    <c:v>0.15465509183761902</c:v>
                  </c:pt>
                </c:numCache>
              </c:numRef>
            </c:minus>
          </c:errBars>
          <c:cat>
            <c:strLit>
              <c:ptCount val="2"/>
              <c:pt idx="0">
                <c:v>Positive</c:v>
              </c:pt>
              <c:pt idx="1">
                <c:v> Negative</c:v>
              </c:pt>
            </c:strLit>
          </c:cat>
          <c:val>
            <c:numRef>
              <c:f>Averages!$AJ$16:$AJ$17</c:f>
              <c:numCache>
                <c:formatCode>0.00</c:formatCode>
                <c:ptCount val="2"/>
                <c:pt idx="0">
                  <c:v>3.8298611111111116</c:v>
                </c:pt>
                <c:pt idx="1">
                  <c:v>2.9930555555555549</c:v>
                </c:pt>
              </c:numCache>
            </c:numRef>
          </c:val>
        </c:ser>
        <c:ser>
          <c:idx val="1"/>
          <c:order val="1"/>
          <c:tx>
            <c:v>Incoherent</c:v>
          </c:tx>
          <c:spPr>
            <a:solidFill>
              <a:schemeClr val="accent2">
                <a:lumMod val="50000"/>
              </a:schemeClr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Averages!$AL$18:$AL$19</c:f>
                <c:numCache>
                  <c:formatCode>General</c:formatCode>
                  <c:ptCount val="2"/>
                  <c:pt idx="0">
                    <c:v>8.5414481132979392E-2</c:v>
                  </c:pt>
                  <c:pt idx="1">
                    <c:v>0.12411950945937092</c:v>
                  </c:pt>
                </c:numCache>
              </c:numRef>
            </c:plus>
            <c:minus>
              <c:numRef>
                <c:f>Averages!$AL$18:$AL$19</c:f>
                <c:numCache>
                  <c:formatCode>General</c:formatCode>
                  <c:ptCount val="2"/>
                  <c:pt idx="0">
                    <c:v>8.5414481132979392E-2</c:v>
                  </c:pt>
                  <c:pt idx="1">
                    <c:v>0.12411950945937092</c:v>
                  </c:pt>
                </c:numCache>
              </c:numRef>
            </c:minus>
          </c:errBars>
          <c:cat>
            <c:strLit>
              <c:ptCount val="2"/>
              <c:pt idx="0">
                <c:v>Positive</c:v>
              </c:pt>
              <c:pt idx="1">
                <c:v> Negative</c:v>
              </c:pt>
            </c:strLit>
          </c:cat>
          <c:val>
            <c:numRef>
              <c:f>Averages!$AJ$18:$AJ$19</c:f>
              <c:numCache>
                <c:formatCode>0.00</c:formatCode>
                <c:ptCount val="2"/>
                <c:pt idx="0">
                  <c:v>3.6493055555555562</c:v>
                </c:pt>
                <c:pt idx="1">
                  <c:v>2.9930555555555554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3311880"/>
        <c:axId val="253310312"/>
      </c:barChart>
      <c:catAx>
        <c:axId val="25331188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53310312"/>
        <c:crosses val="autoZero"/>
        <c:auto val="1"/>
        <c:lblAlgn val="ctr"/>
        <c:lblOffset val="100"/>
        <c:noMultiLvlLbl val="0"/>
      </c:catAx>
      <c:valAx>
        <c:axId val="253310312"/>
        <c:scaling>
          <c:orientation val="minMax"/>
          <c:max val="4.5"/>
          <c:min val="2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25331188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Coherent</c:v>
          </c:tx>
          <c:spPr>
            <a:solidFill>
              <a:schemeClr val="accent3">
                <a:lumMod val="40000"/>
                <a:lumOff val="60000"/>
              </a:schemeClr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Averages!$AL$22:$AL$23</c:f>
                <c:numCache>
                  <c:formatCode>General</c:formatCode>
                  <c:ptCount val="2"/>
                  <c:pt idx="0">
                    <c:v>0.13598555945952967</c:v>
                  </c:pt>
                  <c:pt idx="1">
                    <c:v>0.1736682253723538</c:v>
                  </c:pt>
                </c:numCache>
              </c:numRef>
            </c:plus>
            <c:minus>
              <c:numRef>
                <c:f>Averages!$AL$22:$AL$23</c:f>
                <c:numCache>
                  <c:formatCode>General</c:formatCode>
                  <c:ptCount val="2"/>
                  <c:pt idx="0">
                    <c:v>0.13598555945952967</c:v>
                  </c:pt>
                  <c:pt idx="1">
                    <c:v>0.1736682253723538</c:v>
                  </c:pt>
                </c:numCache>
              </c:numRef>
            </c:minus>
          </c:errBars>
          <c:cat>
            <c:strLit>
              <c:ptCount val="2"/>
              <c:pt idx="0">
                <c:v>Positive</c:v>
              </c:pt>
              <c:pt idx="1">
                <c:v> Negative</c:v>
              </c:pt>
            </c:strLit>
          </c:cat>
          <c:val>
            <c:numRef>
              <c:f>Averages!$AJ$22:$AJ$23</c:f>
              <c:numCache>
                <c:formatCode>0.00</c:formatCode>
                <c:ptCount val="2"/>
                <c:pt idx="0">
                  <c:v>3.2708333333333335</c:v>
                </c:pt>
                <c:pt idx="1">
                  <c:v>6.4201388888888884</c:v>
                </c:pt>
              </c:numCache>
            </c:numRef>
          </c:val>
        </c:ser>
        <c:ser>
          <c:idx val="1"/>
          <c:order val="1"/>
          <c:tx>
            <c:v>Incoherent</c:v>
          </c:tx>
          <c:spPr>
            <a:solidFill>
              <a:schemeClr val="accent3">
                <a:lumMod val="50000"/>
              </a:schemeClr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Averages!$AL$24:$AL$25</c:f>
                <c:numCache>
                  <c:formatCode>General</c:formatCode>
                  <c:ptCount val="2"/>
                  <c:pt idx="0">
                    <c:v>0.13478335041164388</c:v>
                  </c:pt>
                  <c:pt idx="1">
                    <c:v>0.18157688632135024</c:v>
                  </c:pt>
                </c:numCache>
              </c:numRef>
            </c:plus>
            <c:minus>
              <c:numRef>
                <c:f>Averages!$AL$24:$AL$25</c:f>
                <c:numCache>
                  <c:formatCode>General</c:formatCode>
                  <c:ptCount val="2"/>
                  <c:pt idx="0">
                    <c:v>0.13478335041164388</c:v>
                  </c:pt>
                  <c:pt idx="1">
                    <c:v>0.18157688632135024</c:v>
                  </c:pt>
                </c:numCache>
              </c:numRef>
            </c:minus>
          </c:errBars>
          <c:cat>
            <c:strLit>
              <c:ptCount val="2"/>
              <c:pt idx="0">
                <c:v>Positive</c:v>
              </c:pt>
              <c:pt idx="1">
                <c:v> Negative</c:v>
              </c:pt>
            </c:strLit>
          </c:cat>
          <c:val>
            <c:numRef>
              <c:f>Averages!$AJ$24:$AJ$25</c:f>
              <c:numCache>
                <c:formatCode>0.00</c:formatCode>
                <c:ptCount val="2"/>
                <c:pt idx="0">
                  <c:v>3.3993055555555558</c:v>
                </c:pt>
                <c:pt idx="1">
                  <c:v>6.2951388888888902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3315016"/>
        <c:axId val="253311096"/>
      </c:barChart>
      <c:catAx>
        <c:axId val="253315016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53311096"/>
        <c:crosses val="autoZero"/>
        <c:auto val="1"/>
        <c:lblAlgn val="ctr"/>
        <c:lblOffset val="100"/>
        <c:noMultiLvlLbl val="0"/>
      </c:catAx>
      <c:valAx>
        <c:axId val="253311096"/>
        <c:scaling>
          <c:orientation val="minMax"/>
          <c:max val="7"/>
          <c:min val="2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253315016"/>
        <c:crosses val="autoZero"/>
        <c:crossBetween val="between"/>
        <c:minorUnit val="1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Coherent</c:v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Averages!$AL$54:$AL$55</c:f>
                <c:numCache>
                  <c:formatCode>General</c:formatCode>
                  <c:ptCount val="2"/>
                  <c:pt idx="0">
                    <c:v>181.45529756646505</c:v>
                  </c:pt>
                  <c:pt idx="1">
                    <c:v>162.75939150812141</c:v>
                  </c:pt>
                </c:numCache>
              </c:numRef>
            </c:plus>
            <c:minus>
              <c:numRef>
                <c:f>Averages!$AL$54:$AL$55</c:f>
                <c:numCache>
                  <c:formatCode>General</c:formatCode>
                  <c:ptCount val="2"/>
                  <c:pt idx="0">
                    <c:v>181.45529756646505</c:v>
                  </c:pt>
                  <c:pt idx="1">
                    <c:v>162.75939150812141</c:v>
                  </c:pt>
                </c:numCache>
              </c:numRef>
            </c:minus>
          </c:errBars>
          <c:cat>
            <c:strLit>
              <c:ptCount val="2"/>
              <c:pt idx="0">
                <c:v>Positive</c:v>
              </c:pt>
              <c:pt idx="1">
                <c:v>Negative</c:v>
              </c:pt>
            </c:strLit>
          </c:cat>
          <c:val>
            <c:numRef>
              <c:f>Averages!$AJ$54:$AJ$55</c:f>
              <c:numCache>
                <c:formatCode>0</c:formatCode>
                <c:ptCount val="2"/>
                <c:pt idx="0">
                  <c:v>2659.7222222222217</c:v>
                </c:pt>
                <c:pt idx="1">
                  <c:v>2743.8888888888891</c:v>
                </c:pt>
              </c:numCache>
            </c:numRef>
          </c:val>
        </c:ser>
        <c:ser>
          <c:idx val="1"/>
          <c:order val="1"/>
          <c:tx>
            <c:v>Incoherent</c:v>
          </c:tx>
          <c:spPr>
            <a:solidFill>
              <a:schemeClr val="tx2"/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Averages!$AL$56:$AL$57</c:f>
                <c:numCache>
                  <c:formatCode>General</c:formatCode>
                  <c:ptCount val="2"/>
                  <c:pt idx="0">
                    <c:v>243.34760609307148</c:v>
                  </c:pt>
                  <c:pt idx="1">
                    <c:v>215.4694319412676</c:v>
                  </c:pt>
                </c:numCache>
              </c:numRef>
            </c:plus>
            <c:minus>
              <c:numRef>
                <c:f>Averages!$AL$56:$AL$57</c:f>
                <c:numCache>
                  <c:formatCode>General</c:formatCode>
                  <c:ptCount val="2"/>
                  <c:pt idx="0">
                    <c:v>243.34760609307148</c:v>
                  </c:pt>
                  <c:pt idx="1">
                    <c:v>215.4694319412676</c:v>
                  </c:pt>
                </c:numCache>
              </c:numRef>
            </c:minus>
          </c:errBars>
          <c:cat>
            <c:strLit>
              <c:ptCount val="2"/>
              <c:pt idx="0">
                <c:v>Positive</c:v>
              </c:pt>
              <c:pt idx="1">
                <c:v>Negative</c:v>
              </c:pt>
            </c:strLit>
          </c:cat>
          <c:val>
            <c:numRef>
              <c:f>Averages!$AJ$56:$AJ$57</c:f>
              <c:numCache>
                <c:formatCode>0</c:formatCode>
                <c:ptCount val="2"/>
                <c:pt idx="0">
                  <c:v>2957.4305555555552</c:v>
                </c:pt>
                <c:pt idx="1">
                  <c:v>2956.7986111111118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3315408"/>
        <c:axId val="253315800"/>
      </c:barChart>
      <c:catAx>
        <c:axId val="2533154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3315800"/>
        <c:crosses val="autoZero"/>
        <c:auto val="1"/>
        <c:lblAlgn val="ctr"/>
        <c:lblOffset val="100"/>
        <c:noMultiLvlLbl val="0"/>
      </c:catAx>
      <c:valAx>
        <c:axId val="253315800"/>
        <c:scaling>
          <c:orientation val="minMax"/>
          <c:min val="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533154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RT (ms)</a:t>
            </a:r>
          </a:p>
        </c:rich>
      </c:tx>
      <c:layout>
        <c:manualLayout>
          <c:xMode val="edge"/>
          <c:yMode val="edge"/>
          <c:x val="0.80957031144302838"/>
          <c:y val="3.2653061224489799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Coherent</c:v>
          </c:tx>
          <c:spPr>
            <a:solidFill>
              <a:srgbClr val="FFFF00"/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Averages!$AL$10:$AL$11</c:f>
                <c:numCache>
                  <c:formatCode>General</c:formatCode>
                  <c:ptCount val="2"/>
                  <c:pt idx="0">
                    <c:v>280.72328352815322</c:v>
                  </c:pt>
                  <c:pt idx="1">
                    <c:v>273.9099604857783</c:v>
                  </c:pt>
                </c:numCache>
              </c:numRef>
            </c:plus>
            <c:minus>
              <c:numRef>
                <c:f>Averages!$AL$10:$AL$11</c:f>
                <c:numCache>
                  <c:formatCode>General</c:formatCode>
                  <c:ptCount val="2"/>
                  <c:pt idx="0">
                    <c:v>280.72328352815322</c:v>
                  </c:pt>
                  <c:pt idx="1">
                    <c:v>273.9099604857783</c:v>
                  </c:pt>
                </c:numCache>
              </c:numRef>
            </c:minus>
          </c:errBars>
          <c:cat>
            <c:strLit>
              <c:ptCount val="2"/>
              <c:pt idx="0">
                <c:v>Positive</c:v>
              </c:pt>
              <c:pt idx="1">
                <c:v> Negative</c:v>
              </c:pt>
            </c:strLit>
          </c:cat>
          <c:val>
            <c:numRef>
              <c:f>Averages!$AJ$10:$AJ$11</c:f>
              <c:numCache>
                <c:formatCode>0</c:formatCode>
                <c:ptCount val="2"/>
                <c:pt idx="0">
                  <c:v>3665.6222222222223</c:v>
                </c:pt>
                <c:pt idx="1">
                  <c:v>3592.5407407407411</c:v>
                </c:pt>
              </c:numCache>
            </c:numRef>
          </c:val>
        </c:ser>
        <c:ser>
          <c:idx val="1"/>
          <c:order val="1"/>
          <c:tx>
            <c:v>Incoherent</c:v>
          </c:tx>
          <c:spPr>
            <a:solidFill>
              <a:schemeClr val="accent6">
                <a:lumMod val="50000"/>
              </a:schemeClr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Averages!$AL$12:$AL$13</c:f>
                <c:numCache>
                  <c:formatCode>General</c:formatCode>
                  <c:ptCount val="2"/>
                  <c:pt idx="0">
                    <c:v>328.64845216360823</c:v>
                  </c:pt>
                  <c:pt idx="1">
                    <c:v>291.61064133390937</c:v>
                  </c:pt>
                </c:numCache>
              </c:numRef>
            </c:plus>
            <c:minus>
              <c:numRef>
                <c:f>Averages!$AL$12:$AL$13</c:f>
                <c:numCache>
                  <c:formatCode>General</c:formatCode>
                  <c:ptCount val="2"/>
                  <c:pt idx="0">
                    <c:v>328.64845216360823</c:v>
                  </c:pt>
                  <c:pt idx="1">
                    <c:v>291.61064133390937</c:v>
                  </c:pt>
                </c:numCache>
              </c:numRef>
            </c:minus>
          </c:errBars>
          <c:cat>
            <c:strLit>
              <c:ptCount val="2"/>
              <c:pt idx="0">
                <c:v>Positive</c:v>
              </c:pt>
              <c:pt idx="1">
                <c:v> Negative</c:v>
              </c:pt>
            </c:strLit>
          </c:cat>
          <c:val>
            <c:numRef>
              <c:f>Averages!$AJ$12:$AJ$13</c:f>
              <c:numCache>
                <c:formatCode>0</c:formatCode>
                <c:ptCount val="2"/>
                <c:pt idx="0">
                  <c:v>4194.8074074074075</c:v>
                </c:pt>
                <c:pt idx="1">
                  <c:v>3832.9074074074074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3096752"/>
        <c:axId val="253097144"/>
      </c:barChart>
      <c:catAx>
        <c:axId val="2530967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53097144"/>
        <c:crosses val="autoZero"/>
        <c:auto val="1"/>
        <c:lblAlgn val="ctr"/>
        <c:lblOffset val="100"/>
        <c:noMultiLvlLbl val="0"/>
      </c:catAx>
      <c:valAx>
        <c:axId val="253097144"/>
        <c:scaling>
          <c:orientation val="minMax"/>
          <c:min val="0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2530967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Coherent</c:v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Averages!$AL$16:$AL$17</c:f>
                <c:numCache>
                  <c:formatCode>General</c:formatCode>
                  <c:ptCount val="2"/>
                  <c:pt idx="0">
                    <c:v>0.11065381299354637</c:v>
                  </c:pt>
                  <c:pt idx="1">
                    <c:v>0.12149988353880187</c:v>
                  </c:pt>
                </c:numCache>
              </c:numRef>
            </c:plus>
            <c:minus>
              <c:numRef>
                <c:f>Averages!$AL$16:$AL$17</c:f>
                <c:numCache>
                  <c:formatCode>General</c:formatCode>
                  <c:ptCount val="2"/>
                  <c:pt idx="0">
                    <c:v>0.11065381299354637</c:v>
                  </c:pt>
                  <c:pt idx="1">
                    <c:v>0.12149988353880187</c:v>
                  </c:pt>
                </c:numCache>
              </c:numRef>
            </c:minus>
          </c:errBars>
          <c:cat>
            <c:strLit>
              <c:ptCount val="2"/>
              <c:pt idx="0">
                <c:v>Positive</c:v>
              </c:pt>
              <c:pt idx="1">
                <c:v> Negative</c:v>
              </c:pt>
            </c:strLit>
          </c:cat>
          <c:val>
            <c:numRef>
              <c:f>Averages!$AJ$16:$AJ$17</c:f>
              <c:numCache>
                <c:formatCode>0.00</c:formatCode>
                <c:ptCount val="2"/>
                <c:pt idx="0">
                  <c:v>3.8481481481481485</c:v>
                </c:pt>
                <c:pt idx="1">
                  <c:v>2.5093915343915341</c:v>
                </c:pt>
              </c:numCache>
            </c:numRef>
          </c:val>
        </c:ser>
        <c:ser>
          <c:idx val="1"/>
          <c:order val="1"/>
          <c:tx>
            <c:v>Incoherent</c:v>
          </c:tx>
          <c:spPr>
            <a:solidFill>
              <a:schemeClr val="accent2">
                <a:lumMod val="50000"/>
              </a:schemeClr>
            </a:solidFill>
          </c:spPr>
          <c:invertIfNegative val="0"/>
          <c:errBars>
            <c:errBarType val="both"/>
            <c:errValType val="cust"/>
            <c:noEndCap val="0"/>
            <c:plus>
              <c:numRef>
                <c:f>Averages!$AL$18:$AL$19</c:f>
                <c:numCache>
                  <c:formatCode>General</c:formatCode>
                  <c:ptCount val="2"/>
                  <c:pt idx="0">
                    <c:v>0.12142799176680673</c:v>
                  </c:pt>
                  <c:pt idx="1">
                    <c:v>0.12625551196642462</c:v>
                  </c:pt>
                </c:numCache>
              </c:numRef>
            </c:plus>
            <c:minus>
              <c:numRef>
                <c:f>Averages!$AL$18:$AL$19</c:f>
                <c:numCache>
                  <c:formatCode>General</c:formatCode>
                  <c:ptCount val="2"/>
                  <c:pt idx="0">
                    <c:v>0.12142799176680673</c:v>
                  </c:pt>
                  <c:pt idx="1">
                    <c:v>0.12625551196642462</c:v>
                  </c:pt>
                </c:numCache>
              </c:numRef>
            </c:minus>
          </c:errBars>
          <c:cat>
            <c:strLit>
              <c:ptCount val="2"/>
              <c:pt idx="0">
                <c:v>Positive</c:v>
              </c:pt>
              <c:pt idx="1">
                <c:v> Negative</c:v>
              </c:pt>
            </c:strLit>
          </c:cat>
          <c:val>
            <c:numRef>
              <c:f>Averages!$AJ$18:$AJ$19</c:f>
              <c:numCache>
                <c:formatCode>0.00</c:formatCode>
                <c:ptCount val="2"/>
                <c:pt idx="0">
                  <c:v>3.7532407407407411</c:v>
                </c:pt>
                <c:pt idx="1">
                  <c:v>2.6291666666666669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3100672"/>
        <c:axId val="253103024"/>
      </c:barChart>
      <c:catAx>
        <c:axId val="253100672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53103024"/>
        <c:crosses val="autoZero"/>
        <c:auto val="1"/>
        <c:lblAlgn val="ctr"/>
        <c:lblOffset val="100"/>
        <c:noMultiLvlLbl val="0"/>
      </c:catAx>
      <c:valAx>
        <c:axId val="253103024"/>
        <c:scaling>
          <c:orientation val="minMax"/>
          <c:max val="4.5"/>
          <c:min val="2"/>
        </c:scaling>
        <c:delete val="0"/>
        <c:axPos val="l"/>
        <c:majorGridlines/>
        <c:numFmt formatCode="0.00" sourceLinked="1"/>
        <c:majorTickMark val="out"/>
        <c:minorTickMark val="none"/>
        <c:tickLblPos val="nextTo"/>
        <c:crossAx val="25310067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A0EEA5-38FC-4E16-9D46-275A870212B5}" type="doc">
      <dgm:prSet loTypeId="urn:microsoft.com/office/officeart/2005/8/layout/lProcess2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38FBBDC4-961B-4194-ABF6-46DA3AE14779}">
      <dgm:prSet phldrT="[Text]" custT="1"/>
      <dgm:spPr/>
      <dgm:t>
        <a:bodyPr anchor="t"/>
        <a:lstStyle/>
        <a:p>
          <a:r>
            <a:rPr lang="en-GB" sz="1600" b="1" dirty="0" smtClean="0">
              <a:solidFill>
                <a:schemeClr val="tx2"/>
              </a:solidFill>
            </a:rPr>
            <a:t>Coherent</a:t>
          </a:r>
          <a:endParaRPr lang="en-GB" sz="1400" b="1" dirty="0">
            <a:solidFill>
              <a:schemeClr val="tx2"/>
            </a:solidFill>
          </a:endParaRPr>
        </a:p>
      </dgm:t>
    </dgm:pt>
    <dgm:pt modelId="{4808EE12-4E96-4620-B94C-4FDAA3D53CD6}" type="parTrans" cxnId="{3269DEB1-6AE6-4904-A6E4-3AA68A39617F}">
      <dgm:prSet/>
      <dgm:spPr/>
      <dgm:t>
        <a:bodyPr/>
        <a:lstStyle/>
        <a:p>
          <a:endParaRPr lang="en-GB" sz="1400"/>
        </a:p>
      </dgm:t>
    </dgm:pt>
    <dgm:pt modelId="{51CB672A-768E-44CB-81A3-775B5493CD6D}" type="sibTrans" cxnId="{3269DEB1-6AE6-4904-A6E4-3AA68A39617F}">
      <dgm:prSet/>
      <dgm:spPr/>
      <dgm:t>
        <a:bodyPr/>
        <a:lstStyle/>
        <a:p>
          <a:endParaRPr lang="en-GB" sz="1400"/>
        </a:p>
      </dgm:t>
    </dgm:pt>
    <dgm:pt modelId="{6EE7E575-689A-4E34-8BEB-BD8BA17570E7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400" b="1" dirty="0" smtClean="0"/>
            <a:t>SALT</a:t>
          </a:r>
          <a:endParaRPr lang="en-GB" sz="1400" b="1" dirty="0"/>
        </a:p>
      </dgm:t>
    </dgm:pt>
    <dgm:pt modelId="{105FB364-EE70-4B86-93D2-337D4789C30D}" type="parTrans" cxnId="{F949511A-DE22-4F2B-850F-A3F232FF0A3D}">
      <dgm:prSet/>
      <dgm:spPr/>
      <dgm:t>
        <a:bodyPr/>
        <a:lstStyle/>
        <a:p>
          <a:endParaRPr lang="en-GB" sz="1400"/>
        </a:p>
      </dgm:t>
    </dgm:pt>
    <dgm:pt modelId="{E91BAE2F-1D1C-4CB7-94E8-6F2143AA361E}" type="sibTrans" cxnId="{F949511A-DE22-4F2B-850F-A3F232FF0A3D}">
      <dgm:prSet/>
      <dgm:spPr/>
      <dgm:t>
        <a:bodyPr/>
        <a:lstStyle/>
        <a:p>
          <a:endParaRPr lang="en-GB" sz="1400"/>
        </a:p>
      </dgm:t>
    </dgm:pt>
    <dgm:pt modelId="{54B2EECA-AAAB-4A6A-94BA-0A3D02CA9E3E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400" b="1" dirty="0" smtClean="0"/>
            <a:t>DEEP</a:t>
          </a:r>
          <a:endParaRPr lang="en-GB" sz="1400" b="1" dirty="0"/>
        </a:p>
      </dgm:t>
    </dgm:pt>
    <dgm:pt modelId="{C09DBA34-1D48-4DC9-9279-29913B0714BC}" type="parTrans" cxnId="{742B1B78-E7E1-4D25-A64E-DBFBF4902BC1}">
      <dgm:prSet/>
      <dgm:spPr/>
      <dgm:t>
        <a:bodyPr/>
        <a:lstStyle/>
        <a:p>
          <a:endParaRPr lang="en-GB" sz="1400"/>
        </a:p>
      </dgm:t>
    </dgm:pt>
    <dgm:pt modelId="{254CDED6-0E56-435B-98D2-EE4ADF183C10}" type="sibTrans" cxnId="{742B1B78-E7E1-4D25-A64E-DBFBF4902BC1}">
      <dgm:prSet/>
      <dgm:spPr/>
      <dgm:t>
        <a:bodyPr/>
        <a:lstStyle/>
        <a:p>
          <a:endParaRPr lang="en-GB" sz="1400"/>
        </a:p>
      </dgm:t>
    </dgm:pt>
    <dgm:pt modelId="{BF0E6E1C-E662-46E7-B0C1-592058F4F355}">
      <dgm:prSet phldrT="[Text]" custT="1"/>
      <dgm:spPr/>
      <dgm:t>
        <a:bodyPr anchor="t"/>
        <a:lstStyle/>
        <a:p>
          <a:r>
            <a:rPr lang="en-GB" sz="1600" b="1" dirty="0" smtClean="0">
              <a:solidFill>
                <a:schemeClr val="tx2"/>
              </a:solidFill>
            </a:rPr>
            <a:t>Incoherent</a:t>
          </a:r>
          <a:endParaRPr lang="en-GB" sz="1400" b="1" dirty="0">
            <a:solidFill>
              <a:schemeClr val="tx2"/>
            </a:solidFill>
          </a:endParaRPr>
        </a:p>
      </dgm:t>
    </dgm:pt>
    <dgm:pt modelId="{235703FF-4445-4CAE-B5AA-D1D3F3E31A99}" type="parTrans" cxnId="{28B4991A-7A4A-4E2D-8D8A-7CAFDCEA053B}">
      <dgm:prSet/>
      <dgm:spPr/>
      <dgm:t>
        <a:bodyPr/>
        <a:lstStyle/>
        <a:p>
          <a:endParaRPr lang="en-GB" sz="1400"/>
        </a:p>
      </dgm:t>
    </dgm:pt>
    <dgm:pt modelId="{8F5A6C1B-4597-454D-BBA5-7E7AEBA4990E}" type="sibTrans" cxnId="{28B4991A-7A4A-4E2D-8D8A-7CAFDCEA053B}">
      <dgm:prSet/>
      <dgm:spPr/>
      <dgm:t>
        <a:bodyPr/>
        <a:lstStyle/>
        <a:p>
          <a:endParaRPr lang="en-GB" sz="1400"/>
        </a:p>
      </dgm:t>
    </dgm:pt>
    <dgm:pt modelId="{1FDC73A3-D121-425B-9A94-2ABD2C8F013E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400" b="1" dirty="0" smtClean="0"/>
            <a:t>DREAM</a:t>
          </a:r>
          <a:endParaRPr lang="en-GB" sz="1400" b="1" dirty="0"/>
        </a:p>
      </dgm:t>
    </dgm:pt>
    <dgm:pt modelId="{A1C8A37C-B68B-45F4-952E-CD98035349F2}" type="parTrans" cxnId="{98B99CFE-90D2-4184-8DDE-CE3E49348D43}">
      <dgm:prSet/>
      <dgm:spPr/>
      <dgm:t>
        <a:bodyPr/>
        <a:lstStyle/>
        <a:p>
          <a:endParaRPr lang="en-GB" sz="1400"/>
        </a:p>
      </dgm:t>
    </dgm:pt>
    <dgm:pt modelId="{F52E4461-3897-4DB8-822C-0371547D437B}" type="sibTrans" cxnId="{98B99CFE-90D2-4184-8DDE-CE3E49348D43}">
      <dgm:prSet/>
      <dgm:spPr/>
      <dgm:t>
        <a:bodyPr/>
        <a:lstStyle/>
        <a:p>
          <a:endParaRPr lang="en-GB" sz="1400"/>
        </a:p>
      </dgm:t>
    </dgm:pt>
    <dgm:pt modelId="{CAAFC7C1-0604-48B5-BE4F-C7653881CD44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400" b="1" dirty="0" smtClean="0"/>
            <a:t>BOOK</a:t>
          </a:r>
          <a:endParaRPr lang="en-GB" sz="1400" b="1" dirty="0"/>
        </a:p>
      </dgm:t>
    </dgm:pt>
    <dgm:pt modelId="{4E99314E-AE58-4105-B124-6319BF258FB7}" type="parTrans" cxnId="{34AC744E-0F94-43D6-893E-056B3912AA8D}">
      <dgm:prSet/>
      <dgm:spPr/>
      <dgm:t>
        <a:bodyPr/>
        <a:lstStyle/>
        <a:p>
          <a:endParaRPr lang="en-GB" sz="1400"/>
        </a:p>
      </dgm:t>
    </dgm:pt>
    <dgm:pt modelId="{8BCB6CF3-A8D3-4D60-92B4-F2AED770E4EF}" type="sibTrans" cxnId="{34AC744E-0F94-43D6-893E-056B3912AA8D}">
      <dgm:prSet/>
      <dgm:spPr/>
      <dgm:t>
        <a:bodyPr/>
        <a:lstStyle/>
        <a:p>
          <a:endParaRPr lang="en-GB" sz="1400"/>
        </a:p>
      </dgm:t>
    </dgm:pt>
    <dgm:pt modelId="{5C53674C-6CE5-45F3-9631-739B914DA2E9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400" b="1" dirty="0" smtClean="0"/>
            <a:t>FOAM</a:t>
          </a:r>
          <a:endParaRPr lang="en-GB" sz="1400" b="1" dirty="0"/>
        </a:p>
      </dgm:t>
    </dgm:pt>
    <dgm:pt modelId="{DA2A6F6A-027E-4FF5-A53E-FDBAD990FA1A}" type="parTrans" cxnId="{4E6E27B1-9BD8-448C-AF71-2A14B90BC00A}">
      <dgm:prSet/>
      <dgm:spPr/>
      <dgm:t>
        <a:bodyPr/>
        <a:lstStyle/>
        <a:p>
          <a:endParaRPr lang="en-GB" sz="1400"/>
        </a:p>
      </dgm:t>
    </dgm:pt>
    <dgm:pt modelId="{2A4F77B5-58E6-490A-95ED-D0224F57FBFB}" type="sibTrans" cxnId="{4E6E27B1-9BD8-448C-AF71-2A14B90BC00A}">
      <dgm:prSet/>
      <dgm:spPr/>
      <dgm:t>
        <a:bodyPr/>
        <a:lstStyle/>
        <a:p>
          <a:endParaRPr lang="en-GB" sz="1400"/>
        </a:p>
      </dgm:t>
    </dgm:pt>
    <dgm:pt modelId="{529A89EE-5837-4097-B6C8-F582CB9956C3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400" b="1" dirty="0" smtClean="0"/>
            <a:t>BALL</a:t>
          </a:r>
          <a:endParaRPr lang="en-GB" sz="1400" b="1" dirty="0"/>
        </a:p>
      </dgm:t>
    </dgm:pt>
    <dgm:pt modelId="{7F887E1A-5826-4BC1-A860-A9ABCF1C3CFD}" type="parTrans" cxnId="{BE75CDA1-13C3-4D77-8221-D802490530D5}">
      <dgm:prSet/>
      <dgm:spPr/>
      <dgm:t>
        <a:bodyPr/>
        <a:lstStyle/>
        <a:p>
          <a:endParaRPr lang="en-GB" sz="1400"/>
        </a:p>
      </dgm:t>
    </dgm:pt>
    <dgm:pt modelId="{70D1D5AA-9A96-4DD9-92D5-9A20F164D0B0}" type="sibTrans" cxnId="{BE75CDA1-13C3-4D77-8221-D802490530D5}">
      <dgm:prSet/>
      <dgm:spPr/>
      <dgm:t>
        <a:bodyPr/>
        <a:lstStyle/>
        <a:p>
          <a:endParaRPr lang="en-GB" sz="1400"/>
        </a:p>
      </dgm:t>
    </dgm:pt>
    <dgm:pt modelId="{491F0F94-6A25-46F2-A380-402A523DC244}" type="pres">
      <dgm:prSet presAssocID="{B0A0EEA5-38FC-4E16-9D46-275A870212B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7B2D0F2-ED88-4B12-A68B-70B2099B4021}" type="pres">
      <dgm:prSet presAssocID="{38FBBDC4-961B-4194-ABF6-46DA3AE14779}" presName="compNode" presStyleCnt="0"/>
      <dgm:spPr/>
      <dgm:t>
        <a:bodyPr/>
        <a:lstStyle/>
        <a:p>
          <a:endParaRPr lang="en-GB"/>
        </a:p>
      </dgm:t>
    </dgm:pt>
    <dgm:pt modelId="{A8ED49EC-4840-4D17-ACFC-66F61FCAC651}" type="pres">
      <dgm:prSet presAssocID="{38FBBDC4-961B-4194-ABF6-46DA3AE14779}" presName="aNode" presStyleLbl="bgShp" presStyleIdx="0" presStyleCnt="2" custScaleY="23109" custLinFactNeighborY="-23296"/>
      <dgm:spPr/>
      <dgm:t>
        <a:bodyPr/>
        <a:lstStyle/>
        <a:p>
          <a:endParaRPr lang="en-GB"/>
        </a:p>
      </dgm:t>
    </dgm:pt>
    <dgm:pt modelId="{1F5E84CA-04CE-41FA-B2DD-EA82CC489E98}" type="pres">
      <dgm:prSet presAssocID="{38FBBDC4-961B-4194-ABF6-46DA3AE14779}" presName="textNode" presStyleLbl="bgShp" presStyleIdx="0" presStyleCnt="2"/>
      <dgm:spPr/>
      <dgm:t>
        <a:bodyPr/>
        <a:lstStyle/>
        <a:p>
          <a:endParaRPr lang="en-GB"/>
        </a:p>
      </dgm:t>
    </dgm:pt>
    <dgm:pt modelId="{1ADCEDB9-BB44-4209-9039-8F86384CEA50}" type="pres">
      <dgm:prSet presAssocID="{38FBBDC4-961B-4194-ABF6-46DA3AE14779}" presName="compChildNode" presStyleCnt="0"/>
      <dgm:spPr/>
      <dgm:t>
        <a:bodyPr/>
        <a:lstStyle/>
        <a:p>
          <a:endParaRPr lang="en-GB"/>
        </a:p>
      </dgm:t>
    </dgm:pt>
    <dgm:pt modelId="{F785F048-F3F3-4944-BBFA-311C915F2666}" type="pres">
      <dgm:prSet presAssocID="{38FBBDC4-961B-4194-ABF6-46DA3AE14779}" presName="theInnerList" presStyleCnt="0"/>
      <dgm:spPr/>
      <dgm:t>
        <a:bodyPr/>
        <a:lstStyle/>
        <a:p>
          <a:endParaRPr lang="en-GB"/>
        </a:p>
      </dgm:t>
    </dgm:pt>
    <dgm:pt modelId="{24735BDA-2E29-48A6-9EBC-5B1F8AD230FB}" type="pres">
      <dgm:prSet presAssocID="{6EE7E575-689A-4E34-8BEB-BD8BA17570E7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7803907-5255-46B8-A5FD-1A46BD17AEC5}" type="pres">
      <dgm:prSet presAssocID="{6EE7E575-689A-4E34-8BEB-BD8BA17570E7}" presName="aSpace2" presStyleCnt="0"/>
      <dgm:spPr/>
      <dgm:t>
        <a:bodyPr/>
        <a:lstStyle/>
        <a:p>
          <a:endParaRPr lang="en-GB"/>
        </a:p>
      </dgm:t>
    </dgm:pt>
    <dgm:pt modelId="{D2724EC0-8E70-4DD1-8613-6C7C2D372C55}" type="pres">
      <dgm:prSet presAssocID="{54B2EECA-AAAB-4A6A-94BA-0A3D02CA9E3E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5D52A8-3CB7-42F4-895F-112C6B02A2D5}" type="pres">
      <dgm:prSet presAssocID="{54B2EECA-AAAB-4A6A-94BA-0A3D02CA9E3E}" presName="aSpace2" presStyleCnt="0"/>
      <dgm:spPr/>
      <dgm:t>
        <a:bodyPr/>
        <a:lstStyle/>
        <a:p>
          <a:endParaRPr lang="en-GB"/>
        </a:p>
      </dgm:t>
    </dgm:pt>
    <dgm:pt modelId="{DD16F1D5-C7EC-45FD-AE48-752CA5A9073D}" type="pres">
      <dgm:prSet presAssocID="{5C53674C-6CE5-45F3-9631-739B914DA2E9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0A07E3-0F2D-40A3-B42C-C6683C00F226}" type="pres">
      <dgm:prSet presAssocID="{38FBBDC4-961B-4194-ABF6-46DA3AE14779}" presName="aSpace" presStyleCnt="0"/>
      <dgm:spPr/>
      <dgm:t>
        <a:bodyPr/>
        <a:lstStyle/>
        <a:p>
          <a:endParaRPr lang="en-GB"/>
        </a:p>
      </dgm:t>
    </dgm:pt>
    <dgm:pt modelId="{8946965B-F0F8-41BC-9675-28CAE15F32E9}" type="pres">
      <dgm:prSet presAssocID="{BF0E6E1C-E662-46E7-B0C1-592058F4F355}" presName="compNode" presStyleCnt="0"/>
      <dgm:spPr/>
      <dgm:t>
        <a:bodyPr/>
        <a:lstStyle/>
        <a:p>
          <a:endParaRPr lang="en-GB"/>
        </a:p>
      </dgm:t>
    </dgm:pt>
    <dgm:pt modelId="{C7032DB5-1A93-44AE-929F-05C8EEF56B91}" type="pres">
      <dgm:prSet presAssocID="{BF0E6E1C-E662-46E7-B0C1-592058F4F355}" presName="aNode" presStyleLbl="bgShp" presStyleIdx="1" presStyleCnt="2" custScaleY="23109" custLinFactNeighborY="-23296"/>
      <dgm:spPr/>
      <dgm:t>
        <a:bodyPr/>
        <a:lstStyle/>
        <a:p>
          <a:endParaRPr lang="en-GB"/>
        </a:p>
      </dgm:t>
    </dgm:pt>
    <dgm:pt modelId="{40627DF2-8D50-4863-BF95-F1937C3EF901}" type="pres">
      <dgm:prSet presAssocID="{BF0E6E1C-E662-46E7-B0C1-592058F4F355}" presName="textNode" presStyleLbl="bgShp" presStyleIdx="1" presStyleCnt="2"/>
      <dgm:spPr/>
      <dgm:t>
        <a:bodyPr/>
        <a:lstStyle/>
        <a:p>
          <a:endParaRPr lang="en-GB"/>
        </a:p>
      </dgm:t>
    </dgm:pt>
    <dgm:pt modelId="{34519BFC-A1A4-415B-9E09-37F8047AB620}" type="pres">
      <dgm:prSet presAssocID="{BF0E6E1C-E662-46E7-B0C1-592058F4F355}" presName="compChildNode" presStyleCnt="0"/>
      <dgm:spPr/>
      <dgm:t>
        <a:bodyPr/>
        <a:lstStyle/>
        <a:p>
          <a:endParaRPr lang="en-GB"/>
        </a:p>
      </dgm:t>
    </dgm:pt>
    <dgm:pt modelId="{FBD856A4-F728-413B-A59F-C949E5191540}" type="pres">
      <dgm:prSet presAssocID="{BF0E6E1C-E662-46E7-B0C1-592058F4F355}" presName="theInnerList" presStyleCnt="0"/>
      <dgm:spPr/>
      <dgm:t>
        <a:bodyPr/>
        <a:lstStyle/>
        <a:p>
          <a:endParaRPr lang="en-GB"/>
        </a:p>
      </dgm:t>
    </dgm:pt>
    <dgm:pt modelId="{ED022FE1-6F35-4FCB-AC4C-EBA42D45B164}" type="pres">
      <dgm:prSet presAssocID="{1FDC73A3-D121-425B-9A94-2ABD2C8F013E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248CD6-4177-4C92-AE9F-17E6B6A5A78D}" type="pres">
      <dgm:prSet presAssocID="{1FDC73A3-D121-425B-9A94-2ABD2C8F013E}" presName="aSpace2" presStyleCnt="0"/>
      <dgm:spPr/>
      <dgm:t>
        <a:bodyPr/>
        <a:lstStyle/>
        <a:p>
          <a:endParaRPr lang="en-GB"/>
        </a:p>
      </dgm:t>
    </dgm:pt>
    <dgm:pt modelId="{D762624F-D60D-41C1-A840-74D724DE6DE5}" type="pres">
      <dgm:prSet presAssocID="{529A89EE-5837-4097-B6C8-F582CB9956C3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09A5DB-67E3-44D4-AD83-409135B5181D}" type="pres">
      <dgm:prSet presAssocID="{529A89EE-5837-4097-B6C8-F582CB9956C3}" presName="aSpace2" presStyleCnt="0"/>
      <dgm:spPr/>
      <dgm:t>
        <a:bodyPr/>
        <a:lstStyle/>
        <a:p>
          <a:endParaRPr lang="en-GB"/>
        </a:p>
      </dgm:t>
    </dgm:pt>
    <dgm:pt modelId="{780F6EA4-DEC6-4F9D-ACDF-060849416815}" type="pres">
      <dgm:prSet presAssocID="{CAAFC7C1-0604-48B5-BE4F-C7653881CD44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E6E27B1-9BD8-448C-AF71-2A14B90BC00A}" srcId="{38FBBDC4-961B-4194-ABF6-46DA3AE14779}" destId="{5C53674C-6CE5-45F3-9631-739B914DA2E9}" srcOrd="2" destOrd="0" parTransId="{DA2A6F6A-027E-4FF5-A53E-FDBAD990FA1A}" sibTransId="{2A4F77B5-58E6-490A-95ED-D0224F57FBFB}"/>
    <dgm:cxn modelId="{E4718FC9-ECC5-42F9-8B47-5294D4D91C37}" type="presOf" srcId="{BF0E6E1C-E662-46E7-B0C1-592058F4F355}" destId="{40627DF2-8D50-4863-BF95-F1937C3EF901}" srcOrd="1" destOrd="0" presId="urn:microsoft.com/office/officeart/2005/8/layout/lProcess2"/>
    <dgm:cxn modelId="{3269DEB1-6AE6-4904-A6E4-3AA68A39617F}" srcId="{B0A0EEA5-38FC-4E16-9D46-275A870212B5}" destId="{38FBBDC4-961B-4194-ABF6-46DA3AE14779}" srcOrd="0" destOrd="0" parTransId="{4808EE12-4E96-4620-B94C-4FDAA3D53CD6}" sibTransId="{51CB672A-768E-44CB-81A3-775B5493CD6D}"/>
    <dgm:cxn modelId="{27E98B8F-7FF4-4F24-8F6F-785F320B3A57}" type="presOf" srcId="{BF0E6E1C-E662-46E7-B0C1-592058F4F355}" destId="{C7032DB5-1A93-44AE-929F-05C8EEF56B91}" srcOrd="0" destOrd="0" presId="urn:microsoft.com/office/officeart/2005/8/layout/lProcess2"/>
    <dgm:cxn modelId="{F949511A-DE22-4F2B-850F-A3F232FF0A3D}" srcId="{38FBBDC4-961B-4194-ABF6-46DA3AE14779}" destId="{6EE7E575-689A-4E34-8BEB-BD8BA17570E7}" srcOrd="0" destOrd="0" parTransId="{105FB364-EE70-4B86-93D2-337D4789C30D}" sibTransId="{E91BAE2F-1D1C-4CB7-94E8-6F2143AA361E}"/>
    <dgm:cxn modelId="{5465E2B2-201A-447B-98A5-A41718945D12}" type="presOf" srcId="{6EE7E575-689A-4E34-8BEB-BD8BA17570E7}" destId="{24735BDA-2E29-48A6-9EBC-5B1F8AD230FB}" srcOrd="0" destOrd="0" presId="urn:microsoft.com/office/officeart/2005/8/layout/lProcess2"/>
    <dgm:cxn modelId="{98B99CFE-90D2-4184-8DDE-CE3E49348D43}" srcId="{BF0E6E1C-E662-46E7-B0C1-592058F4F355}" destId="{1FDC73A3-D121-425B-9A94-2ABD2C8F013E}" srcOrd="0" destOrd="0" parTransId="{A1C8A37C-B68B-45F4-952E-CD98035349F2}" sibTransId="{F52E4461-3897-4DB8-822C-0371547D437B}"/>
    <dgm:cxn modelId="{FE55DF63-1BA2-40BF-87C3-D96596473133}" type="presOf" srcId="{CAAFC7C1-0604-48B5-BE4F-C7653881CD44}" destId="{780F6EA4-DEC6-4F9D-ACDF-060849416815}" srcOrd="0" destOrd="0" presId="urn:microsoft.com/office/officeart/2005/8/layout/lProcess2"/>
    <dgm:cxn modelId="{1082E509-385E-455D-AE22-078D4AB8D4F1}" type="presOf" srcId="{529A89EE-5837-4097-B6C8-F582CB9956C3}" destId="{D762624F-D60D-41C1-A840-74D724DE6DE5}" srcOrd="0" destOrd="0" presId="urn:microsoft.com/office/officeart/2005/8/layout/lProcess2"/>
    <dgm:cxn modelId="{BD3365FA-707D-42F4-BB38-E78805B22CCD}" type="presOf" srcId="{38FBBDC4-961B-4194-ABF6-46DA3AE14779}" destId="{A8ED49EC-4840-4D17-ACFC-66F61FCAC651}" srcOrd="0" destOrd="0" presId="urn:microsoft.com/office/officeart/2005/8/layout/lProcess2"/>
    <dgm:cxn modelId="{8254371B-79DF-42E3-AA30-4C88D77E11D6}" type="presOf" srcId="{1FDC73A3-D121-425B-9A94-2ABD2C8F013E}" destId="{ED022FE1-6F35-4FCB-AC4C-EBA42D45B164}" srcOrd="0" destOrd="0" presId="urn:microsoft.com/office/officeart/2005/8/layout/lProcess2"/>
    <dgm:cxn modelId="{7586114E-5FF1-47E6-B18A-FD9C9704D88F}" type="presOf" srcId="{38FBBDC4-961B-4194-ABF6-46DA3AE14779}" destId="{1F5E84CA-04CE-41FA-B2DD-EA82CC489E98}" srcOrd="1" destOrd="0" presId="urn:microsoft.com/office/officeart/2005/8/layout/lProcess2"/>
    <dgm:cxn modelId="{BE75CDA1-13C3-4D77-8221-D802490530D5}" srcId="{BF0E6E1C-E662-46E7-B0C1-592058F4F355}" destId="{529A89EE-5837-4097-B6C8-F582CB9956C3}" srcOrd="1" destOrd="0" parTransId="{7F887E1A-5826-4BC1-A860-A9ABCF1C3CFD}" sibTransId="{70D1D5AA-9A96-4DD9-92D5-9A20F164D0B0}"/>
    <dgm:cxn modelId="{34AC744E-0F94-43D6-893E-056B3912AA8D}" srcId="{BF0E6E1C-E662-46E7-B0C1-592058F4F355}" destId="{CAAFC7C1-0604-48B5-BE4F-C7653881CD44}" srcOrd="2" destOrd="0" parTransId="{4E99314E-AE58-4105-B124-6319BF258FB7}" sibTransId="{8BCB6CF3-A8D3-4D60-92B4-F2AED770E4EF}"/>
    <dgm:cxn modelId="{28B4991A-7A4A-4E2D-8D8A-7CAFDCEA053B}" srcId="{B0A0EEA5-38FC-4E16-9D46-275A870212B5}" destId="{BF0E6E1C-E662-46E7-B0C1-592058F4F355}" srcOrd="1" destOrd="0" parTransId="{235703FF-4445-4CAE-B5AA-D1D3F3E31A99}" sibTransId="{8F5A6C1B-4597-454D-BBA5-7E7AEBA4990E}"/>
    <dgm:cxn modelId="{DD532B09-1458-447F-8156-80DE53D71B7D}" type="presOf" srcId="{5C53674C-6CE5-45F3-9631-739B914DA2E9}" destId="{DD16F1D5-C7EC-45FD-AE48-752CA5A9073D}" srcOrd="0" destOrd="0" presId="urn:microsoft.com/office/officeart/2005/8/layout/lProcess2"/>
    <dgm:cxn modelId="{AC911A43-27C2-4EEF-9C47-45F029DEF821}" type="presOf" srcId="{54B2EECA-AAAB-4A6A-94BA-0A3D02CA9E3E}" destId="{D2724EC0-8E70-4DD1-8613-6C7C2D372C55}" srcOrd="0" destOrd="0" presId="urn:microsoft.com/office/officeart/2005/8/layout/lProcess2"/>
    <dgm:cxn modelId="{B842B9F3-925E-4008-AAEF-E2005DFBEEF3}" type="presOf" srcId="{B0A0EEA5-38FC-4E16-9D46-275A870212B5}" destId="{491F0F94-6A25-46F2-A380-402A523DC244}" srcOrd="0" destOrd="0" presId="urn:microsoft.com/office/officeart/2005/8/layout/lProcess2"/>
    <dgm:cxn modelId="{742B1B78-E7E1-4D25-A64E-DBFBF4902BC1}" srcId="{38FBBDC4-961B-4194-ABF6-46DA3AE14779}" destId="{54B2EECA-AAAB-4A6A-94BA-0A3D02CA9E3E}" srcOrd="1" destOrd="0" parTransId="{C09DBA34-1D48-4DC9-9279-29913B0714BC}" sibTransId="{254CDED6-0E56-435B-98D2-EE4ADF183C10}"/>
    <dgm:cxn modelId="{F54BF264-A7EB-4870-BC18-A73A1E894107}" type="presParOf" srcId="{491F0F94-6A25-46F2-A380-402A523DC244}" destId="{07B2D0F2-ED88-4B12-A68B-70B2099B4021}" srcOrd="0" destOrd="0" presId="urn:microsoft.com/office/officeart/2005/8/layout/lProcess2"/>
    <dgm:cxn modelId="{E5D02A3B-1F31-4587-A64C-3188018EFCCD}" type="presParOf" srcId="{07B2D0F2-ED88-4B12-A68B-70B2099B4021}" destId="{A8ED49EC-4840-4D17-ACFC-66F61FCAC651}" srcOrd="0" destOrd="0" presId="urn:microsoft.com/office/officeart/2005/8/layout/lProcess2"/>
    <dgm:cxn modelId="{BA7D3D26-108A-461B-B057-DB69BA9C3E8B}" type="presParOf" srcId="{07B2D0F2-ED88-4B12-A68B-70B2099B4021}" destId="{1F5E84CA-04CE-41FA-B2DD-EA82CC489E98}" srcOrd="1" destOrd="0" presId="urn:microsoft.com/office/officeart/2005/8/layout/lProcess2"/>
    <dgm:cxn modelId="{41001AAC-3927-412B-A627-343C34B48ABA}" type="presParOf" srcId="{07B2D0F2-ED88-4B12-A68B-70B2099B4021}" destId="{1ADCEDB9-BB44-4209-9039-8F86384CEA50}" srcOrd="2" destOrd="0" presId="urn:microsoft.com/office/officeart/2005/8/layout/lProcess2"/>
    <dgm:cxn modelId="{7D4B08C4-6E9D-45C7-B880-A6429B4A8581}" type="presParOf" srcId="{1ADCEDB9-BB44-4209-9039-8F86384CEA50}" destId="{F785F048-F3F3-4944-BBFA-311C915F2666}" srcOrd="0" destOrd="0" presId="urn:microsoft.com/office/officeart/2005/8/layout/lProcess2"/>
    <dgm:cxn modelId="{BA75B5F0-6913-4A13-8AA8-1C036102E3C6}" type="presParOf" srcId="{F785F048-F3F3-4944-BBFA-311C915F2666}" destId="{24735BDA-2E29-48A6-9EBC-5B1F8AD230FB}" srcOrd="0" destOrd="0" presId="urn:microsoft.com/office/officeart/2005/8/layout/lProcess2"/>
    <dgm:cxn modelId="{79908572-2B40-4FB6-BB99-835C3BC0A537}" type="presParOf" srcId="{F785F048-F3F3-4944-BBFA-311C915F2666}" destId="{D7803907-5255-46B8-A5FD-1A46BD17AEC5}" srcOrd="1" destOrd="0" presId="urn:microsoft.com/office/officeart/2005/8/layout/lProcess2"/>
    <dgm:cxn modelId="{3D919141-FC5A-4610-BA3E-C9688325EF69}" type="presParOf" srcId="{F785F048-F3F3-4944-BBFA-311C915F2666}" destId="{D2724EC0-8E70-4DD1-8613-6C7C2D372C55}" srcOrd="2" destOrd="0" presId="urn:microsoft.com/office/officeart/2005/8/layout/lProcess2"/>
    <dgm:cxn modelId="{C2CF9DA5-74E8-4BB0-92A9-A851D60CDA1D}" type="presParOf" srcId="{F785F048-F3F3-4944-BBFA-311C915F2666}" destId="{D15D52A8-3CB7-42F4-895F-112C6B02A2D5}" srcOrd="3" destOrd="0" presId="urn:microsoft.com/office/officeart/2005/8/layout/lProcess2"/>
    <dgm:cxn modelId="{1BD1CC39-303D-46D7-94E3-DD5E4AABFD2C}" type="presParOf" srcId="{F785F048-F3F3-4944-BBFA-311C915F2666}" destId="{DD16F1D5-C7EC-45FD-AE48-752CA5A9073D}" srcOrd="4" destOrd="0" presId="urn:microsoft.com/office/officeart/2005/8/layout/lProcess2"/>
    <dgm:cxn modelId="{AE57F2A6-83C8-496A-8CD4-9B6611F4CD1E}" type="presParOf" srcId="{491F0F94-6A25-46F2-A380-402A523DC244}" destId="{620A07E3-0F2D-40A3-B42C-C6683C00F226}" srcOrd="1" destOrd="0" presId="urn:microsoft.com/office/officeart/2005/8/layout/lProcess2"/>
    <dgm:cxn modelId="{C92BA27B-64A5-4970-95D0-48C9C5B1634F}" type="presParOf" srcId="{491F0F94-6A25-46F2-A380-402A523DC244}" destId="{8946965B-F0F8-41BC-9675-28CAE15F32E9}" srcOrd="2" destOrd="0" presId="urn:microsoft.com/office/officeart/2005/8/layout/lProcess2"/>
    <dgm:cxn modelId="{312D4C3A-11C4-41BA-8EA5-B1D1EFF3726C}" type="presParOf" srcId="{8946965B-F0F8-41BC-9675-28CAE15F32E9}" destId="{C7032DB5-1A93-44AE-929F-05C8EEF56B91}" srcOrd="0" destOrd="0" presId="urn:microsoft.com/office/officeart/2005/8/layout/lProcess2"/>
    <dgm:cxn modelId="{75AE93AF-B80F-4230-B422-555756ECBC6D}" type="presParOf" srcId="{8946965B-F0F8-41BC-9675-28CAE15F32E9}" destId="{40627DF2-8D50-4863-BF95-F1937C3EF901}" srcOrd="1" destOrd="0" presId="urn:microsoft.com/office/officeart/2005/8/layout/lProcess2"/>
    <dgm:cxn modelId="{FCCF7345-79C8-4C11-B9AC-0FCFE990971B}" type="presParOf" srcId="{8946965B-F0F8-41BC-9675-28CAE15F32E9}" destId="{34519BFC-A1A4-415B-9E09-37F8047AB620}" srcOrd="2" destOrd="0" presId="urn:microsoft.com/office/officeart/2005/8/layout/lProcess2"/>
    <dgm:cxn modelId="{7C430A05-1A52-4553-8603-96FCC7A7EB65}" type="presParOf" srcId="{34519BFC-A1A4-415B-9E09-37F8047AB620}" destId="{FBD856A4-F728-413B-A59F-C949E5191540}" srcOrd="0" destOrd="0" presId="urn:microsoft.com/office/officeart/2005/8/layout/lProcess2"/>
    <dgm:cxn modelId="{93B73FA6-2A24-43E4-B482-F2DEA090B815}" type="presParOf" srcId="{FBD856A4-F728-413B-A59F-C949E5191540}" destId="{ED022FE1-6F35-4FCB-AC4C-EBA42D45B164}" srcOrd="0" destOrd="0" presId="urn:microsoft.com/office/officeart/2005/8/layout/lProcess2"/>
    <dgm:cxn modelId="{AF1B2AC0-6658-4844-B1A9-6F2E47E67080}" type="presParOf" srcId="{FBD856A4-F728-413B-A59F-C949E5191540}" destId="{5B248CD6-4177-4C92-AE9F-17E6B6A5A78D}" srcOrd="1" destOrd="0" presId="urn:microsoft.com/office/officeart/2005/8/layout/lProcess2"/>
    <dgm:cxn modelId="{A5C79DE8-76CE-4377-B0FE-0CBCB78CCE78}" type="presParOf" srcId="{FBD856A4-F728-413B-A59F-C949E5191540}" destId="{D762624F-D60D-41C1-A840-74D724DE6DE5}" srcOrd="2" destOrd="0" presId="urn:microsoft.com/office/officeart/2005/8/layout/lProcess2"/>
    <dgm:cxn modelId="{930F75B9-8E3A-4EBA-BC5A-8DADB1EC0CA6}" type="presParOf" srcId="{FBD856A4-F728-413B-A59F-C949E5191540}" destId="{A809A5DB-67E3-44D4-AD83-409135B5181D}" srcOrd="3" destOrd="0" presId="urn:microsoft.com/office/officeart/2005/8/layout/lProcess2"/>
    <dgm:cxn modelId="{E509BE80-F320-4E75-8D7E-A43A164B86A7}" type="presParOf" srcId="{FBD856A4-F728-413B-A59F-C949E5191540}" destId="{780F6EA4-DEC6-4F9D-ACDF-060849416815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A0EEA5-38FC-4E16-9D46-275A870212B5}" type="doc">
      <dgm:prSet loTypeId="urn:microsoft.com/office/officeart/2005/8/layout/lProcess2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38FBBDC4-961B-4194-ABF6-46DA3AE14779}">
      <dgm:prSet phldrT="[Text]" custT="1"/>
      <dgm:spPr/>
      <dgm:t>
        <a:bodyPr anchor="t"/>
        <a:lstStyle/>
        <a:p>
          <a:r>
            <a:rPr lang="en-GB" sz="1600" b="0" dirty="0" smtClean="0">
              <a:solidFill>
                <a:schemeClr val="tx2"/>
              </a:solidFill>
            </a:rPr>
            <a:t>Coherent</a:t>
          </a:r>
          <a:endParaRPr lang="en-GB" sz="1400" b="0" dirty="0">
            <a:solidFill>
              <a:schemeClr val="tx2"/>
            </a:solidFill>
          </a:endParaRPr>
        </a:p>
      </dgm:t>
    </dgm:pt>
    <dgm:pt modelId="{4808EE12-4E96-4620-B94C-4FDAA3D53CD6}" type="parTrans" cxnId="{3269DEB1-6AE6-4904-A6E4-3AA68A39617F}">
      <dgm:prSet/>
      <dgm:spPr/>
      <dgm:t>
        <a:bodyPr/>
        <a:lstStyle/>
        <a:p>
          <a:endParaRPr lang="en-GB" sz="1400" b="0"/>
        </a:p>
      </dgm:t>
    </dgm:pt>
    <dgm:pt modelId="{51CB672A-768E-44CB-81A3-775B5493CD6D}" type="sibTrans" cxnId="{3269DEB1-6AE6-4904-A6E4-3AA68A39617F}">
      <dgm:prSet/>
      <dgm:spPr/>
      <dgm:t>
        <a:bodyPr/>
        <a:lstStyle/>
        <a:p>
          <a:endParaRPr lang="en-GB" sz="1400" b="0"/>
        </a:p>
      </dgm:t>
    </dgm:pt>
    <dgm:pt modelId="{6EE7E575-689A-4E34-8BEB-BD8BA17570E7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400" b="0" dirty="0" smtClean="0"/>
            <a:t>Item 1</a:t>
          </a:r>
          <a:endParaRPr lang="en-GB" sz="1400" b="0" dirty="0"/>
        </a:p>
      </dgm:t>
    </dgm:pt>
    <dgm:pt modelId="{105FB364-EE70-4B86-93D2-337D4789C30D}" type="parTrans" cxnId="{F949511A-DE22-4F2B-850F-A3F232FF0A3D}">
      <dgm:prSet/>
      <dgm:spPr/>
      <dgm:t>
        <a:bodyPr/>
        <a:lstStyle/>
        <a:p>
          <a:endParaRPr lang="en-GB" sz="1400" b="0"/>
        </a:p>
      </dgm:t>
    </dgm:pt>
    <dgm:pt modelId="{E91BAE2F-1D1C-4CB7-94E8-6F2143AA361E}" type="sibTrans" cxnId="{F949511A-DE22-4F2B-850F-A3F232FF0A3D}">
      <dgm:prSet/>
      <dgm:spPr/>
      <dgm:t>
        <a:bodyPr/>
        <a:lstStyle/>
        <a:p>
          <a:endParaRPr lang="en-GB" sz="1400" b="0"/>
        </a:p>
      </dgm:t>
    </dgm:pt>
    <dgm:pt modelId="{54B2EECA-AAAB-4A6A-94BA-0A3D02CA9E3E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400" b="0" dirty="0" smtClean="0"/>
            <a:t>Item 2</a:t>
          </a:r>
          <a:endParaRPr lang="en-GB" sz="1400" b="0" dirty="0"/>
        </a:p>
      </dgm:t>
    </dgm:pt>
    <dgm:pt modelId="{C09DBA34-1D48-4DC9-9279-29913B0714BC}" type="parTrans" cxnId="{742B1B78-E7E1-4D25-A64E-DBFBF4902BC1}">
      <dgm:prSet/>
      <dgm:spPr/>
      <dgm:t>
        <a:bodyPr/>
        <a:lstStyle/>
        <a:p>
          <a:endParaRPr lang="en-GB" sz="1400" b="0"/>
        </a:p>
      </dgm:t>
    </dgm:pt>
    <dgm:pt modelId="{254CDED6-0E56-435B-98D2-EE4ADF183C10}" type="sibTrans" cxnId="{742B1B78-E7E1-4D25-A64E-DBFBF4902BC1}">
      <dgm:prSet/>
      <dgm:spPr/>
      <dgm:t>
        <a:bodyPr/>
        <a:lstStyle/>
        <a:p>
          <a:endParaRPr lang="en-GB" sz="1400" b="0"/>
        </a:p>
      </dgm:t>
    </dgm:pt>
    <dgm:pt modelId="{BF0E6E1C-E662-46E7-B0C1-592058F4F355}">
      <dgm:prSet phldrT="[Text]" custT="1"/>
      <dgm:spPr/>
      <dgm:t>
        <a:bodyPr anchor="t"/>
        <a:lstStyle/>
        <a:p>
          <a:r>
            <a:rPr lang="en-GB" sz="1600" b="0" dirty="0" smtClean="0">
              <a:solidFill>
                <a:schemeClr val="tx2"/>
              </a:solidFill>
            </a:rPr>
            <a:t>Incoherent</a:t>
          </a:r>
          <a:endParaRPr lang="en-GB" sz="1400" b="0" dirty="0">
            <a:solidFill>
              <a:schemeClr val="tx2"/>
            </a:solidFill>
          </a:endParaRPr>
        </a:p>
      </dgm:t>
    </dgm:pt>
    <dgm:pt modelId="{235703FF-4445-4CAE-B5AA-D1D3F3E31A99}" type="parTrans" cxnId="{28B4991A-7A4A-4E2D-8D8A-7CAFDCEA053B}">
      <dgm:prSet/>
      <dgm:spPr/>
      <dgm:t>
        <a:bodyPr/>
        <a:lstStyle/>
        <a:p>
          <a:endParaRPr lang="en-GB" sz="1400" b="0"/>
        </a:p>
      </dgm:t>
    </dgm:pt>
    <dgm:pt modelId="{8F5A6C1B-4597-454D-BBA5-7E7AEBA4990E}" type="sibTrans" cxnId="{28B4991A-7A4A-4E2D-8D8A-7CAFDCEA053B}">
      <dgm:prSet/>
      <dgm:spPr/>
      <dgm:t>
        <a:bodyPr/>
        <a:lstStyle/>
        <a:p>
          <a:endParaRPr lang="en-GB" sz="1400" b="0"/>
        </a:p>
      </dgm:t>
    </dgm:pt>
    <dgm:pt modelId="{1FDC73A3-D121-425B-9A94-2ABD2C8F013E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400" b="0" dirty="0" smtClean="0"/>
            <a:t>Item 1</a:t>
          </a:r>
          <a:endParaRPr lang="en-GB" sz="1400" b="0" dirty="0"/>
        </a:p>
      </dgm:t>
    </dgm:pt>
    <dgm:pt modelId="{A1C8A37C-B68B-45F4-952E-CD98035349F2}" type="parTrans" cxnId="{98B99CFE-90D2-4184-8DDE-CE3E49348D43}">
      <dgm:prSet/>
      <dgm:spPr/>
      <dgm:t>
        <a:bodyPr/>
        <a:lstStyle/>
        <a:p>
          <a:endParaRPr lang="en-GB" sz="1400" b="0"/>
        </a:p>
      </dgm:t>
    </dgm:pt>
    <dgm:pt modelId="{F52E4461-3897-4DB8-822C-0371547D437B}" type="sibTrans" cxnId="{98B99CFE-90D2-4184-8DDE-CE3E49348D43}">
      <dgm:prSet/>
      <dgm:spPr/>
      <dgm:t>
        <a:bodyPr/>
        <a:lstStyle/>
        <a:p>
          <a:endParaRPr lang="en-GB" sz="1400" b="0"/>
        </a:p>
      </dgm:t>
    </dgm:pt>
    <dgm:pt modelId="{CAAFC7C1-0604-48B5-BE4F-C7653881CD44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400" b="0" dirty="0" smtClean="0"/>
            <a:t>Item 3</a:t>
          </a:r>
          <a:endParaRPr lang="en-GB" sz="1400" b="0" dirty="0"/>
        </a:p>
      </dgm:t>
    </dgm:pt>
    <dgm:pt modelId="{4E99314E-AE58-4105-B124-6319BF258FB7}" type="parTrans" cxnId="{34AC744E-0F94-43D6-893E-056B3912AA8D}">
      <dgm:prSet/>
      <dgm:spPr/>
      <dgm:t>
        <a:bodyPr/>
        <a:lstStyle/>
        <a:p>
          <a:endParaRPr lang="en-GB" sz="1400" b="0"/>
        </a:p>
      </dgm:t>
    </dgm:pt>
    <dgm:pt modelId="{8BCB6CF3-A8D3-4D60-92B4-F2AED770E4EF}" type="sibTrans" cxnId="{34AC744E-0F94-43D6-893E-056B3912AA8D}">
      <dgm:prSet/>
      <dgm:spPr/>
      <dgm:t>
        <a:bodyPr/>
        <a:lstStyle/>
        <a:p>
          <a:endParaRPr lang="en-GB" sz="1400" b="0"/>
        </a:p>
      </dgm:t>
    </dgm:pt>
    <dgm:pt modelId="{5C53674C-6CE5-45F3-9631-739B914DA2E9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400" b="0" dirty="0" smtClean="0"/>
            <a:t>Item 3</a:t>
          </a:r>
          <a:endParaRPr lang="en-GB" sz="1400" b="0" dirty="0"/>
        </a:p>
      </dgm:t>
    </dgm:pt>
    <dgm:pt modelId="{DA2A6F6A-027E-4FF5-A53E-FDBAD990FA1A}" type="parTrans" cxnId="{4E6E27B1-9BD8-448C-AF71-2A14B90BC00A}">
      <dgm:prSet/>
      <dgm:spPr/>
      <dgm:t>
        <a:bodyPr/>
        <a:lstStyle/>
        <a:p>
          <a:endParaRPr lang="en-GB" sz="1400" b="0"/>
        </a:p>
      </dgm:t>
    </dgm:pt>
    <dgm:pt modelId="{2A4F77B5-58E6-490A-95ED-D0224F57FBFB}" type="sibTrans" cxnId="{4E6E27B1-9BD8-448C-AF71-2A14B90BC00A}">
      <dgm:prSet/>
      <dgm:spPr/>
      <dgm:t>
        <a:bodyPr/>
        <a:lstStyle/>
        <a:p>
          <a:endParaRPr lang="en-GB" sz="1400" b="0"/>
        </a:p>
      </dgm:t>
    </dgm:pt>
    <dgm:pt modelId="{529A89EE-5837-4097-B6C8-F582CB9956C3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400" b="0" dirty="0" smtClean="0"/>
            <a:t>Item 2</a:t>
          </a:r>
          <a:endParaRPr lang="en-GB" sz="1400" b="0" dirty="0"/>
        </a:p>
      </dgm:t>
    </dgm:pt>
    <dgm:pt modelId="{7F887E1A-5826-4BC1-A860-A9ABCF1C3CFD}" type="parTrans" cxnId="{BE75CDA1-13C3-4D77-8221-D802490530D5}">
      <dgm:prSet/>
      <dgm:spPr/>
      <dgm:t>
        <a:bodyPr/>
        <a:lstStyle/>
        <a:p>
          <a:endParaRPr lang="en-GB" sz="1400" b="0"/>
        </a:p>
      </dgm:t>
    </dgm:pt>
    <dgm:pt modelId="{70D1D5AA-9A96-4DD9-92D5-9A20F164D0B0}" type="sibTrans" cxnId="{BE75CDA1-13C3-4D77-8221-D802490530D5}">
      <dgm:prSet/>
      <dgm:spPr/>
      <dgm:t>
        <a:bodyPr/>
        <a:lstStyle/>
        <a:p>
          <a:endParaRPr lang="en-GB" sz="1400" b="0"/>
        </a:p>
      </dgm:t>
    </dgm:pt>
    <dgm:pt modelId="{491F0F94-6A25-46F2-A380-402A523DC244}" type="pres">
      <dgm:prSet presAssocID="{B0A0EEA5-38FC-4E16-9D46-275A870212B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7B2D0F2-ED88-4B12-A68B-70B2099B4021}" type="pres">
      <dgm:prSet presAssocID="{38FBBDC4-961B-4194-ABF6-46DA3AE14779}" presName="compNode" presStyleCnt="0"/>
      <dgm:spPr/>
      <dgm:t>
        <a:bodyPr/>
        <a:lstStyle/>
        <a:p>
          <a:endParaRPr lang="en-GB"/>
        </a:p>
      </dgm:t>
    </dgm:pt>
    <dgm:pt modelId="{A8ED49EC-4840-4D17-ACFC-66F61FCAC651}" type="pres">
      <dgm:prSet presAssocID="{38FBBDC4-961B-4194-ABF6-46DA3AE14779}" presName="aNode" presStyleLbl="bgShp" presStyleIdx="0" presStyleCnt="2" custScaleY="23109" custLinFactNeighborY="-23296"/>
      <dgm:spPr/>
      <dgm:t>
        <a:bodyPr/>
        <a:lstStyle/>
        <a:p>
          <a:endParaRPr lang="en-GB"/>
        </a:p>
      </dgm:t>
    </dgm:pt>
    <dgm:pt modelId="{1F5E84CA-04CE-41FA-B2DD-EA82CC489E98}" type="pres">
      <dgm:prSet presAssocID="{38FBBDC4-961B-4194-ABF6-46DA3AE14779}" presName="textNode" presStyleLbl="bgShp" presStyleIdx="0" presStyleCnt="2"/>
      <dgm:spPr/>
      <dgm:t>
        <a:bodyPr/>
        <a:lstStyle/>
        <a:p>
          <a:endParaRPr lang="en-GB"/>
        </a:p>
      </dgm:t>
    </dgm:pt>
    <dgm:pt modelId="{1ADCEDB9-BB44-4209-9039-8F86384CEA50}" type="pres">
      <dgm:prSet presAssocID="{38FBBDC4-961B-4194-ABF6-46DA3AE14779}" presName="compChildNode" presStyleCnt="0"/>
      <dgm:spPr/>
      <dgm:t>
        <a:bodyPr/>
        <a:lstStyle/>
        <a:p>
          <a:endParaRPr lang="en-GB"/>
        </a:p>
      </dgm:t>
    </dgm:pt>
    <dgm:pt modelId="{F785F048-F3F3-4944-BBFA-311C915F2666}" type="pres">
      <dgm:prSet presAssocID="{38FBBDC4-961B-4194-ABF6-46DA3AE14779}" presName="theInnerList" presStyleCnt="0"/>
      <dgm:spPr/>
      <dgm:t>
        <a:bodyPr/>
        <a:lstStyle/>
        <a:p>
          <a:endParaRPr lang="en-GB"/>
        </a:p>
      </dgm:t>
    </dgm:pt>
    <dgm:pt modelId="{24735BDA-2E29-48A6-9EBC-5B1F8AD230FB}" type="pres">
      <dgm:prSet presAssocID="{6EE7E575-689A-4E34-8BEB-BD8BA17570E7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7803907-5255-46B8-A5FD-1A46BD17AEC5}" type="pres">
      <dgm:prSet presAssocID="{6EE7E575-689A-4E34-8BEB-BD8BA17570E7}" presName="aSpace2" presStyleCnt="0"/>
      <dgm:spPr/>
      <dgm:t>
        <a:bodyPr/>
        <a:lstStyle/>
        <a:p>
          <a:endParaRPr lang="en-GB"/>
        </a:p>
      </dgm:t>
    </dgm:pt>
    <dgm:pt modelId="{D2724EC0-8E70-4DD1-8613-6C7C2D372C55}" type="pres">
      <dgm:prSet presAssocID="{54B2EECA-AAAB-4A6A-94BA-0A3D02CA9E3E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5D52A8-3CB7-42F4-895F-112C6B02A2D5}" type="pres">
      <dgm:prSet presAssocID="{54B2EECA-AAAB-4A6A-94BA-0A3D02CA9E3E}" presName="aSpace2" presStyleCnt="0"/>
      <dgm:spPr/>
      <dgm:t>
        <a:bodyPr/>
        <a:lstStyle/>
        <a:p>
          <a:endParaRPr lang="en-GB"/>
        </a:p>
      </dgm:t>
    </dgm:pt>
    <dgm:pt modelId="{DD16F1D5-C7EC-45FD-AE48-752CA5A9073D}" type="pres">
      <dgm:prSet presAssocID="{5C53674C-6CE5-45F3-9631-739B914DA2E9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0A07E3-0F2D-40A3-B42C-C6683C00F226}" type="pres">
      <dgm:prSet presAssocID="{38FBBDC4-961B-4194-ABF6-46DA3AE14779}" presName="aSpace" presStyleCnt="0"/>
      <dgm:spPr/>
      <dgm:t>
        <a:bodyPr/>
        <a:lstStyle/>
        <a:p>
          <a:endParaRPr lang="en-GB"/>
        </a:p>
      </dgm:t>
    </dgm:pt>
    <dgm:pt modelId="{8946965B-F0F8-41BC-9675-28CAE15F32E9}" type="pres">
      <dgm:prSet presAssocID="{BF0E6E1C-E662-46E7-B0C1-592058F4F355}" presName="compNode" presStyleCnt="0"/>
      <dgm:spPr/>
      <dgm:t>
        <a:bodyPr/>
        <a:lstStyle/>
        <a:p>
          <a:endParaRPr lang="en-GB"/>
        </a:p>
      </dgm:t>
    </dgm:pt>
    <dgm:pt modelId="{C7032DB5-1A93-44AE-929F-05C8EEF56B91}" type="pres">
      <dgm:prSet presAssocID="{BF0E6E1C-E662-46E7-B0C1-592058F4F355}" presName="aNode" presStyleLbl="bgShp" presStyleIdx="1" presStyleCnt="2" custScaleY="23109" custLinFactNeighborY="-23296"/>
      <dgm:spPr/>
      <dgm:t>
        <a:bodyPr/>
        <a:lstStyle/>
        <a:p>
          <a:endParaRPr lang="en-GB"/>
        </a:p>
      </dgm:t>
    </dgm:pt>
    <dgm:pt modelId="{40627DF2-8D50-4863-BF95-F1937C3EF901}" type="pres">
      <dgm:prSet presAssocID="{BF0E6E1C-E662-46E7-B0C1-592058F4F355}" presName="textNode" presStyleLbl="bgShp" presStyleIdx="1" presStyleCnt="2"/>
      <dgm:spPr/>
      <dgm:t>
        <a:bodyPr/>
        <a:lstStyle/>
        <a:p>
          <a:endParaRPr lang="en-GB"/>
        </a:p>
      </dgm:t>
    </dgm:pt>
    <dgm:pt modelId="{34519BFC-A1A4-415B-9E09-37F8047AB620}" type="pres">
      <dgm:prSet presAssocID="{BF0E6E1C-E662-46E7-B0C1-592058F4F355}" presName="compChildNode" presStyleCnt="0"/>
      <dgm:spPr/>
      <dgm:t>
        <a:bodyPr/>
        <a:lstStyle/>
        <a:p>
          <a:endParaRPr lang="en-GB"/>
        </a:p>
      </dgm:t>
    </dgm:pt>
    <dgm:pt modelId="{FBD856A4-F728-413B-A59F-C949E5191540}" type="pres">
      <dgm:prSet presAssocID="{BF0E6E1C-E662-46E7-B0C1-592058F4F355}" presName="theInnerList" presStyleCnt="0"/>
      <dgm:spPr/>
      <dgm:t>
        <a:bodyPr/>
        <a:lstStyle/>
        <a:p>
          <a:endParaRPr lang="en-GB"/>
        </a:p>
      </dgm:t>
    </dgm:pt>
    <dgm:pt modelId="{ED022FE1-6F35-4FCB-AC4C-EBA42D45B164}" type="pres">
      <dgm:prSet presAssocID="{1FDC73A3-D121-425B-9A94-2ABD2C8F013E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248CD6-4177-4C92-AE9F-17E6B6A5A78D}" type="pres">
      <dgm:prSet presAssocID="{1FDC73A3-D121-425B-9A94-2ABD2C8F013E}" presName="aSpace2" presStyleCnt="0"/>
      <dgm:spPr/>
      <dgm:t>
        <a:bodyPr/>
        <a:lstStyle/>
        <a:p>
          <a:endParaRPr lang="en-GB"/>
        </a:p>
      </dgm:t>
    </dgm:pt>
    <dgm:pt modelId="{D762624F-D60D-41C1-A840-74D724DE6DE5}" type="pres">
      <dgm:prSet presAssocID="{529A89EE-5837-4097-B6C8-F582CB9956C3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09A5DB-67E3-44D4-AD83-409135B5181D}" type="pres">
      <dgm:prSet presAssocID="{529A89EE-5837-4097-B6C8-F582CB9956C3}" presName="aSpace2" presStyleCnt="0"/>
      <dgm:spPr/>
      <dgm:t>
        <a:bodyPr/>
        <a:lstStyle/>
        <a:p>
          <a:endParaRPr lang="en-GB"/>
        </a:p>
      </dgm:t>
    </dgm:pt>
    <dgm:pt modelId="{780F6EA4-DEC6-4F9D-ACDF-060849416815}" type="pres">
      <dgm:prSet presAssocID="{CAAFC7C1-0604-48B5-BE4F-C7653881CD44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8B99CFE-90D2-4184-8DDE-CE3E49348D43}" srcId="{BF0E6E1C-E662-46E7-B0C1-592058F4F355}" destId="{1FDC73A3-D121-425B-9A94-2ABD2C8F013E}" srcOrd="0" destOrd="0" parTransId="{A1C8A37C-B68B-45F4-952E-CD98035349F2}" sibTransId="{F52E4461-3897-4DB8-822C-0371547D437B}"/>
    <dgm:cxn modelId="{1BEC8A21-1D4A-47A0-B082-A3D096AD3B27}" type="presOf" srcId="{B0A0EEA5-38FC-4E16-9D46-275A870212B5}" destId="{491F0F94-6A25-46F2-A380-402A523DC244}" srcOrd="0" destOrd="0" presId="urn:microsoft.com/office/officeart/2005/8/layout/lProcess2"/>
    <dgm:cxn modelId="{69ED56E3-0616-429E-A2A9-143646A1EA01}" type="presOf" srcId="{54B2EECA-AAAB-4A6A-94BA-0A3D02CA9E3E}" destId="{D2724EC0-8E70-4DD1-8613-6C7C2D372C55}" srcOrd="0" destOrd="0" presId="urn:microsoft.com/office/officeart/2005/8/layout/lProcess2"/>
    <dgm:cxn modelId="{34AC744E-0F94-43D6-893E-056B3912AA8D}" srcId="{BF0E6E1C-E662-46E7-B0C1-592058F4F355}" destId="{CAAFC7C1-0604-48B5-BE4F-C7653881CD44}" srcOrd="2" destOrd="0" parTransId="{4E99314E-AE58-4105-B124-6319BF258FB7}" sibTransId="{8BCB6CF3-A8D3-4D60-92B4-F2AED770E4EF}"/>
    <dgm:cxn modelId="{73CA0910-57BA-4431-ACDB-E05EB07D42D0}" type="presOf" srcId="{BF0E6E1C-E662-46E7-B0C1-592058F4F355}" destId="{40627DF2-8D50-4863-BF95-F1937C3EF901}" srcOrd="1" destOrd="0" presId="urn:microsoft.com/office/officeart/2005/8/layout/lProcess2"/>
    <dgm:cxn modelId="{3AE4F345-F739-4CF1-AA8C-45A74CD18956}" type="presOf" srcId="{5C53674C-6CE5-45F3-9631-739B914DA2E9}" destId="{DD16F1D5-C7EC-45FD-AE48-752CA5A9073D}" srcOrd="0" destOrd="0" presId="urn:microsoft.com/office/officeart/2005/8/layout/lProcess2"/>
    <dgm:cxn modelId="{D378BC85-1869-4F7D-8CC8-E717AF7B53B3}" type="presOf" srcId="{BF0E6E1C-E662-46E7-B0C1-592058F4F355}" destId="{C7032DB5-1A93-44AE-929F-05C8EEF56B91}" srcOrd="0" destOrd="0" presId="urn:microsoft.com/office/officeart/2005/8/layout/lProcess2"/>
    <dgm:cxn modelId="{2282D30C-9B75-46E9-A0B9-C956B32F1FEB}" type="presOf" srcId="{38FBBDC4-961B-4194-ABF6-46DA3AE14779}" destId="{A8ED49EC-4840-4D17-ACFC-66F61FCAC651}" srcOrd="0" destOrd="0" presId="urn:microsoft.com/office/officeart/2005/8/layout/lProcess2"/>
    <dgm:cxn modelId="{3269DEB1-6AE6-4904-A6E4-3AA68A39617F}" srcId="{B0A0EEA5-38FC-4E16-9D46-275A870212B5}" destId="{38FBBDC4-961B-4194-ABF6-46DA3AE14779}" srcOrd="0" destOrd="0" parTransId="{4808EE12-4E96-4620-B94C-4FDAA3D53CD6}" sibTransId="{51CB672A-768E-44CB-81A3-775B5493CD6D}"/>
    <dgm:cxn modelId="{28B4991A-7A4A-4E2D-8D8A-7CAFDCEA053B}" srcId="{B0A0EEA5-38FC-4E16-9D46-275A870212B5}" destId="{BF0E6E1C-E662-46E7-B0C1-592058F4F355}" srcOrd="1" destOrd="0" parTransId="{235703FF-4445-4CAE-B5AA-D1D3F3E31A99}" sibTransId="{8F5A6C1B-4597-454D-BBA5-7E7AEBA4990E}"/>
    <dgm:cxn modelId="{4E6E27B1-9BD8-448C-AF71-2A14B90BC00A}" srcId="{38FBBDC4-961B-4194-ABF6-46DA3AE14779}" destId="{5C53674C-6CE5-45F3-9631-739B914DA2E9}" srcOrd="2" destOrd="0" parTransId="{DA2A6F6A-027E-4FF5-A53E-FDBAD990FA1A}" sibTransId="{2A4F77B5-58E6-490A-95ED-D0224F57FBFB}"/>
    <dgm:cxn modelId="{547CC4D3-B181-4EE8-B0E2-832AF8369BD5}" type="presOf" srcId="{529A89EE-5837-4097-B6C8-F582CB9956C3}" destId="{D762624F-D60D-41C1-A840-74D724DE6DE5}" srcOrd="0" destOrd="0" presId="urn:microsoft.com/office/officeart/2005/8/layout/lProcess2"/>
    <dgm:cxn modelId="{BE75CDA1-13C3-4D77-8221-D802490530D5}" srcId="{BF0E6E1C-E662-46E7-B0C1-592058F4F355}" destId="{529A89EE-5837-4097-B6C8-F582CB9956C3}" srcOrd="1" destOrd="0" parTransId="{7F887E1A-5826-4BC1-A860-A9ABCF1C3CFD}" sibTransId="{70D1D5AA-9A96-4DD9-92D5-9A20F164D0B0}"/>
    <dgm:cxn modelId="{742B1B78-E7E1-4D25-A64E-DBFBF4902BC1}" srcId="{38FBBDC4-961B-4194-ABF6-46DA3AE14779}" destId="{54B2EECA-AAAB-4A6A-94BA-0A3D02CA9E3E}" srcOrd="1" destOrd="0" parTransId="{C09DBA34-1D48-4DC9-9279-29913B0714BC}" sibTransId="{254CDED6-0E56-435B-98D2-EE4ADF183C10}"/>
    <dgm:cxn modelId="{938BFECB-42F9-4EA4-ACA6-C986F858B073}" type="presOf" srcId="{CAAFC7C1-0604-48B5-BE4F-C7653881CD44}" destId="{780F6EA4-DEC6-4F9D-ACDF-060849416815}" srcOrd="0" destOrd="0" presId="urn:microsoft.com/office/officeart/2005/8/layout/lProcess2"/>
    <dgm:cxn modelId="{EE05B32E-BCC7-427A-B2EE-0189D80A8471}" type="presOf" srcId="{38FBBDC4-961B-4194-ABF6-46DA3AE14779}" destId="{1F5E84CA-04CE-41FA-B2DD-EA82CC489E98}" srcOrd="1" destOrd="0" presId="urn:microsoft.com/office/officeart/2005/8/layout/lProcess2"/>
    <dgm:cxn modelId="{86067FE3-DF8A-4C35-9BFA-E7FFCAC3B0CE}" type="presOf" srcId="{1FDC73A3-D121-425B-9A94-2ABD2C8F013E}" destId="{ED022FE1-6F35-4FCB-AC4C-EBA42D45B164}" srcOrd="0" destOrd="0" presId="urn:microsoft.com/office/officeart/2005/8/layout/lProcess2"/>
    <dgm:cxn modelId="{227B8C4E-145E-4153-B7C6-F269C6E9A38C}" type="presOf" srcId="{6EE7E575-689A-4E34-8BEB-BD8BA17570E7}" destId="{24735BDA-2E29-48A6-9EBC-5B1F8AD230FB}" srcOrd="0" destOrd="0" presId="urn:microsoft.com/office/officeart/2005/8/layout/lProcess2"/>
    <dgm:cxn modelId="{F949511A-DE22-4F2B-850F-A3F232FF0A3D}" srcId="{38FBBDC4-961B-4194-ABF6-46DA3AE14779}" destId="{6EE7E575-689A-4E34-8BEB-BD8BA17570E7}" srcOrd="0" destOrd="0" parTransId="{105FB364-EE70-4B86-93D2-337D4789C30D}" sibTransId="{E91BAE2F-1D1C-4CB7-94E8-6F2143AA361E}"/>
    <dgm:cxn modelId="{86510FB1-2A4E-437B-A972-376FFAF7E8B4}" type="presParOf" srcId="{491F0F94-6A25-46F2-A380-402A523DC244}" destId="{07B2D0F2-ED88-4B12-A68B-70B2099B4021}" srcOrd="0" destOrd="0" presId="urn:microsoft.com/office/officeart/2005/8/layout/lProcess2"/>
    <dgm:cxn modelId="{7F12C2DB-3C7A-404F-A431-0C4FE534543D}" type="presParOf" srcId="{07B2D0F2-ED88-4B12-A68B-70B2099B4021}" destId="{A8ED49EC-4840-4D17-ACFC-66F61FCAC651}" srcOrd="0" destOrd="0" presId="urn:microsoft.com/office/officeart/2005/8/layout/lProcess2"/>
    <dgm:cxn modelId="{7DA56AE4-3FDD-4AD6-875D-976C8EDDED6D}" type="presParOf" srcId="{07B2D0F2-ED88-4B12-A68B-70B2099B4021}" destId="{1F5E84CA-04CE-41FA-B2DD-EA82CC489E98}" srcOrd="1" destOrd="0" presId="urn:microsoft.com/office/officeart/2005/8/layout/lProcess2"/>
    <dgm:cxn modelId="{BFC0F09E-4022-4DF3-AC05-940DD174441F}" type="presParOf" srcId="{07B2D0F2-ED88-4B12-A68B-70B2099B4021}" destId="{1ADCEDB9-BB44-4209-9039-8F86384CEA50}" srcOrd="2" destOrd="0" presId="urn:microsoft.com/office/officeart/2005/8/layout/lProcess2"/>
    <dgm:cxn modelId="{8CE70E50-0F02-4C07-BA10-0B90F7570409}" type="presParOf" srcId="{1ADCEDB9-BB44-4209-9039-8F86384CEA50}" destId="{F785F048-F3F3-4944-BBFA-311C915F2666}" srcOrd="0" destOrd="0" presId="urn:microsoft.com/office/officeart/2005/8/layout/lProcess2"/>
    <dgm:cxn modelId="{67E11959-DB28-4956-B699-A6B627B34810}" type="presParOf" srcId="{F785F048-F3F3-4944-BBFA-311C915F2666}" destId="{24735BDA-2E29-48A6-9EBC-5B1F8AD230FB}" srcOrd="0" destOrd="0" presId="urn:microsoft.com/office/officeart/2005/8/layout/lProcess2"/>
    <dgm:cxn modelId="{65C47590-8359-4E62-B767-0A49AE310D4C}" type="presParOf" srcId="{F785F048-F3F3-4944-BBFA-311C915F2666}" destId="{D7803907-5255-46B8-A5FD-1A46BD17AEC5}" srcOrd="1" destOrd="0" presId="urn:microsoft.com/office/officeart/2005/8/layout/lProcess2"/>
    <dgm:cxn modelId="{D9B5E23A-C8AA-469D-9CAD-6C732321611A}" type="presParOf" srcId="{F785F048-F3F3-4944-BBFA-311C915F2666}" destId="{D2724EC0-8E70-4DD1-8613-6C7C2D372C55}" srcOrd="2" destOrd="0" presId="urn:microsoft.com/office/officeart/2005/8/layout/lProcess2"/>
    <dgm:cxn modelId="{19D0A940-4807-4975-9727-E12025B085DE}" type="presParOf" srcId="{F785F048-F3F3-4944-BBFA-311C915F2666}" destId="{D15D52A8-3CB7-42F4-895F-112C6B02A2D5}" srcOrd="3" destOrd="0" presId="urn:microsoft.com/office/officeart/2005/8/layout/lProcess2"/>
    <dgm:cxn modelId="{7D93A89D-56C4-4DD8-A67A-215B24111C5B}" type="presParOf" srcId="{F785F048-F3F3-4944-BBFA-311C915F2666}" destId="{DD16F1D5-C7EC-45FD-AE48-752CA5A9073D}" srcOrd="4" destOrd="0" presId="urn:microsoft.com/office/officeart/2005/8/layout/lProcess2"/>
    <dgm:cxn modelId="{B60A697A-E886-45DB-B043-631566B1E5AD}" type="presParOf" srcId="{491F0F94-6A25-46F2-A380-402A523DC244}" destId="{620A07E3-0F2D-40A3-B42C-C6683C00F226}" srcOrd="1" destOrd="0" presId="urn:microsoft.com/office/officeart/2005/8/layout/lProcess2"/>
    <dgm:cxn modelId="{87CC721C-624D-4C27-B3A8-C7A79BEA1A06}" type="presParOf" srcId="{491F0F94-6A25-46F2-A380-402A523DC244}" destId="{8946965B-F0F8-41BC-9675-28CAE15F32E9}" srcOrd="2" destOrd="0" presId="urn:microsoft.com/office/officeart/2005/8/layout/lProcess2"/>
    <dgm:cxn modelId="{17D0D949-66C6-406B-9AC0-41152C656822}" type="presParOf" srcId="{8946965B-F0F8-41BC-9675-28CAE15F32E9}" destId="{C7032DB5-1A93-44AE-929F-05C8EEF56B91}" srcOrd="0" destOrd="0" presId="urn:microsoft.com/office/officeart/2005/8/layout/lProcess2"/>
    <dgm:cxn modelId="{22D1E62D-E756-4B45-B2BE-DF4A9D4DACB3}" type="presParOf" srcId="{8946965B-F0F8-41BC-9675-28CAE15F32E9}" destId="{40627DF2-8D50-4863-BF95-F1937C3EF901}" srcOrd="1" destOrd="0" presId="urn:microsoft.com/office/officeart/2005/8/layout/lProcess2"/>
    <dgm:cxn modelId="{BB3CFB7A-F7B0-4F44-9B56-637D48185044}" type="presParOf" srcId="{8946965B-F0F8-41BC-9675-28CAE15F32E9}" destId="{34519BFC-A1A4-415B-9E09-37F8047AB620}" srcOrd="2" destOrd="0" presId="urn:microsoft.com/office/officeart/2005/8/layout/lProcess2"/>
    <dgm:cxn modelId="{0ECDE37D-4366-49D6-87B9-31B19D576D22}" type="presParOf" srcId="{34519BFC-A1A4-415B-9E09-37F8047AB620}" destId="{FBD856A4-F728-413B-A59F-C949E5191540}" srcOrd="0" destOrd="0" presId="urn:microsoft.com/office/officeart/2005/8/layout/lProcess2"/>
    <dgm:cxn modelId="{02959BD5-1544-4636-AAED-8EB64A64F263}" type="presParOf" srcId="{FBD856A4-F728-413B-A59F-C949E5191540}" destId="{ED022FE1-6F35-4FCB-AC4C-EBA42D45B164}" srcOrd="0" destOrd="0" presId="urn:microsoft.com/office/officeart/2005/8/layout/lProcess2"/>
    <dgm:cxn modelId="{54B335E8-0BC2-4602-8372-F82B4B3230B3}" type="presParOf" srcId="{FBD856A4-F728-413B-A59F-C949E5191540}" destId="{5B248CD6-4177-4C92-AE9F-17E6B6A5A78D}" srcOrd="1" destOrd="0" presId="urn:microsoft.com/office/officeart/2005/8/layout/lProcess2"/>
    <dgm:cxn modelId="{4F1CFC28-219E-433D-ABF3-E4B338454B2A}" type="presParOf" srcId="{FBD856A4-F728-413B-A59F-C949E5191540}" destId="{D762624F-D60D-41C1-A840-74D724DE6DE5}" srcOrd="2" destOrd="0" presId="urn:microsoft.com/office/officeart/2005/8/layout/lProcess2"/>
    <dgm:cxn modelId="{990A246D-4F1D-4800-95FC-561FA54E3BBC}" type="presParOf" srcId="{FBD856A4-F728-413B-A59F-C949E5191540}" destId="{A809A5DB-67E3-44D4-AD83-409135B5181D}" srcOrd="3" destOrd="0" presId="urn:microsoft.com/office/officeart/2005/8/layout/lProcess2"/>
    <dgm:cxn modelId="{E79CCF82-0230-4527-A2E4-F065863E3357}" type="presParOf" srcId="{FBD856A4-F728-413B-A59F-C949E5191540}" destId="{780F6EA4-DEC6-4F9D-ACDF-060849416815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0A0EEA5-38FC-4E16-9D46-275A870212B5}" type="doc">
      <dgm:prSet loTypeId="urn:microsoft.com/office/officeart/2005/8/layout/lProcess2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GB"/>
        </a:p>
      </dgm:t>
    </dgm:pt>
    <dgm:pt modelId="{38FBBDC4-961B-4194-ABF6-46DA3AE14779}">
      <dgm:prSet phldrT="[Text]" custT="1"/>
      <dgm:spPr/>
      <dgm:t>
        <a:bodyPr anchor="t"/>
        <a:lstStyle/>
        <a:p>
          <a:r>
            <a:rPr lang="en-GB" sz="1600" b="0" dirty="0" smtClean="0">
              <a:solidFill>
                <a:schemeClr val="tx2"/>
              </a:solidFill>
            </a:rPr>
            <a:t>Coherent</a:t>
          </a:r>
          <a:endParaRPr lang="en-GB" sz="1400" b="0" dirty="0">
            <a:solidFill>
              <a:schemeClr val="tx2"/>
            </a:solidFill>
          </a:endParaRPr>
        </a:p>
      </dgm:t>
    </dgm:pt>
    <dgm:pt modelId="{4808EE12-4E96-4620-B94C-4FDAA3D53CD6}" type="parTrans" cxnId="{3269DEB1-6AE6-4904-A6E4-3AA68A39617F}">
      <dgm:prSet/>
      <dgm:spPr/>
      <dgm:t>
        <a:bodyPr/>
        <a:lstStyle/>
        <a:p>
          <a:endParaRPr lang="en-GB" sz="1400" b="0"/>
        </a:p>
      </dgm:t>
    </dgm:pt>
    <dgm:pt modelId="{51CB672A-768E-44CB-81A3-775B5493CD6D}" type="sibTrans" cxnId="{3269DEB1-6AE6-4904-A6E4-3AA68A39617F}">
      <dgm:prSet/>
      <dgm:spPr/>
      <dgm:t>
        <a:bodyPr/>
        <a:lstStyle/>
        <a:p>
          <a:endParaRPr lang="en-GB" sz="1400" b="0"/>
        </a:p>
      </dgm:t>
    </dgm:pt>
    <dgm:pt modelId="{54B2EECA-AAAB-4A6A-94BA-0A3D02CA9E3E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400" b="0" dirty="0" smtClean="0"/>
            <a:t>Item 2</a:t>
          </a:r>
          <a:endParaRPr lang="en-GB" sz="1400" b="0" dirty="0"/>
        </a:p>
      </dgm:t>
    </dgm:pt>
    <dgm:pt modelId="{C09DBA34-1D48-4DC9-9279-29913B0714BC}" type="parTrans" cxnId="{742B1B78-E7E1-4D25-A64E-DBFBF4902BC1}">
      <dgm:prSet/>
      <dgm:spPr/>
      <dgm:t>
        <a:bodyPr/>
        <a:lstStyle/>
        <a:p>
          <a:endParaRPr lang="en-GB" sz="1400" b="0"/>
        </a:p>
      </dgm:t>
    </dgm:pt>
    <dgm:pt modelId="{254CDED6-0E56-435B-98D2-EE4ADF183C10}" type="sibTrans" cxnId="{742B1B78-E7E1-4D25-A64E-DBFBF4902BC1}">
      <dgm:prSet/>
      <dgm:spPr/>
      <dgm:t>
        <a:bodyPr/>
        <a:lstStyle/>
        <a:p>
          <a:endParaRPr lang="en-GB" sz="1400" b="0"/>
        </a:p>
      </dgm:t>
    </dgm:pt>
    <dgm:pt modelId="{BF0E6E1C-E662-46E7-B0C1-592058F4F355}">
      <dgm:prSet phldrT="[Text]" custT="1"/>
      <dgm:spPr/>
      <dgm:t>
        <a:bodyPr anchor="t"/>
        <a:lstStyle/>
        <a:p>
          <a:r>
            <a:rPr lang="en-GB" sz="1600" b="0" dirty="0" smtClean="0">
              <a:solidFill>
                <a:schemeClr val="tx2"/>
              </a:solidFill>
            </a:rPr>
            <a:t>Incoherent</a:t>
          </a:r>
          <a:endParaRPr lang="en-GB" sz="1400" b="0" dirty="0">
            <a:solidFill>
              <a:schemeClr val="tx2"/>
            </a:solidFill>
          </a:endParaRPr>
        </a:p>
      </dgm:t>
    </dgm:pt>
    <dgm:pt modelId="{235703FF-4445-4CAE-B5AA-D1D3F3E31A99}" type="parTrans" cxnId="{28B4991A-7A4A-4E2D-8D8A-7CAFDCEA053B}">
      <dgm:prSet/>
      <dgm:spPr/>
      <dgm:t>
        <a:bodyPr/>
        <a:lstStyle/>
        <a:p>
          <a:endParaRPr lang="en-GB" sz="1400" b="0"/>
        </a:p>
      </dgm:t>
    </dgm:pt>
    <dgm:pt modelId="{8F5A6C1B-4597-454D-BBA5-7E7AEBA4990E}" type="sibTrans" cxnId="{28B4991A-7A4A-4E2D-8D8A-7CAFDCEA053B}">
      <dgm:prSet/>
      <dgm:spPr/>
      <dgm:t>
        <a:bodyPr/>
        <a:lstStyle/>
        <a:p>
          <a:endParaRPr lang="en-GB" sz="1400" b="0"/>
        </a:p>
      </dgm:t>
    </dgm:pt>
    <dgm:pt modelId="{1FDC73A3-D121-425B-9A94-2ABD2C8F013E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400" b="0" dirty="0" smtClean="0"/>
            <a:t>Item 1</a:t>
          </a:r>
          <a:endParaRPr lang="en-GB" sz="1400" b="0" dirty="0"/>
        </a:p>
      </dgm:t>
    </dgm:pt>
    <dgm:pt modelId="{A1C8A37C-B68B-45F4-952E-CD98035349F2}" type="parTrans" cxnId="{98B99CFE-90D2-4184-8DDE-CE3E49348D43}">
      <dgm:prSet/>
      <dgm:spPr/>
      <dgm:t>
        <a:bodyPr/>
        <a:lstStyle/>
        <a:p>
          <a:endParaRPr lang="en-GB" sz="1400" b="0"/>
        </a:p>
      </dgm:t>
    </dgm:pt>
    <dgm:pt modelId="{F52E4461-3897-4DB8-822C-0371547D437B}" type="sibTrans" cxnId="{98B99CFE-90D2-4184-8DDE-CE3E49348D43}">
      <dgm:prSet/>
      <dgm:spPr/>
      <dgm:t>
        <a:bodyPr/>
        <a:lstStyle/>
        <a:p>
          <a:endParaRPr lang="en-GB" sz="1400" b="0"/>
        </a:p>
      </dgm:t>
    </dgm:pt>
    <dgm:pt modelId="{CAAFC7C1-0604-48B5-BE4F-C7653881CD44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400" b="0" dirty="0" smtClean="0"/>
            <a:t>Item 3</a:t>
          </a:r>
          <a:endParaRPr lang="en-GB" sz="1400" b="0" dirty="0"/>
        </a:p>
      </dgm:t>
    </dgm:pt>
    <dgm:pt modelId="{4E99314E-AE58-4105-B124-6319BF258FB7}" type="parTrans" cxnId="{34AC744E-0F94-43D6-893E-056B3912AA8D}">
      <dgm:prSet/>
      <dgm:spPr/>
      <dgm:t>
        <a:bodyPr/>
        <a:lstStyle/>
        <a:p>
          <a:endParaRPr lang="en-GB" sz="1400" b="0"/>
        </a:p>
      </dgm:t>
    </dgm:pt>
    <dgm:pt modelId="{8BCB6CF3-A8D3-4D60-92B4-F2AED770E4EF}" type="sibTrans" cxnId="{34AC744E-0F94-43D6-893E-056B3912AA8D}">
      <dgm:prSet/>
      <dgm:spPr/>
      <dgm:t>
        <a:bodyPr/>
        <a:lstStyle/>
        <a:p>
          <a:endParaRPr lang="en-GB" sz="1400" b="0"/>
        </a:p>
      </dgm:t>
    </dgm:pt>
    <dgm:pt modelId="{5C53674C-6CE5-45F3-9631-739B914DA2E9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400" b="0" dirty="0" smtClean="0"/>
            <a:t>Item 3</a:t>
          </a:r>
          <a:endParaRPr lang="en-GB" sz="1400" b="0" dirty="0"/>
        </a:p>
      </dgm:t>
    </dgm:pt>
    <dgm:pt modelId="{DA2A6F6A-027E-4FF5-A53E-FDBAD990FA1A}" type="parTrans" cxnId="{4E6E27B1-9BD8-448C-AF71-2A14B90BC00A}">
      <dgm:prSet/>
      <dgm:spPr/>
      <dgm:t>
        <a:bodyPr/>
        <a:lstStyle/>
        <a:p>
          <a:endParaRPr lang="en-GB" sz="1400" b="0"/>
        </a:p>
      </dgm:t>
    </dgm:pt>
    <dgm:pt modelId="{2A4F77B5-58E6-490A-95ED-D0224F57FBFB}" type="sibTrans" cxnId="{4E6E27B1-9BD8-448C-AF71-2A14B90BC00A}">
      <dgm:prSet/>
      <dgm:spPr/>
      <dgm:t>
        <a:bodyPr/>
        <a:lstStyle/>
        <a:p>
          <a:endParaRPr lang="en-GB" sz="1400" b="0"/>
        </a:p>
      </dgm:t>
    </dgm:pt>
    <dgm:pt modelId="{529A89EE-5837-4097-B6C8-F582CB9956C3}">
      <dgm:prSet phldrT="[Text]" custT="1"/>
      <dgm:spPr>
        <a:solidFill>
          <a:schemeClr val="accent3"/>
        </a:solidFill>
      </dgm:spPr>
      <dgm:t>
        <a:bodyPr/>
        <a:lstStyle/>
        <a:p>
          <a:r>
            <a:rPr lang="en-GB" sz="1400" b="0" dirty="0" smtClean="0"/>
            <a:t>Item 2</a:t>
          </a:r>
          <a:endParaRPr lang="en-GB" sz="1400" b="0" dirty="0"/>
        </a:p>
      </dgm:t>
    </dgm:pt>
    <dgm:pt modelId="{7F887E1A-5826-4BC1-A860-A9ABCF1C3CFD}" type="parTrans" cxnId="{BE75CDA1-13C3-4D77-8221-D802490530D5}">
      <dgm:prSet/>
      <dgm:spPr/>
      <dgm:t>
        <a:bodyPr/>
        <a:lstStyle/>
        <a:p>
          <a:endParaRPr lang="en-GB" sz="1400" b="0"/>
        </a:p>
      </dgm:t>
    </dgm:pt>
    <dgm:pt modelId="{70D1D5AA-9A96-4DD9-92D5-9A20F164D0B0}" type="sibTrans" cxnId="{BE75CDA1-13C3-4D77-8221-D802490530D5}">
      <dgm:prSet/>
      <dgm:spPr/>
      <dgm:t>
        <a:bodyPr/>
        <a:lstStyle/>
        <a:p>
          <a:endParaRPr lang="en-GB" sz="1400" b="0"/>
        </a:p>
      </dgm:t>
    </dgm:pt>
    <dgm:pt modelId="{6EE7E575-689A-4E34-8BEB-BD8BA17570E7}">
      <dgm:prSet phldrT="[Text]" custT="1"/>
      <dgm:spPr>
        <a:solidFill>
          <a:schemeClr val="tx2"/>
        </a:solidFill>
      </dgm:spPr>
      <dgm:t>
        <a:bodyPr/>
        <a:lstStyle/>
        <a:p>
          <a:r>
            <a:rPr lang="en-GB" sz="1400" b="0" dirty="0" smtClean="0"/>
            <a:t>Item 1</a:t>
          </a:r>
          <a:endParaRPr lang="en-GB" sz="1400" b="0" dirty="0"/>
        </a:p>
      </dgm:t>
    </dgm:pt>
    <dgm:pt modelId="{E91BAE2F-1D1C-4CB7-94E8-6F2143AA361E}" type="sibTrans" cxnId="{F949511A-DE22-4F2B-850F-A3F232FF0A3D}">
      <dgm:prSet/>
      <dgm:spPr/>
      <dgm:t>
        <a:bodyPr/>
        <a:lstStyle/>
        <a:p>
          <a:endParaRPr lang="en-GB" sz="1400" b="0"/>
        </a:p>
      </dgm:t>
    </dgm:pt>
    <dgm:pt modelId="{105FB364-EE70-4B86-93D2-337D4789C30D}" type="parTrans" cxnId="{F949511A-DE22-4F2B-850F-A3F232FF0A3D}">
      <dgm:prSet/>
      <dgm:spPr/>
      <dgm:t>
        <a:bodyPr/>
        <a:lstStyle/>
        <a:p>
          <a:endParaRPr lang="en-GB" sz="1400" b="0"/>
        </a:p>
      </dgm:t>
    </dgm:pt>
    <dgm:pt modelId="{491F0F94-6A25-46F2-A380-402A523DC244}" type="pres">
      <dgm:prSet presAssocID="{B0A0EEA5-38FC-4E16-9D46-275A870212B5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7B2D0F2-ED88-4B12-A68B-70B2099B4021}" type="pres">
      <dgm:prSet presAssocID="{38FBBDC4-961B-4194-ABF6-46DA3AE14779}" presName="compNode" presStyleCnt="0"/>
      <dgm:spPr/>
      <dgm:t>
        <a:bodyPr/>
        <a:lstStyle/>
        <a:p>
          <a:endParaRPr lang="en-GB"/>
        </a:p>
      </dgm:t>
    </dgm:pt>
    <dgm:pt modelId="{A8ED49EC-4840-4D17-ACFC-66F61FCAC651}" type="pres">
      <dgm:prSet presAssocID="{38FBBDC4-961B-4194-ABF6-46DA3AE14779}" presName="aNode" presStyleLbl="bgShp" presStyleIdx="0" presStyleCnt="2" custScaleY="23109" custLinFactNeighborY="-23296"/>
      <dgm:spPr/>
      <dgm:t>
        <a:bodyPr/>
        <a:lstStyle/>
        <a:p>
          <a:endParaRPr lang="en-GB"/>
        </a:p>
      </dgm:t>
    </dgm:pt>
    <dgm:pt modelId="{1F5E84CA-04CE-41FA-B2DD-EA82CC489E98}" type="pres">
      <dgm:prSet presAssocID="{38FBBDC4-961B-4194-ABF6-46DA3AE14779}" presName="textNode" presStyleLbl="bgShp" presStyleIdx="0" presStyleCnt="2"/>
      <dgm:spPr/>
      <dgm:t>
        <a:bodyPr/>
        <a:lstStyle/>
        <a:p>
          <a:endParaRPr lang="en-GB"/>
        </a:p>
      </dgm:t>
    </dgm:pt>
    <dgm:pt modelId="{1ADCEDB9-BB44-4209-9039-8F86384CEA50}" type="pres">
      <dgm:prSet presAssocID="{38FBBDC4-961B-4194-ABF6-46DA3AE14779}" presName="compChildNode" presStyleCnt="0"/>
      <dgm:spPr/>
      <dgm:t>
        <a:bodyPr/>
        <a:lstStyle/>
        <a:p>
          <a:endParaRPr lang="en-GB"/>
        </a:p>
      </dgm:t>
    </dgm:pt>
    <dgm:pt modelId="{F785F048-F3F3-4944-BBFA-311C915F2666}" type="pres">
      <dgm:prSet presAssocID="{38FBBDC4-961B-4194-ABF6-46DA3AE14779}" presName="theInnerList" presStyleCnt="0"/>
      <dgm:spPr/>
      <dgm:t>
        <a:bodyPr/>
        <a:lstStyle/>
        <a:p>
          <a:endParaRPr lang="en-GB"/>
        </a:p>
      </dgm:t>
    </dgm:pt>
    <dgm:pt modelId="{24735BDA-2E29-48A6-9EBC-5B1F8AD230FB}" type="pres">
      <dgm:prSet presAssocID="{6EE7E575-689A-4E34-8BEB-BD8BA17570E7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7803907-5255-46B8-A5FD-1A46BD17AEC5}" type="pres">
      <dgm:prSet presAssocID="{6EE7E575-689A-4E34-8BEB-BD8BA17570E7}" presName="aSpace2" presStyleCnt="0"/>
      <dgm:spPr/>
      <dgm:t>
        <a:bodyPr/>
        <a:lstStyle/>
        <a:p>
          <a:endParaRPr lang="en-GB"/>
        </a:p>
      </dgm:t>
    </dgm:pt>
    <dgm:pt modelId="{D2724EC0-8E70-4DD1-8613-6C7C2D372C55}" type="pres">
      <dgm:prSet presAssocID="{54B2EECA-AAAB-4A6A-94BA-0A3D02CA9E3E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15D52A8-3CB7-42F4-895F-112C6B02A2D5}" type="pres">
      <dgm:prSet presAssocID="{54B2EECA-AAAB-4A6A-94BA-0A3D02CA9E3E}" presName="aSpace2" presStyleCnt="0"/>
      <dgm:spPr/>
      <dgm:t>
        <a:bodyPr/>
        <a:lstStyle/>
        <a:p>
          <a:endParaRPr lang="en-GB"/>
        </a:p>
      </dgm:t>
    </dgm:pt>
    <dgm:pt modelId="{DD16F1D5-C7EC-45FD-AE48-752CA5A9073D}" type="pres">
      <dgm:prSet presAssocID="{5C53674C-6CE5-45F3-9631-739B914DA2E9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20A07E3-0F2D-40A3-B42C-C6683C00F226}" type="pres">
      <dgm:prSet presAssocID="{38FBBDC4-961B-4194-ABF6-46DA3AE14779}" presName="aSpace" presStyleCnt="0"/>
      <dgm:spPr/>
      <dgm:t>
        <a:bodyPr/>
        <a:lstStyle/>
        <a:p>
          <a:endParaRPr lang="en-GB"/>
        </a:p>
      </dgm:t>
    </dgm:pt>
    <dgm:pt modelId="{8946965B-F0F8-41BC-9675-28CAE15F32E9}" type="pres">
      <dgm:prSet presAssocID="{BF0E6E1C-E662-46E7-B0C1-592058F4F355}" presName="compNode" presStyleCnt="0"/>
      <dgm:spPr/>
      <dgm:t>
        <a:bodyPr/>
        <a:lstStyle/>
        <a:p>
          <a:endParaRPr lang="en-GB"/>
        </a:p>
      </dgm:t>
    </dgm:pt>
    <dgm:pt modelId="{C7032DB5-1A93-44AE-929F-05C8EEF56B91}" type="pres">
      <dgm:prSet presAssocID="{BF0E6E1C-E662-46E7-B0C1-592058F4F355}" presName="aNode" presStyleLbl="bgShp" presStyleIdx="1" presStyleCnt="2" custScaleY="23109" custLinFactNeighborY="-23296"/>
      <dgm:spPr/>
      <dgm:t>
        <a:bodyPr/>
        <a:lstStyle/>
        <a:p>
          <a:endParaRPr lang="en-GB"/>
        </a:p>
      </dgm:t>
    </dgm:pt>
    <dgm:pt modelId="{40627DF2-8D50-4863-BF95-F1937C3EF901}" type="pres">
      <dgm:prSet presAssocID="{BF0E6E1C-E662-46E7-B0C1-592058F4F355}" presName="textNode" presStyleLbl="bgShp" presStyleIdx="1" presStyleCnt="2"/>
      <dgm:spPr/>
      <dgm:t>
        <a:bodyPr/>
        <a:lstStyle/>
        <a:p>
          <a:endParaRPr lang="en-GB"/>
        </a:p>
      </dgm:t>
    </dgm:pt>
    <dgm:pt modelId="{34519BFC-A1A4-415B-9E09-37F8047AB620}" type="pres">
      <dgm:prSet presAssocID="{BF0E6E1C-E662-46E7-B0C1-592058F4F355}" presName="compChildNode" presStyleCnt="0"/>
      <dgm:spPr/>
      <dgm:t>
        <a:bodyPr/>
        <a:lstStyle/>
        <a:p>
          <a:endParaRPr lang="en-GB"/>
        </a:p>
      </dgm:t>
    </dgm:pt>
    <dgm:pt modelId="{FBD856A4-F728-413B-A59F-C949E5191540}" type="pres">
      <dgm:prSet presAssocID="{BF0E6E1C-E662-46E7-B0C1-592058F4F355}" presName="theInnerList" presStyleCnt="0"/>
      <dgm:spPr/>
      <dgm:t>
        <a:bodyPr/>
        <a:lstStyle/>
        <a:p>
          <a:endParaRPr lang="en-GB"/>
        </a:p>
      </dgm:t>
    </dgm:pt>
    <dgm:pt modelId="{ED022FE1-6F35-4FCB-AC4C-EBA42D45B164}" type="pres">
      <dgm:prSet presAssocID="{1FDC73A3-D121-425B-9A94-2ABD2C8F013E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B248CD6-4177-4C92-AE9F-17E6B6A5A78D}" type="pres">
      <dgm:prSet presAssocID="{1FDC73A3-D121-425B-9A94-2ABD2C8F013E}" presName="aSpace2" presStyleCnt="0"/>
      <dgm:spPr/>
      <dgm:t>
        <a:bodyPr/>
        <a:lstStyle/>
        <a:p>
          <a:endParaRPr lang="en-GB"/>
        </a:p>
      </dgm:t>
    </dgm:pt>
    <dgm:pt modelId="{D762624F-D60D-41C1-A840-74D724DE6DE5}" type="pres">
      <dgm:prSet presAssocID="{529A89EE-5837-4097-B6C8-F582CB9956C3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09A5DB-67E3-44D4-AD83-409135B5181D}" type="pres">
      <dgm:prSet presAssocID="{529A89EE-5837-4097-B6C8-F582CB9956C3}" presName="aSpace2" presStyleCnt="0"/>
      <dgm:spPr/>
      <dgm:t>
        <a:bodyPr/>
        <a:lstStyle/>
        <a:p>
          <a:endParaRPr lang="en-GB"/>
        </a:p>
      </dgm:t>
    </dgm:pt>
    <dgm:pt modelId="{780F6EA4-DEC6-4F9D-ACDF-060849416815}" type="pres">
      <dgm:prSet presAssocID="{CAAFC7C1-0604-48B5-BE4F-C7653881CD44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2D0844CE-8E9B-42C8-BD0F-8BDB170F1CAD}" type="presOf" srcId="{BF0E6E1C-E662-46E7-B0C1-592058F4F355}" destId="{40627DF2-8D50-4863-BF95-F1937C3EF901}" srcOrd="1" destOrd="0" presId="urn:microsoft.com/office/officeart/2005/8/layout/lProcess2"/>
    <dgm:cxn modelId="{4E6E27B1-9BD8-448C-AF71-2A14B90BC00A}" srcId="{38FBBDC4-961B-4194-ABF6-46DA3AE14779}" destId="{5C53674C-6CE5-45F3-9631-739B914DA2E9}" srcOrd="2" destOrd="0" parTransId="{DA2A6F6A-027E-4FF5-A53E-FDBAD990FA1A}" sibTransId="{2A4F77B5-58E6-490A-95ED-D0224F57FBFB}"/>
    <dgm:cxn modelId="{5305371D-D1F4-4839-8842-8769FA774D6D}" type="presOf" srcId="{38FBBDC4-961B-4194-ABF6-46DA3AE14779}" destId="{A8ED49EC-4840-4D17-ACFC-66F61FCAC651}" srcOrd="0" destOrd="0" presId="urn:microsoft.com/office/officeart/2005/8/layout/lProcess2"/>
    <dgm:cxn modelId="{5885FAA3-F30C-4E53-9589-4D7D7DF22E92}" type="presOf" srcId="{529A89EE-5837-4097-B6C8-F582CB9956C3}" destId="{D762624F-D60D-41C1-A840-74D724DE6DE5}" srcOrd="0" destOrd="0" presId="urn:microsoft.com/office/officeart/2005/8/layout/lProcess2"/>
    <dgm:cxn modelId="{078E907F-E1CB-43A6-922C-E8A69666D67A}" type="presOf" srcId="{5C53674C-6CE5-45F3-9631-739B914DA2E9}" destId="{DD16F1D5-C7EC-45FD-AE48-752CA5A9073D}" srcOrd="0" destOrd="0" presId="urn:microsoft.com/office/officeart/2005/8/layout/lProcess2"/>
    <dgm:cxn modelId="{3269DEB1-6AE6-4904-A6E4-3AA68A39617F}" srcId="{B0A0EEA5-38FC-4E16-9D46-275A870212B5}" destId="{38FBBDC4-961B-4194-ABF6-46DA3AE14779}" srcOrd="0" destOrd="0" parTransId="{4808EE12-4E96-4620-B94C-4FDAA3D53CD6}" sibTransId="{51CB672A-768E-44CB-81A3-775B5493CD6D}"/>
    <dgm:cxn modelId="{F949511A-DE22-4F2B-850F-A3F232FF0A3D}" srcId="{38FBBDC4-961B-4194-ABF6-46DA3AE14779}" destId="{6EE7E575-689A-4E34-8BEB-BD8BA17570E7}" srcOrd="0" destOrd="0" parTransId="{105FB364-EE70-4B86-93D2-337D4789C30D}" sibTransId="{E91BAE2F-1D1C-4CB7-94E8-6F2143AA361E}"/>
    <dgm:cxn modelId="{19A4EAC5-8C1A-4D05-B636-0DAF59984854}" type="presOf" srcId="{1FDC73A3-D121-425B-9A94-2ABD2C8F013E}" destId="{ED022FE1-6F35-4FCB-AC4C-EBA42D45B164}" srcOrd="0" destOrd="0" presId="urn:microsoft.com/office/officeart/2005/8/layout/lProcess2"/>
    <dgm:cxn modelId="{0403817A-AA9E-47FA-8584-56D1EB17287E}" type="presOf" srcId="{B0A0EEA5-38FC-4E16-9D46-275A870212B5}" destId="{491F0F94-6A25-46F2-A380-402A523DC244}" srcOrd="0" destOrd="0" presId="urn:microsoft.com/office/officeart/2005/8/layout/lProcess2"/>
    <dgm:cxn modelId="{4855B917-406E-44D9-B080-520C81DAB7AE}" type="presOf" srcId="{6EE7E575-689A-4E34-8BEB-BD8BA17570E7}" destId="{24735BDA-2E29-48A6-9EBC-5B1F8AD230FB}" srcOrd="0" destOrd="0" presId="urn:microsoft.com/office/officeart/2005/8/layout/lProcess2"/>
    <dgm:cxn modelId="{98B99CFE-90D2-4184-8DDE-CE3E49348D43}" srcId="{BF0E6E1C-E662-46E7-B0C1-592058F4F355}" destId="{1FDC73A3-D121-425B-9A94-2ABD2C8F013E}" srcOrd="0" destOrd="0" parTransId="{A1C8A37C-B68B-45F4-952E-CD98035349F2}" sibTransId="{F52E4461-3897-4DB8-822C-0371547D437B}"/>
    <dgm:cxn modelId="{4C8E15EE-D94B-4714-8FB7-2AF78BB5DA83}" type="presOf" srcId="{54B2EECA-AAAB-4A6A-94BA-0A3D02CA9E3E}" destId="{D2724EC0-8E70-4DD1-8613-6C7C2D372C55}" srcOrd="0" destOrd="0" presId="urn:microsoft.com/office/officeart/2005/8/layout/lProcess2"/>
    <dgm:cxn modelId="{3405177D-F8EF-4CCA-8377-0AA112A678DB}" type="presOf" srcId="{BF0E6E1C-E662-46E7-B0C1-592058F4F355}" destId="{C7032DB5-1A93-44AE-929F-05C8EEF56B91}" srcOrd="0" destOrd="0" presId="urn:microsoft.com/office/officeart/2005/8/layout/lProcess2"/>
    <dgm:cxn modelId="{746CAB06-439E-421B-8EBB-CC00560FC89F}" type="presOf" srcId="{38FBBDC4-961B-4194-ABF6-46DA3AE14779}" destId="{1F5E84CA-04CE-41FA-B2DD-EA82CC489E98}" srcOrd="1" destOrd="0" presId="urn:microsoft.com/office/officeart/2005/8/layout/lProcess2"/>
    <dgm:cxn modelId="{BE75CDA1-13C3-4D77-8221-D802490530D5}" srcId="{BF0E6E1C-E662-46E7-B0C1-592058F4F355}" destId="{529A89EE-5837-4097-B6C8-F582CB9956C3}" srcOrd="1" destOrd="0" parTransId="{7F887E1A-5826-4BC1-A860-A9ABCF1C3CFD}" sibTransId="{70D1D5AA-9A96-4DD9-92D5-9A20F164D0B0}"/>
    <dgm:cxn modelId="{34AC744E-0F94-43D6-893E-056B3912AA8D}" srcId="{BF0E6E1C-E662-46E7-B0C1-592058F4F355}" destId="{CAAFC7C1-0604-48B5-BE4F-C7653881CD44}" srcOrd="2" destOrd="0" parTransId="{4E99314E-AE58-4105-B124-6319BF258FB7}" sibTransId="{8BCB6CF3-A8D3-4D60-92B4-F2AED770E4EF}"/>
    <dgm:cxn modelId="{F716798E-1379-4B0C-BBA1-A0FA666CE316}" type="presOf" srcId="{CAAFC7C1-0604-48B5-BE4F-C7653881CD44}" destId="{780F6EA4-DEC6-4F9D-ACDF-060849416815}" srcOrd="0" destOrd="0" presId="urn:microsoft.com/office/officeart/2005/8/layout/lProcess2"/>
    <dgm:cxn modelId="{28B4991A-7A4A-4E2D-8D8A-7CAFDCEA053B}" srcId="{B0A0EEA5-38FC-4E16-9D46-275A870212B5}" destId="{BF0E6E1C-E662-46E7-B0C1-592058F4F355}" srcOrd="1" destOrd="0" parTransId="{235703FF-4445-4CAE-B5AA-D1D3F3E31A99}" sibTransId="{8F5A6C1B-4597-454D-BBA5-7E7AEBA4990E}"/>
    <dgm:cxn modelId="{742B1B78-E7E1-4D25-A64E-DBFBF4902BC1}" srcId="{38FBBDC4-961B-4194-ABF6-46DA3AE14779}" destId="{54B2EECA-AAAB-4A6A-94BA-0A3D02CA9E3E}" srcOrd="1" destOrd="0" parTransId="{C09DBA34-1D48-4DC9-9279-29913B0714BC}" sibTransId="{254CDED6-0E56-435B-98D2-EE4ADF183C10}"/>
    <dgm:cxn modelId="{025FA987-14A3-4FB9-86A5-066A732B0493}" type="presParOf" srcId="{491F0F94-6A25-46F2-A380-402A523DC244}" destId="{07B2D0F2-ED88-4B12-A68B-70B2099B4021}" srcOrd="0" destOrd="0" presId="urn:microsoft.com/office/officeart/2005/8/layout/lProcess2"/>
    <dgm:cxn modelId="{BCB573A9-35A6-4F72-864D-3DF5D44DC55C}" type="presParOf" srcId="{07B2D0F2-ED88-4B12-A68B-70B2099B4021}" destId="{A8ED49EC-4840-4D17-ACFC-66F61FCAC651}" srcOrd="0" destOrd="0" presId="urn:microsoft.com/office/officeart/2005/8/layout/lProcess2"/>
    <dgm:cxn modelId="{139F9DE7-60E2-4382-AA3A-3B1CDD9A424A}" type="presParOf" srcId="{07B2D0F2-ED88-4B12-A68B-70B2099B4021}" destId="{1F5E84CA-04CE-41FA-B2DD-EA82CC489E98}" srcOrd="1" destOrd="0" presId="urn:microsoft.com/office/officeart/2005/8/layout/lProcess2"/>
    <dgm:cxn modelId="{13368773-C247-46D7-8019-41F62E8930F8}" type="presParOf" srcId="{07B2D0F2-ED88-4B12-A68B-70B2099B4021}" destId="{1ADCEDB9-BB44-4209-9039-8F86384CEA50}" srcOrd="2" destOrd="0" presId="urn:microsoft.com/office/officeart/2005/8/layout/lProcess2"/>
    <dgm:cxn modelId="{48EBDC33-C860-4F54-9BAD-CE4EDCD8E4FA}" type="presParOf" srcId="{1ADCEDB9-BB44-4209-9039-8F86384CEA50}" destId="{F785F048-F3F3-4944-BBFA-311C915F2666}" srcOrd="0" destOrd="0" presId="urn:microsoft.com/office/officeart/2005/8/layout/lProcess2"/>
    <dgm:cxn modelId="{9DB9C45D-2420-4355-819A-03BEB55BC3F2}" type="presParOf" srcId="{F785F048-F3F3-4944-BBFA-311C915F2666}" destId="{24735BDA-2E29-48A6-9EBC-5B1F8AD230FB}" srcOrd="0" destOrd="0" presId="urn:microsoft.com/office/officeart/2005/8/layout/lProcess2"/>
    <dgm:cxn modelId="{67DA0232-BB5F-46DC-9AC8-84A958853724}" type="presParOf" srcId="{F785F048-F3F3-4944-BBFA-311C915F2666}" destId="{D7803907-5255-46B8-A5FD-1A46BD17AEC5}" srcOrd="1" destOrd="0" presId="urn:microsoft.com/office/officeart/2005/8/layout/lProcess2"/>
    <dgm:cxn modelId="{CE399A05-E81B-4F96-922E-149F509A29D9}" type="presParOf" srcId="{F785F048-F3F3-4944-BBFA-311C915F2666}" destId="{D2724EC0-8E70-4DD1-8613-6C7C2D372C55}" srcOrd="2" destOrd="0" presId="urn:microsoft.com/office/officeart/2005/8/layout/lProcess2"/>
    <dgm:cxn modelId="{2CB3F53D-5DEE-404F-9D4C-E4ABDF9547C0}" type="presParOf" srcId="{F785F048-F3F3-4944-BBFA-311C915F2666}" destId="{D15D52A8-3CB7-42F4-895F-112C6B02A2D5}" srcOrd="3" destOrd="0" presId="urn:microsoft.com/office/officeart/2005/8/layout/lProcess2"/>
    <dgm:cxn modelId="{E24C5612-00C4-4EB8-BC8C-C2E4AAAF564E}" type="presParOf" srcId="{F785F048-F3F3-4944-BBFA-311C915F2666}" destId="{DD16F1D5-C7EC-45FD-AE48-752CA5A9073D}" srcOrd="4" destOrd="0" presId="urn:microsoft.com/office/officeart/2005/8/layout/lProcess2"/>
    <dgm:cxn modelId="{0329028B-8A6B-467A-BBDF-A410AEE4299E}" type="presParOf" srcId="{491F0F94-6A25-46F2-A380-402A523DC244}" destId="{620A07E3-0F2D-40A3-B42C-C6683C00F226}" srcOrd="1" destOrd="0" presId="urn:microsoft.com/office/officeart/2005/8/layout/lProcess2"/>
    <dgm:cxn modelId="{E86120CD-2FC1-4A3F-AC34-FFFB88A318CD}" type="presParOf" srcId="{491F0F94-6A25-46F2-A380-402A523DC244}" destId="{8946965B-F0F8-41BC-9675-28CAE15F32E9}" srcOrd="2" destOrd="0" presId="urn:microsoft.com/office/officeart/2005/8/layout/lProcess2"/>
    <dgm:cxn modelId="{694A4C02-E092-4768-8B8A-405769EB16F7}" type="presParOf" srcId="{8946965B-F0F8-41BC-9675-28CAE15F32E9}" destId="{C7032DB5-1A93-44AE-929F-05C8EEF56B91}" srcOrd="0" destOrd="0" presId="urn:microsoft.com/office/officeart/2005/8/layout/lProcess2"/>
    <dgm:cxn modelId="{37A813EF-01E0-4378-8306-47997BBB1BC1}" type="presParOf" srcId="{8946965B-F0F8-41BC-9675-28CAE15F32E9}" destId="{40627DF2-8D50-4863-BF95-F1937C3EF901}" srcOrd="1" destOrd="0" presId="urn:microsoft.com/office/officeart/2005/8/layout/lProcess2"/>
    <dgm:cxn modelId="{534225C4-387E-4D3F-86DD-20DCB6B5698F}" type="presParOf" srcId="{8946965B-F0F8-41BC-9675-28CAE15F32E9}" destId="{34519BFC-A1A4-415B-9E09-37F8047AB620}" srcOrd="2" destOrd="0" presId="urn:microsoft.com/office/officeart/2005/8/layout/lProcess2"/>
    <dgm:cxn modelId="{DF2108CE-8DC5-46F0-9F63-B63F7AB3F1DD}" type="presParOf" srcId="{34519BFC-A1A4-415B-9E09-37F8047AB620}" destId="{FBD856A4-F728-413B-A59F-C949E5191540}" srcOrd="0" destOrd="0" presId="urn:microsoft.com/office/officeart/2005/8/layout/lProcess2"/>
    <dgm:cxn modelId="{72F39BA5-02F2-483B-B0D0-FB49A8B4FCAD}" type="presParOf" srcId="{FBD856A4-F728-413B-A59F-C949E5191540}" destId="{ED022FE1-6F35-4FCB-AC4C-EBA42D45B164}" srcOrd="0" destOrd="0" presId="urn:microsoft.com/office/officeart/2005/8/layout/lProcess2"/>
    <dgm:cxn modelId="{1E3EC345-749E-4B81-98BC-1D05F91660BB}" type="presParOf" srcId="{FBD856A4-F728-413B-A59F-C949E5191540}" destId="{5B248CD6-4177-4C92-AE9F-17E6B6A5A78D}" srcOrd="1" destOrd="0" presId="urn:microsoft.com/office/officeart/2005/8/layout/lProcess2"/>
    <dgm:cxn modelId="{FA15B380-82AB-4E7F-BAFC-26A37770D492}" type="presParOf" srcId="{FBD856A4-F728-413B-A59F-C949E5191540}" destId="{D762624F-D60D-41C1-A840-74D724DE6DE5}" srcOrd="2" destOrd="0" presId="urn:microsoft.com/office/officeart/2005/8/layout/lProcess2"/>
    <dgm:cxn modelId="{7C5046B1-B83E-4FA5-B296-44E7D805B65D}" type="presParOf" srcId="{FBD856A4-F728-413B-A59F-C949E5191540}" destId="{A809A5DB-67E3-44D4-AD83-409135B5181D}" srcOrd="3" destOrd="0" presId="urn:microsoft.com/office/officeart/2005/8/layout/lProcess2"/>
    <dgm:cxn modelId="{D9ECF51A-9634-4AB9-9B46-644A0EEB50F6}" type="presParOf" srcId="{FBD856A4-F728-413B-A59F-C949E5191540}" destId="{780F6EA4-DEC6-4F9D-ACDF-060849416815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D49EC-4840-4D17-ACFC-66F61FCAC651}">
      <dsp:nvSpPr>
        <dsp:cNvPr id="0" name=""/>
        <dsp:cNvSpPr/>
      </dsp:nvSpPr>
      <dsp:spPr>
        <a:xfrm>
          <a:off x="2008" y="71453"/>
          <a:ext cx="1932028" cy="623215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chemeClr val="tx2"/>
              </a:solidFill>
            </a:rPr>
            <a:t>Coherent</a:t>
          </a:r>
          <a:endParaRPr lang="en-GB" sz="1400" b="1" kern="1200" dirty="0">
            <a:solidFill>
              <a:schemeClr val="tx2"/>
            </a:solidFill>
          </a:endParaRPr>
        </a:p>
      </dsp:txBody>
      <dsp:txXfrm>
        <a:off x="2008" y="71453"/>
        <a:ext cx="1932028" cy="186964"/>
      </dsp:txXfrm>
    </dsp:sp>
    <dsp:sp modelId="{24735BDA-2E29-48A6-9EBC-5B1F8AD230FB}">
      <dsp:nvSpPr>
        <dsp:cNvPr id="0" name=""/>
        <dsp:cNvSpPr/>
      </dsp:nvSpPr>
      <dsp:spPr>
        <a:xfrm>
          <a:off x="195211" y="472179"/>
          <a:ext cx="1545622" cy="529823"/>
        </a:xfrm>
        <a:prstGeom prst="roundRect">
          <a:avLst>
            <a:gd name="adj" fmla="val 10000"/>
          </a:avLst>
        </a:prstGeom>
        <a:solidFill>
          <a:schemeClr val="tx2"/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SALT</a:t>
          </a:r>
          <a:endParaRPr lang="en-GB" sz="1400" b="1" kern="1200" dirty="0"/>
        </a:p>
      </dsp:txBody>
      <dsp:txXfrm>
        <a:off x="210729" y="487697"/>
        <a:ext cx="1514586" cy="498787"/>
      </dsp:txXfrm>
    </dsp:sp>
    <dsp:sp modelId="{D2724EC0-8E70-4DD1-8613-6C7C2D372C55}">
      <dsp:nvSpPr>
        <dsp:cNvPr id="0" name=""/>
        <dsp:cNvSpPr/>
      </dsp:nvSpPr>
      <dsp:spPr>
        <a:xfrm>
          <a:off x="195211" y="1083514"/>
          <a:ext cx="1545622" cy="529823"/>
        </a:xfrm>
        <a:prstGeom prst="roundRect">
          <a:avLst>
            <a:gd name="adj" fmla="val 10000"/>
          </a:avLst>
        </a:prstGeom>
        <a:solidFill>
          <a:schemeClr val="tx2"/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DEEP</a:t>
          </a:r>
          <a:endParaRPr lang="en-GB" sz="1400" b="1" kern="1200" dirty="0"/>
        </a:p>
      </dsp:txBody>
      <dsp:txXfrm>
        <a:off x="210729" y="1099032"/>
        <a:ext cx="1514586" cy="498787"/>
      </dsp:txXfrm>
    </dsp:sp>
    <dsp:sp modelId="{DD16F1D5-C7EC-45FD-AE48-752CA5A9073D}">
      <dsp:nvSpPr>
        <dsp:cNvPr id="0" name=""/>
        <dsp:cNvSpPr/>
      </dsp:nvSpPr>
      <dsp:spPr>
        <a:xfrm>
          <a:off x="195211" y="1694849"/>
          <a:ext cx="1545622" cy="529823"/>
        </a:xfrm>
        <a:prstGeom prst="roundRect">
          <a:avLst>
            <a:gd name="adj" fmla="val 10000"/>
          </a:avLst>
        </a:prstGeom>
        <a:solidFill>
          <a:schemeClr val="tx2"/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FOAM</a:t>
          </a:r>
          <a:endParaRPr lang="en-GB" sz="1400" b="1" kern="1200" dirty="0"/>
        </a:p>
      </dsp:txBody>
      <dsp:txXfrm>
        <a:off x="210729" y="1710367"/>
        <a:ext cx="1514586" cy="498787"/>
      </dsp:txXfrm>
    </dsp:sp>
    <dsp:sp modelId="{C7032DB5-1A93-44AE-929F-05C8EEF56B91}">
      <dsp:nvSpPr>
        <dsp:cNvPr id="0" name=""/>
        <dsp:cNvSpPr/>
      </dsp:nvSpPr>
      <dsp:spPr>
        <a:xfrm>
          <a:off x="2078939" y="71453"/>
          <a:ext cx="1932028" cy="623215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>
              <a:solidFill>
                <a:schemeClr val="tx2"/>
              </a:solidFill>
            </a:rPr>
            <a:t>Incoherent</a:t>
          </a:r>
          <a:endParaRPr lang="en-GB" sz="1400" b="1" kern="1200" dirty="0">
            <a:solidFill>
              <a:schemeClr val="tx2"/>
            </a:solidFill>
          </a:endParaRPr>
        </a:p>
      </dsp:txBody>
      <dsp:txXfrm>
        <a:off x="2078939" y="71453"/>
        <a:ext cx="1932028" cy="186964"/>
      </dsp:txXfrm>
    </dsp:sp>
    <dsp:sp modelId="{ED022FE1-6F35-4FCB-AC4C-EBA42D45B164}">
      <dsp:nvSpPr>
        <dsp:cNvPr id="0" name=""/>
        <dsp:cNvSpPr/>
      </dsp:nvSpPr>
      <dsp:spPr>
        <a:xfrm>
          <a:off x="2272141" y="472179"/>
          <a:ext cx="1545622" cy="529823"/>
        </a:xfrm>
        <a:prstGeom prst="roundRect">
          <a:avLst>
            <a:gd name="adj" fmla="val 10000"/>
          </a:avLst>
        </a:prstGeom>
        <a:solidFill>
          <a:schemeClr val="tx2"/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DREAM</a:t>
          </a:r>
          <a:endParaRPr lang="en-GB" sz="1400" b="1" kern="1200" dirty="0"/>
        </a:p>
      </dsp:txBody>
      <dsp:txXfrm>
        <a:off x="2287659" y="487697"/>
        <a:ext cx="1514586" cy="498787"/>
      </dsp:txXfrm>
    </dsp:sp>
    <dsp:sp modelId="{D762624F-D60D-41C1-A840-74D724DE6DE5}">
      <dsp:nvSpPr>
        <dsp:cNvPr id="0" name=""/>
        <dsp:cNvSpPr/>
      </dsp:nvSpPr>
      <dsp:spPr>
        <a:xfrm>
          <a:off x="2272141" y="1083514"/>
          <a:ext cx="1545622" cy="529823"/>
        </a:xfrm>
        <a:prstGeom prst="roundRect">
          <a:avLst>
            <a:gd name="adj" fmla="val 10000"/>
          </a:avLst>
        </a:prstGeom>
        <a:solidFill>
          <a:schemeClr val="tx2"/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BALL</a:t>
          </a:r>
          <a:endParaRPr lang="en-GB" sz="1400" b="1" kern="1200" dirty="0"/>
        </a:p>
      </dsp:txBody>
      <dsp:txXfrm>
        <a:off x="2287659" y="1099032"/>
        <a:ext cx="1514586" cy="498787"/>
      </dsp:txXfrm>
    </dsp:sp>
    <dsp:sp modelId="{780F6EA4-DEC6-4F9D-ACDF-060849416815}">
      <dsp:nvSpPr>
        <dsp:cNvPr id="0" name=""/>
        <dsp:cNvSpPr/>
      </dsp:nvSpPr>
      <dsp:spPr>
        <a:xfrm>
          <a:off x="2272141" y="1694849"/>
          <a:ext cx="1545622" cy="529823"/>
        </a:xfrm>
        <a:prstGeom prst="roundRect">
          <a:avLst>
            <a:gd name="adj" fmla="val 10000"/>
          </a:avLst>
        </a:prstGeom>
        <a:solidFill>
          <a:schemeClr val="tx2"/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dirty="0" smtClean="0"/>
            <a:t>BOOK</a:t>
          </a:r>
          <a:endParaRPr lang="en-GB" sz="1400" b="1" kern="1200" dirty="0"/>
        </a:p>
      </dsp:txBody>
      <dsp:txXfrm>
        <a:off x="2287659" y="1710367"/>
        <a:ext cx="1514586" cy="4987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ED49EC-4840-4D17-ACFC-66F61FCAC651}">
      <dsp:nvSpPr>
        <dsp:cNvPr id="0" name=""/>
        <dsp:cNvSpPr/>
      </dsp:nvSpPr>
      <dsp:spPr>
        <a:xfrm>
          <a:off x="1726" y="61051"/>
          <a:ext cx="1660461" cy="532490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0" kern="1200" dirty="0" smtClean="0">
              <a:solidFill>
                <a:schemeClr val="tx2"/>
              </a:solidFill>
            </a:rPr>
            <a:t>Coherent</a:t>
          </a:r>
          <a:endParaRPr lang="en-GB" sz="1400" b="0" kern="1200" dirty="0">
            <a:solidFill>
              <a:schemeClr val="tx2"/>
            </a:solidFill>
          </a:endParaRPr>
        </a:p>
      </dsp:txBody>
      <dsp:txXfrm>
        <a:off x="1726" y="61051"/>
        <a:ext cx="1660461" cy="159747"/>
      </dsp:txXfrm>
    </dsp:sp>
    <dsp:sp modelId="{24735BDA-2E29-48A6-9EBC-5B1F8AD230FB}">
      <dsp:nvSpPr>
        <dsp:cNvPr id="0" name=""/>
        <dsp:cNvSpPr/>
      </dsp:nvSpPr>
      <dsp:spPr>
        <a:xfrm>
          <a:off x="167772" y="403441"/>
          <a:ext cx="1328369" cy="452694"/>
        </a:xfrm>
        <a:prstGeom prst="roundRect">
          <a:avLst>
            <a:gd name="adj" fmla="val 10000"/>
          </a:avLst>
        </a:prstGeom>
        <a:solidFill>
          <a:schemeClr val="tx2"/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 smtClean="0"/>
            <a:t>Item 1</a:t>
          </a:r>
          <a:endParaRPr lang="en-GB" sz="1400" b="0" kern="1200" dirty="0"/>
        </a:p>
      </dsp:txBody>
      <dsp:txXfrm>
        <a:off x="181031" y="416700"/>
        <a:ext cx="1301851" cy="426176"/>
      </dsp:txXfrm>
    </dsp:sp>
    <dsp:sp modelId="{D2724EC0-8E70-4DD1-8613-6C7C2D372C55}">
      <dsp:nvSpPr>
        <dsp:cNvPr id="0" name=""/>
        <dsp:cNvSpPr/>
      </dsp:nvSpPr>
      <dsp:spPr>
        <a:xfrm>
          <a:off x="167772" y="925780"/>
          <a:ext cx="1328369" cy="452694"/>
        </a:xfrm>
        <a:prstGeom prst="roundRect">
          <a:avLst>
            <a:gd name="adj" fmla="val 10000"/>
          </a:avLst>
        </a:prstGeom>
        <a:solidFill>
          <a:schemeClr val="tx2"/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 smtClean="0"/>
            <a:t>Item 2</a:t>
          </a:r>
          <a:endParaRPr lang="en-GB" sz="1400" b="0" kern="1200" dirty="0"/>
        </a:p>
      </dsp:txBody>
      <dsp:txXfrm>
        <a:off x="181031" y="939039"/>
        <a:ext cx="1301851" cy="426176"/>
      </dsp:txXfrm>
    </dsp:sp>
    <dsp:sp modelId="{DD16F1D5-C7EC-45FD-AE48-752CA5A9073D}">
      <dsp:nvSpPr>
        <dsp:cNvPr id="0" name=""/>
        <dsp:cNvSpPr/>
      </dsp:nvSpPr>
      <dsp:spPr>
        <a:xfrm>
          <a:off x="167772" y="1448120"/>
          <a:ext cx="1328369" cy="452694"/>
        </a:xfrm>
        <a:prstGeom prst="roundRect">
          <a:avLst>
            <a:gd name="adj" fmla="val 10000"/>
          </a:avLst>
        </a:prstGeom>
        <a:solidFill>
          <a:schemeClr val="tx2"/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 smtClean="0"/>
            <a:t>Item 3</a:t>
          </a:r>
          <a:endParaRPr lang="en-GB" sz="1400" b="0" kern="1200" dirty="0"/>
        </a:p>
      </dsp:txBody>
      <dsp:txXfrm>
        <a:off x="181031" y="1461379"/>
        <a:ext cx="1301851" cy="426176"/>
      </dsp:txXfrm>
    </dsp:sp>
    <dsp:sp modelId="{C7032DB5-1A93-44AE-929F-05C8EEF56B91}">
      <dsp:nvSpPr>
        <dsp:cNvPr id="0" name=""/>
        <dsp:cNvSpPr/>
      </dsp:nvSpPr>
      <dsp:spPr>
        <a:xfrm>
          <a:off x="1786722" y="61051"/>
          <a:ext cx="1660461" cy="532490"/>
        </a:xfrm>
        <a:prstGeom prst="roundRect">
          <a:avLst>
            <a:gd name="adj" fmla="val 10000"/>
          </a:avLst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0" kern="1200" dirty="0" smtClean="0">
              <a:solidFill>
                <a:schemeClr val="tx2"/>
              </a:solidFill>
            </a:rPr>
            <a:t>Incoherent</a:t>
          </a:r>
          <a:endParaRPr lang="en-GB" sz="1400" b="0" kern="1200" dirty="0">
            <a:solidFill>
              <a:schemeClr val="tx2"/>
            </a:solidFill>
          </a:endParaRPr>
        </a:p>
      </dsp:txBody>
      <dsp:txXfrm>
        <a:off x="1786722" y="61051"/>
        <a:ext cx="1660461" cy="159747"/>
      </dsp:txXfrm>
    </dsp:sp>
    <dsp:sp modelId="{ED022FE1-6F35-4FCB-AC4C-EBA42D45B164}">
      <dsp:nvSpPr>
        <dsp:cNvPr id="0" name=""/>
        <dsp:cNvSpPr/>
      </dsp:nvSpPr>
      <dsp:spPr>
        <a:xfrm>
          <a:off x="1952768" y="403441"/>
          <a:ext cx="1328369" cy="452694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 smtClean="0"/>
            <a:t>Item 1</a:t>
          </a:r>
          <a:endParaRPr lang="en-GB" sz="1400" b="0" kern="1200" dirty="0"/>
        </a:p>
      </dsp:txBody>
      <dsp:txXfrm>
        <a:off x="1966027" y="416700"/>
        <a:ext cx="1301851" cy="426176"/>
      </dsp:txXfrm>
    </dsp:sp>
    <dsp:sp modelId="{D762624F-D60D-41C1-A840-74D724DE6DE5}">
      <dsp:nvSpPr>
        <dsp:cNvPr id="0" name=""/>
        <dsp:cNvSpPr/>
      </dsp:nvSpPr>
      <dsp:spPr>
        <a:xfrm>
          <a:off x="1952768" y="925780"/>
          <a:ext cx="1328369" cy="452694"/>
        </a:xfrm>
        <a:prstGeom prst="roundRect">
          <a:avLst>
            <a:gd name="adj" fmla="val 10000"/>
          </a:avLst>
        </a:prstGeom>
        <a:solidFill>
          <a:schemeClr val="accent3"/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 smtClean="0"/>
            <a:t>Item 2</a:t>
          </a:r>
          <a:endParaRPr lang="en-GB" sz="1400" b="0" kern="1200" dirty="0"/>
        </a:p>
      </dsp:txBody>
      <dsp:txXfrm>
        <a:off x="1966027" y="939039"/>
        <a:ext cx="1301851" cy="426176"/>
      </dsp:txXfrm>
    </dsp:sp>
    <dsp:sp modelId="{780F6EA4-DEC6-4F9D-ACDF-060849416815}">
      <dsp:nvSpPr>
        <dsp:cNvPr id="0" name=""/>
        <dsp:cNvSpPr/>
      </dsp:nvSpPr>
      <dsp:spPr>
        <a:xfrm>
          <a:off x="1952768" y="1448120"/>
          <a:ext cx="1328369" cy="452694"/>
        </a:xfrm>
        <a:prstGeom prst="roundRect">
          <a:avLst>
            <a:gd name="adj" fmla="val 10000"/>
          </a:avLst>
        </a:prstGeom>
        <a:solidFill>
          <a:schemeClr val="tx2"/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0" kern="1200" dirty="0" smtClean="0"/>
            <a:t>Item 3</a:t>
          </a:r>
          <a:endParaRPr lang="en-GB" sz="1400" b="0" kern="1200" dirty="0"/>
        </a:p>
      </dsp:txBody>
      <dsp:txXfrm>
        <a:off x="1966027" y="1461379"/>
        <a:ext cx="1301851" cy="4261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A0C7A-1267-40F8-A4EE-629C3A4D67AA}" type="datetimeFigureOut">
              <a:rPr lang="en-GB" smtClean="0"/>
              <a:t>05/05/2016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79502-D163-4691-9036-8D8CD55753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6645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79502-D163-4691-9036-8D8CD557536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5162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9806FD7-A274-4422-8448-D1FF62B70E64}" type="datetime1">
              <a:rPr lang="en-GB" smtClean="0"/>
              <a:t>05/05/2016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GB" smtClean="0"/>
              <a:t>Psychology PhD Conference 2015</a:t>
            </a:r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76A75E5-C7EB-4932-BD73-A4ACDFADEE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B1334-88C4-4EB1-9F02-C59D95297D2E}" type="datetime1">
              <a:rPr lang="en-GB" smtClean="0"/>
              <a:t>05/05/2016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Psychology PhD Conference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75E5-C7EB-4932-BD73-A4ACDFADEE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FF8E-08DD-46BF-A2C0-DC80E5529D22}" type="datetime1">
              <a:rPr lang="en-GB" smtClean="0"/>
              <a:t>05/05/2016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Psychology PhD Conference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75E5-C7EB-4932-BD73-A4ACDFADEE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9E88B-F43E-48EA-92AB-4536342F30BD}" type="datetime1">
              <a:rPr lang="en-GB" smtClean="0"/>
              <a:t>05/05/2016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Psychology PhD Conference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75E5-C7EB-4932-BD73-A4ACDFADEE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A3B32-B4FD-4F68-994E-A5DDAF076123}" type="datetime1">
              <a:rPr lang="en-GB" smtClean="0"/>
              <a:t>05/05/2016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Psychology PhD Conference 2015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75E5-C7EB-4932-BD73-A4ACDFADEE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E3A8-77DB-400E-AA57-A5B6B37A62C3}" type="datetime1">
              <a:rPr lang="en-GB" smtClean="0"/>
              <a:t>05/05/2016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Psychology PhD Conference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75E5-C7EB-4932-BD73-A4ACDFADEE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75EBA5-51EC-4256-B747-9DB2D88A8B51}" type="datetime1">
              <a:rPr lang="en-GB" smtClean="0"/>
              <a:t>05/05/2016</a:t>
            </a:fld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76A75E5-C7EB-4932-BD73-A4ACDFADEE10}" type="slidenum">
              <a:rPr lang="en-GB" smtClean="0"/>
              <a:t>‹#›</a:t>
            </a:fld>
            <a:endParaRPr lang="en-GB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GB" smtClean="0"/>
              <a:t>Psychology PhD Conference 2015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3C18894-3E92-4062-9492-B22CEC72B9F4}" type="datetime1">
              <a:rPr lang="en-GB" smtClean="0"/>
              <a:t>05/05/2016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GB" smtClean="0"/>
              <a:t>Psychology PhD Conference 2015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76A75E5-C7EB-4932-BD73-A4ACDFADEE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5699F-69A4-4FEE-9CE1-99393F192639}" type="datetime1">
              <a:rPr lang="en-GB" smtClean="0"/>
              <a:t>05/05/2016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Psychology PhD Conference 2015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75E5-C7EB-4932-BD73-A4ACDFADEE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78395-DD19-4AA4-90B2-799CC238240A}" type="datetime1">
              <a:rPr lang="en-GB" smtClean="0"/>
              <a:t>05/05/2016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Psychology PhD Conference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75E5-C7EB-4932-BD73-A4ACDFADEE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C728-408D-4C61-858B-54B5A2B972BD}" type="datetime1">
              <a:rPr lang="en-GB" smtClean="0"/>
              <a:t>05/05/2016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Psychology PhD Conference 2015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A75E5-C7EB-4932-BD73-A4ACDFADEE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97818E9-ABC0-4620-A888-F5D0BB95DE5A}" type="datetime1">
              <a:rPr lang="en-GB" smtClean="0"/>
              <a:t>05/05/2016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GB" smtClean="0"/>
              <a:t>Psychology PhD Conference 2015</a:t>
            </a:r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76A75E5-C7EB-4932-BD73-A4ACDFADEE10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6.jpe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7.jpeg"/><Relationship Id="rId9" Type="http://schemas.microsoft.com/office/2007/relationships/diagramDrawing" Target="../diagrams/drawing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0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420888"/>
            <a:ext cx="8458200" cy="1224136"/>
          </a:xfrm>
        </p:spPr>
        <p:txBody>
          <a:bodyPr>
            <a:normAutofit/>
          </a:bodyPr>
          <a:lstStyle/>
          <a:p>
            <a:r>
              <a:rPr lang="en-GB" sz="3200" dirty="0" smtClean="0"/>
              <a:t>Investigating the fluency-affect relationship in judgements of (in)coherent risk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005064"/>
            <a:ext cx="4953000" cy="936104"/>
          </a:xfrm>
        </p:spPr>
        <p:txBody>
          <a:bodyPr/>
          <a:lstStyle/>
          <a:p>
            <a:r>
              <a:rPr lang="en-GB" dirty="0" smtClean="0"/>
              <a:t>What mechanisms are involved in intuitive judgement of risk?</a:t>
            </a:r>
            <a:endParaRPr lang="en-GB" dirty="0"/>
          </a:p>
        </p:txBody>
      </p:sp>
      <p:pic>
        <p:nvPicPr>
          <p:cNvPr id="5" name="Picture 2" descr="http://www.surrey.ac.uk/sites/all/themes/surrey_theme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2713"/>
            <a:ext cx="121920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112953" y="6021288"/>
            <a:ext cx="17075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tx2"/>
                </a:solidFill>
              </a:rPr>
              <a:t>David </a:t>
            </a:r>
            <a:r>
              <a:rPr lang="en-GB" sz="1600" dirty="0" err="1" smtClean="0">
                <a:solidFill>
                  <a:schemeClr val="tx2"/>
                </a:solidFill>
              </a:rPr>
              <a:t>Gamblin</a:t>
            </a:r>
            <a:endParaRPr lang="en-GB" sz="1600" dirty="0" smtClean="0">
              <a:solidFill>
                <a:schemeClr val="tx2"/>
              </a:solidFill>
            </a:endParaRPr>
          </a:p>
          <a:p>
            <a:r>
              <a:rPr lang="en-GB" sz="1600" dirty="0" smtClean="0">
                <a:solidFill>
                  <a:schemeClr val="tx2"/>
                </a:solidFill>
              </a:rPr>
              <a:t>Dr Adrian Banks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504" y="6442783"/>
            <a:ext cx="2520280" cy="298585"/>
          </a:xfrm>
        </p:spPr>
        <p:txBody>
          <a:bodyPr/>
          <a:lstStyle/>
          <a:p>
            <a:pPr algn="l"/>
            <a:r>
              <a:rPr lang="en-GB" sz="1000" dirty="0" smtClean="0"/>
              <a:t>Gamblin &amp; Banks - SPUDM 2015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6815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80" y="476672"/>
            <a:ext cx="8229600" cy="1066800"/>
          </a:xfrm>
        </p:spPr>
        <p:txBody>
          <a:bodyPr/>
          <a:lstStyle/>
          <a:p>
            <a:r>
              <a:rPr lang="en-GB" dirty="0" smtClean="0"/>
              <a:t>Coherence</a:t>
            </a:r>
            <a:endParaRPr lang="en-GB" dirty="0"/>
          </a:p>
        </p:txBody>
      </p:sp>
      <p:pic>
        <p:nvPicPr>
          <p:cNvPr id="4" name="Picture 2" descr="http://www.surrey.ac.uk/sites/all/themes/surrey_theme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2713"/>
            <a:ext cx="121920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David\Documents\Surrey\PhD\Conference\PhD conference\2015\Hous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528" y="1124744"/>
            <a:ext cx="4191000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David\Documents\Surrey\PhD\Conference\PhD conference\2015\Sherlock 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2528" y="3789040"/>
            <a:ext cx="41910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427984" y="692696"/>
            <a:ext cx="936104" cy="583954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07373696"/>
              </p:ext>
            </p:extLst>
          </p:nvPr>
        </p:nvGraphicFramePr>
        <p:xfrm>
          <a:off x="539552" y="3717032"/>
          <a:ext cx="4012976" cy="26968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11559" y="2034714"/>
            <a:ext cx="449926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The feeling when an item fits a pattern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Processed with increased fluency through partial activation of associates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dirty="0" smtClean="0">
              <a:solidFill>
                <a:schemeClr val="tx2"/>
              </a:solidFill>
            </a:endParaRPr>
          </a:p>
        </p:txBody>
      </p:sp>
      <p:sp>
        <p:nvSpPr>
          <p:cNvPr id="15" name="Footer Placeholder 5"/>
          <p:cNvSpPr txBox="1">
            <a:spLocks/>
          </p:cNvSpPr>
          <p:nvPr/>
        </p:nvSpPr>
        <p:spPr>
          <a:xfrm>
            <a:off x="3131840" y="6165304"/>
            <a:ext cx="1980220" cy="29858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100" dirty="0" smtClean="0">
                <a:solidFill>
                  <a:schemeClr val="accent6"/>
                </a:solidFill>
              </a:rPr>
              <a:t>(RAT task: </a:t>
            </a:r>
            <a:r>
              <a:rPr lang="en-GB" sz="1100" dirty="0" err="1" smtClean="0">
                <a:solidFill>
                  <a:schemeClr val="accent6"/>
                </a:solidFill>
              </a:rPr>
              <a:t>Mednick</a:t>
            </a:r>
            <a:r>
              <a:rPr lang="en-GB" sz="1100" dirty="0" smtClean="0">
                <a:solidFill>
                  <a:schemeClr val="accent6"/>
                </a:solidFill>
              </a:rPr>
              <a:t>, 1962)</a:t>
            </a:r>
            <a:endParaRPr lang="en-GB" sz="1100" dirty="0">
              <a:solidFill>
                <a:schemeClr val="accent6"/>
              </a:solidFill>
            </a:endParaRPr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504" y="6442783"/>
            <a:ext cx="2520280" cy="298585"/>
          </a:xfrm>
        </p:spPr>
        <p:txBody>
          <a:bodyPr/>
          <a:lstStyle/>
          <a:p>
            <a:pPr algn="l"/>
            <a:r>
              <a:rPr lang="en-GB" sz="1000" dirty="0" smtClean="0"/>
              <a:t>Gamblin &amp; Banks - SPUDM 2015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0984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80" y="476672"/>
            <a:ext cx="8229600" cy="1066800"/>
          </a:xfrm>
        </p:spPr>
        <p:txBody>
          <a:bodyPr/>
          <a:lstStyle/>
          <a:p>
            <a:r>
              <a:rPr lang="en-GB" dirty="0" smtClean="0"/>
              <a:t>Current work</a:t>
            </a:r>
            <a:endParaRPr lang="en-GB" dirty="0"/>
          </a:p>
        </p:txBody>
      </p:sp>
      <p:pic>
        <p:nvPicPr>
          <p:cNvPr id="4" name="Picture 2" descr="http://www.surrey.ac.uk/sites/all/themes/surrey_theme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2713"/>
            <a:ext cx="121920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467544" y="1517611"/>
            <a:ext cx="6480720" cy="8312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txBody>
          <a:bodyPr wrap="square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kern="1200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“A </a:t>
            </a:r>
            <a:r>
              <a:rPr lang="en-GB" sz="16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premium independent leisure centre in town offering state of the art facilities, including 25m swimming pool, fitness centre, squash courts, and individual suites for classes and courses.”</a:t>
            </a:r>
            <a:endParaRPr lang="en-GB" sz="3200" dirty="0">
              <a:effectLst/>
              <a:ea typeface="Times New Roman"/>
            </a:endParaRPr>
          </a:p>
        </p:txBody>
      </p:sp>
      <p:cxnSp>
        <p:nvCxnSpPr>
          <p:cNvPr id="7" name="Elbow Connector 6"/>
          <p:cNvCxnSpPr/>
          <p:nvPr/>
        </p:nvCxnSpPr>
        <p:spPr>
          <a:xfrm>
            <a:off x="1619672" y="2348880"/>
            <a:ext cx="1008112" cy="504056"/>
          </a:xfrm>
          <a:prstGeom prst="bentConnector3">
            <a:avLst/>
          </a:prstGeom>
          <a:ln w="190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1619546707"/>
              </p:ext>
            </p:extLst>
          </p:nvPr>
        </p:nvGraphicFramePr>
        <p:xfrm>
          <a:off x="2927648" y="2708920"/>
          <a:ext cx="3448910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Rectangle 7"/>
          <p:cNvSpPr/>
          <p:nvPr/>
        </p:nvSpPr>
        <p:spPr>
          <a:xfrm>
            <a:off x="2711624" y="2672916"/>
            <a:ext cx="3804592" cy="205222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504" y="6442783"/>
            <a:ext cx="2520280" cy="298585"/>
          </a:xfrm>
        </p:spPr>
        <p:txBody>
          <a:bodyPr/>
          <a:lstStyle/>
          <a:p>
            <a:pPr algn="l"/>
            <a:r>
              <a:rPr lang="en-GB" sz="1000" dirty="0" smtClean="0"/>
              <a:t>Gamblin &amp; Banks - SPUDM 2015</a:t>
            </a:r>
            <a:endParaRPr lang="en-GB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5868144" y="5229200"/>
            <a:ext cx="295232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Increase in popularity of free sports such as running and cycling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2580" y="5229200"/>
            <a:ext cx="2952328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Government </a:t>
            </a:r>
            <a:r>
              <a:rPr lang="en-GB" dirty="0" smtClean="0"/>
              <a:t>promotes </a:t>
            </a:r>
            <a:r>
              <a:rPr lang="en-GB" dirty="0"/>
              <a:t>activities that lead to a healthy, active lifestyle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117341" y="5192246"/>
            <a:ext cx="1069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Strength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4334737" y="5783198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Risk</a:t>
            </a:r>
            <a:endParaRPr lang="en-GB" dirty="0"/>
          </a:p>
        </p:txBody>
      </p:sp>
      <p:cxnSp>
        <p:nvCxnSpPr>
          <p:cNvPr id="29" name="Curved Connector 28"/>
          <p:cNvCxnSpPr>
            <a:stCxn id="13" idx="1"/>
            <a:endCxn id="24" idx="3"/>
          </p:cNvCxnSpPr>
          <p:nvPr/>
        </p:nvCxnSpPr>
        <p:spPr>
          <a:xfrm rot="10800000" flipV="1">
            <a:off x="3444909" y="5376911"/>
            <a:ext cx="672433" cy="313953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26" idx="3"/>
            <a:endCxn id="12" idx="1"/>
          </p:cNvCxnSpPr>
          <p:nvPr/>
        </p:nvCxnSpPr>
        <p:spPr>
          <a:xfrm flipV="1">
            <a:off x="4971450" y="5690865"/>
            <a:ext cx="896694" cy="276999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757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4" grpId="0" animBg="1"/>
      <p:bldP spid="13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80" y="476672"/>
            <a:ext cx="8229600" cy="1066800"/>
          </a:xfrm>
        </p:spPr>
        <p:txBody>
          <a:bodyPr/>
          <a:lstStyle/>
          <a:p>
            <a:r>
              <a:rPr lang="en-GB" dirty="0" smtClean="0"/>
              <a:t>Current work</a:t>
            </a:r>
            <a:endParaRPr lang="en-GB" dirty="0"/>
          </a:p>
        </p:txBody>
      </p:sp>
      <p:pic>
        <p:nvPicPr>
          <p:cNvPr id="4" name="Picture 2" descr="http://www.surrey.ac.uk/sites/all/themes/surrey_theme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2713"/>
            <a:ext cx="121920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Elbow Connector 6"/>
          <p:cNvCxnSpPr/>
          <p:nvPr/>
        </p:nvCxnSpPr>
        <p:spPr>
          <a:xfrm>
            <a:off x="1619672" y="2348880"/>
            <a:ext cx="1008112" cy="504056"/>
          </a:xfrm>
          <a:prstGeom prst="bentConnector3">
            <a:avLst/>
          </a:prstGeom>
          <a:ln w="190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199014833"/>
              </p:ext>
            </p:extLst>
          </p:nvPr>
        </p:nvGraphicFramePr>
        <p:xfrm>
          <a:off x="2927648" y="2564904"/>
          <a:ext cx="3448910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6" name="Picture 2" descr="C:\Users\David\Documents\Surrey\PhD\Conference\PhD conference\2015\SAM scale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653136"/>
            <a:ext cx="4776192" cy="1089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711624" y="2528900"/>
            <a:ext cx="3804592" cy="2052228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Elbow Connector 16"/>
          <p:cNvCxnSpPr/>
          <p:nvPr/>
        </p:nvCxnSpPr>
        <p:spPr>
          <a:xfrm>
            <a:off x="2771800" y="4581128"/>
            <a:ext cx="1008112" cy="504056"/>
          </a:xfrm>
          <a:prstGeom prst="bentConnector3">
            <a:avLst/>
          </a:prstGeom>
          <a:ln w="19050">
            <a:solidFill>
              <a:schemeClr val="accent2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5364089" y="5742705"/>
            <a:ext cx="504056" cy="422599"/>
            <a:chOff x="3707904" y="5742705"/>
            <a:chExt cx="504056" cy="422599"/>
          </a:xfrm>
        </p:grpSpPr>
        <p:cxnSp>
          <p:nvCxnSpPr>
            <p:cNvPr id="10" name="Straight Connector 9"/>
            <p:cNvCxnSpPr/>
            <p:nvPr/>
          </p:nvCxnSpPr>
          <p:spPr>
            <a:xfrm>
              <a:off x="3707904" y="5742705"/>
              <a:ext cx="0" cy="422599"/>
            </a:xfrm>
            <a:prstGeom prst="line">
              <a:avLst/>
            </a:prstGeom>
            <a:ln w="19050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>
              <a:off x="3707904" y="6165304"/>
              <a:ext cx="504056" cy="0"/>
            </a:xfrm>
            <a:prstGeom prst="straightConnector1">
              <a:avLst/>
            </a:prstGeom>
            <a:ln w="19050">
              <a:solidFill>
                <a:schemeClr val="accent2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6084169" y="5949280"/>
            <a:ext cx="2448271" cy="5040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txBody>
          <a:bodyPr wrap="square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kern="1200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Risk judgement</a:t>
            </a:r>
            <a:endParaRPr lang="en-GB" sz="3600" dirty="0">
              <a:effectLst/>
              <a:ea typeface="Times New Roman"/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504" y="6442783"/>
            <a:ext cx="2520280" cy="298585"/>
          </a:xfrm>
        </p:spPr>
        <p:txBody>
          <a:bodyPr/>
          <a:lstStyle/>
          <a:p>
            <a:pPr algn="l"/>
            <a:r>
              <a:rPr lang="en-GB" sz="1000" dirty="0" smtClean="0"/>
              <a:t>Gamblin &amp; Banks - SPUDM 2015</a:t>
            </a:r>
            <a:endParaRPr lang="en-GB" sz="1000" dirty="0"/>
          </a:p>
        </p:txBody>
      </p:sp>
      <p:sp>
        <p:nvSpPr>
          <p:cNvPr id="24" name="Rectangle 23"/>
          <p:cNvSpPr/>
          <p:nvPr/>
        </p:nvSpPr>
        <p:spPr>
          <a:xfrm>
            <a:off x="467544" y="1517611"/>
            <a:ext cx="6480720" cy="83126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9050">
            <a:solidFill>
              <a:schemeClr val="accent2"/>
            </a:solidFill>
          </a:ln>
        </p:spPr>
        <p:txBody>
          <a:bodyPr wrap="square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1600" kern="1200" dirty="0" smtClean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“A </a:t>
            </a:r>
            <a:r>
              <a:rPr lang="en-GB" sz="16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premium independent leisure centre in town offering state of the art facilities, including 25m swimming pool, fitness centre, squash courts, and individual suites for classes and courses.”</a:t>
            </a:r>
            <a:endParaRPr lang="en-GB" sz="3200" dirty="0">
              <a:effectLst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0529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80" y="476672"/>
            <a:ext cx="8229600" cy="1066800"/>
          </a:xfrm>
        </p:spPr>
        <p:txBody>
          <a:bodyPr/>
          <a:lstStyle/>
          <a:p>
            <a:r>
              <a:rPr lang="en-GB" dirty="0" smtClean="0"/>
              <a:t>Coherence affects reading time</a:t>
            </a:r>
            <a:endParaRPr lang="en-GB" dirty="0"/>
          </a:p>
        </p:txBody>
      </p:sp>
      <p:pic>
        <p:nvPicPr>
          <p:cNvPr id="4" name="Picture 2" descr="http://www.surrey.ac.uk/sites/all/themes/surrey_theme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2713"/>
            <a:ext cx="121920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1196370"/>
              </p:ext>
            </p:extLst>
          </p:nvPr>
        </p:nvGraphicFramePr>
        <p:xfrm>
          <a:off x="274162" y="2132857"/>
          <a:ext cx="4136621" cy="314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264568" y="1628800"/>
            <a:ext cx="654779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 smtClean="0">
                <a:solidFill>
                  <a:schemeClr val="tx2"/>
                </a:solidFill>
              </a:rPr>
              <a:t>Experiment 1                                                        Experiment 2</a:t>
            </a: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312724"/>
              </p:ext>
            </p:extLst>
          </p:nvPr>
        </p:nvGraphicFramePr>
        <p:xfrm>
          <a:off x="4755859" y="2132856"/>
          <a:ext cx="4136621" cy="314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99592" y="5723964"/>
            <a:ext cx="72651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Coherent trials processed significantly faster than incoherent trials</a:t>
            </a: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504" y="6442783"/>
            <a:ext cx="2520280" cy="298585"/>
          </a:xfrm>
        </p:spPr>
        <p:txBody>
          <a:bodyPr/>
          <a:lstStyle/>
          <a:p>
            <a:pPr algn="l"/>
            <a:r>
              <a:rPr lang="en-GB" sz="1000" dirty="0" smtClean="0"/>
              <a:t>Gamblin &amp; Banks - SPUDM 2015</a:t>
            </a:r>
            <a:endParaRPr lang="en-GB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1043608" y="5240233"/>
            <a:ext cx="20553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Positive                    Negative</a:t>
            </a:r>
            <a:endParaRPr lang="en-GB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5540965" y="5229200"/>
            <a:ext cx="205537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Positive                    Negative</a:t>
            </a:r>
            <a:endParaRPr lang="en-GB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8004351" y="6336058"/>
            <a:ext cx="837089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i="1" dirty="0" smtClean="0">
                <a:solidFill>
                  <a:schemeClr val="tx2"/>
                </a:solidFill>
              </a:rPr>
              <a:t>p</a:t>
            </a:r>
            <a:r>
              <a:rPr lang="en-GB" sz="1400" dirty="0" smtClean="0">
                <a:solidFill>
                  <a:schemeClr val="tx2"/>
                </a:solidFill>
              </a:rPr>
              <a:t> &lt; .001</a:t>
            </a:r>
          </a:p>
        </p:txBody>
      </p:sp>
    </p:spTree>
    <p:extLst>
      <p:ext uri="{BB962C8B-B14F-4D97-AF65-F5344CB8AC3E}">
        <p14:creationId xmlns:p14="http://schemas.microsoft.com/office/powerpoint/2010/main" val="266719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80" y="476672"/>
            <a:ext cx="8229600" cy="1066800"/>
          </a:xfrm>
        </p:spPr>
        <p:txBody>
          <a:bodyPr/>
          <a:lstStyle/>
          <a:p>
            <a:r>
              <a:rPr lang="en-GB" dirty="0" smtClean="0"/>
              <a:t>Fluency affects liking - but not risk</a:t>
            </a:r>
            <a:endParaRPr lang="en-GB" dirty="0"/>
          </a:p>
        </p:txBody>
      </p:sp>
      <p:pic>
        <p:nvPicPr>
          <p:cNvPr id="4" name="Picture 2" descr="http://www.surrey.ac.uk/sites/all/themes/surrey_theme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2713"/>
            <a:ext cx="121920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87624" y="5373216"/>
            <a:ext cx="5904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Coherence amplifies affect for liking ratings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No effect on risk ratings – pattern suggests tallying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9" name="Footer Placeholder 5"/>
          <p:cNvSpPr txBox="1">
            <a:spLocks/>
          </p:cNvSpPr>
          <p:nvPr/>
        </p:nvSpPr>
        <p:spPr>
          <a:xfrm>
            <a:off x="4769843" y="6247865"/>
            <a:ext cx="1098301" cy="29858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100" dirty="0" smtClean="0">
                <a:solidFill>
                  <a:schemeClr val="accent6"/>
                </a:solidFill>
              </a:rPr>
              <a:t>(Dawes, 1979)</a:t>
            </a:r>
            <a:endParaRPr lang="en-GB" sz="1100" dirty="0">
              <a:solidFill>
                <a:schemeClr val="accent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5576" y="1628800"/>
            <a:ext cx="74888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Experiment 1</a:t>
            </a:r>
          </a:p>
          <a:p>
            <a:endParaRPr lang="en-GB" sz="700" dirty="0" smtClean="0">
              <a:solidFill>
                <a:schemeClr val="tx2"/>
              </a:solidFill>
            </a:endParaRPr>
          </a:p>
          <a:p>
            <a:r>
              <a:rPr lang="en-GB" sz="1400" dirty="0" smtClean="0">
                <a:solidFill>
                  <a:schemeClr val="tx2"/>
                </a:solidFill>
              </a:rPr>
              <a:t>                           Liking ratings</a:t>
            </a:r>
            <a:r>
              <a:rPr lang="en-GB" dirty="0" smtClean="0">
                <a:solidFill>
                  <a:schemeClr val="tx2"/>
                </a:solidFill>
              </a:rPr>
              <a:t>			  	</a:t>
            </a:r>
            <a:r>
              <a:rPr lang="en-GB" sz="1400" dirty="0" smtClean="0">
                <a:solidFill>
                  <a:schemeClr val="tx2"/>
                </a:solidFill>
              </a:rPr>
              <a:t>Risk ratings</a:t>
            </a: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61676280"/>
              </p:ext>
            </p:extLst>
          </p:nvPr>
        </p:nvGraphicFramePr>
        <p:xfrm>
          <a:off x="977652" y="2340000"/>
          <a:ext cx="3168000" cy="27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979712" y="5096217"/>
            <a:ext cx="12971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Valence of items</a:t>
            </a:r>
            <a:endParaRPr lang="en-GB" sz="1200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9880228"/>
              </p:ext>
            </p:extLst>
          </p:nvPr>
        </p:nvGraphicFramePr>
        <p:xfrm>
          <a:off x="4860032" y="2340000"/>
          <a:ext cx="3168000" cy="27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868144" y="5096217"/>
            <a:ext cx="1962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Number of high risk items</a:t>
            </a:r>
            <a:endParaRPr lang="en-GB" sz="1200" dirty="0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504" y="6442783"/>
            <a:ext cx="2520280" cy="298585"/>
          </a:xfrm>
        </p:spPr>
        <p:txBody>
          <a:bodyPr/>
          <a:lstStyle/>
          <a:p>
            <a:pPr algn="l"/>
            <a:r>
              <a:rPr lang="en-GB" sz="1000" dirty="0" smtClean="0"/>
              <a:t>Gamblin &amp; Banks - SPUDM 2015</a:t>
            </a:r>
            <a:endParaRPr lang="en-GB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7740352" y="6146140"/>
            <a:ext cx="1095172" cy="52322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i="1" dirty="0" smtClean="0">
                <a:solidFill>
                  <a:schemeClr val="tx2"/>
                </a:solidFill>
              </a:rPr>
              <a:t>*   p</a:t>
            </a:r>
            <a:r>
              <a:rPr lang="en-GB" sz="1400" dirty="0" smtClean="0">
                <a:solidFill>
                  <a:schemeClr val="tx2"/>
                </a:solidFill>
              </a:rPr>
              <a:t> &lt; .001</a:t>
            </a:r>
          </a:p>
          <a:p>
            <a:r>
              <a:rPr lang="en-GB" sz="1400" dirty="0" smtClean="0">
                <a:solidFill>
                  <a:schemeClr val="tx2"/>
                </a:solidFill>
              </a:rPr>
              <a:t>**</a:t>
            </a:r>
            <a:r>
              <a:rPr lang="en-GB" sz="1400" i="1" dirty="0" smtClean="0">
                <a:solidFill>
                  <a:schemeClr val="tx2"/>
                </a:solidFill>
              </a:rPr>
              <a:t> p</a:t>
            </a:r>
            <a:r>
              <a:rPr lang="en-GB" sz="1400" dirty="0" smtClean="0">
                <a:solidFill>
                  <a:schemeClr val="tx2"/>
                </a:solidFill>
              </a:rPr>
              <a:t> </a:t>
            </a:r>
            <a:r>
              <a:rPr lang="en-GB" sz="1400" dirty="0">
                <a:solidFill>
                  <a:schemeClr val="tx2"/>
                </a:solidFill>
              </a:rPr>
              <a:t>&lt; .</a:t>
            </a:r>
            <a:r>
              <a:rPr lang="en-GB" sz="1400" dirty="0" smtClean="0">
                <a:solidFill>
                  <a:schemeClr val="tx2"/>
                </a:solidFill>
              </a:rPr>
              <a:t>005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491880" y="2996952"/>
            <a:ext cx="2808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tx2"/>
                </a:solidFill>
              </a:rPr>
              <a:t>*</a:t>
            </a:r>
            <a:endParaRPr lang="en-GB" sz="1600" dirty="0">
              <a:solidFill>
                <a:schemeClr val="tx2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1680" y="3995772"/>
            <a:ext cx="3770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tx2"/>
                </a:solidFill>
              </a:rPr>
              <a:t>**</a:t>
            </a:r>
            <a:endParaRPr lang="en-GB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10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urrey.ac.uk/sites/all/themes/surrey_theme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2713"/>
            <a:ext cx="121920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87624" y="5373216"/>
            <a:ext cx="75248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Coherence increases liking in +</a:t>
            </a:r>
            <a:r>
              <a:rPr lang="en-GB" dirty="0" err="1" smtClean="0">
                <a:solidFill>
                  <a:schemeClr val="tx2"/>
                </a:solidFill>
              </a:rPr>
              <a:t>ve</a:t>
            </a:r>
            <a:r>
              <a:rPr lang="en-GB" dirty="0" smtClean="0">
                <a:solidFill>
                  <a:schemeClr val="tx2"/>
                </a:solidFill>
              </a:rPr>
              <a:t> condition* ; no effect in -</a:t>
            </a:r>
            <a:r>
              <a:rPr lang="en-GB" dirty="0" err="1" smtClean="0">
                <a:solidFill>
                  <a:schemeClr val="tx2"/>
                </a:solidFill>
              </a:rPr>
              <a:t>ve</a:t>
            </a:r>
            <a:endParaRPr lang="en-GB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No effect on risk ratings</a:t>
            </a:r>
            <a:endParaRPr lang="en-GB" dirty="0">
              <a:solidFill>
                <a:schemeClr val="tx2"/>
              </a:solidFill>
            </a:endParaRPr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5375688"/>
              </p:ext>
            </p:extLst>
          </p:nvPr>
        </p:nvGraphicFramePr>
        <p:xfrm>
          <a:off x="900000" y="2520000"/>
          <a:ext cx="3600000" cy="2466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4039765"/>
              </p:ext>
            </p:extLst>
          </p:nvPr>
        </p:nvGraphicFramePr>
        <p:xfrm>
          <a:off x="5112000" y="2520000"/>
          <a:ext cx="3600000" cy="2466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548847" y="4979046"/>
            <a:ext cx="1871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Positive               Negative</a:t>
            </a:r>
            <a:endParaRPr lang="en-GB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5720524" y="4979046"/>
            <a:ext cx="1871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Positive               Negative</a:t>
            </a:r>
            <a:endParaRPr lang="en-GB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755576" y="1628800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Experiment 2</a:t>
            </a: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sz="1400" dirty="0" smtClean="0">
                <a:solidFill>
                  <a:schemeClr val="tx2"/>
                </a:solidFill>
              </a:rPr>
              <a:t>                           Liking ratings</a:t>
            </a:r>
            <a:r>
              <a:rPr lang="en-GB" dirty="0" smtClean="0">
                <a:solidFill>
                  <a:schemeClr val="tx2"/>
                </a:solidFill>
              </a:rPr>
              <a:t>			  	</a:t>
            </a:r>
            <a:r>
              <a:rPr lang="en-GB" sz="1400" dirty="0" smtClean="0">
                <a:solidFill>
                  <a:schemeClr val="tx2"/>
                </a:solidFill>
              </a:rPr>
              <a:t>Risk ratings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92580" y="476672"/>
            <a:ext cx="8229600" cy="1066800"/>
          </a:xfrm>
        </p:spPr>
        <p:txBody>
          <a:bodyPr/>
          <a:lstStyle/>
          <a:p>
            <a:r>
              <a:rPr lang="en-GB" dirty="0" smtClean="0"/>
              <a:t>Fluency affects liking - but not risk</a:t>
            </a:r>
            <a:endParaRPr lang="en-GB" dirty="0"/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504" y="6442783"/>
            <a:ext cx="2520280" cy="298585"/>
          </a:xfrm>
        </p:spPr>
        <p:txBody>
          <a:bodyPr/>
          <a:lstStyle/>
          <a:p>
            <a:pPr algn="l"/>
            <a:r>
              <a:rPr lang="en-GB" sz="1000" dirty="0" smtClean="0"/>
              <a:t>Gamblin &amp; Banks - SPUDM 2015</a:t>
            </a:r>
            <a:endParaRPr lang="en-GB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7740352" y="6146140"/>
            <a:ext cx="1075936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i="1" dirty="0" smtClean="0">
                <a:solidFill>
                  <a:schemeClr val="tx2"/>
                </a:solidFill>
              </a:rPr>
              <a:t>*   p</a:t>
            </a:r>
            <a:r>
              <a:rPr lang="en-GB" sz="1400" dirty="0" smtClean="0">
                <a:solidFill>
                  <a:schemeClr val="tx2"/>
                </a:solidFill>
              </a:rPr>
              <a:t> = .009</a:t>
            </a:r>
          </a:p>
        </p:txBody>
      </p:sp>
    </p:spTree>
    <p:extLst>
      <p:ext uri="{BB962C8B-B14F-4D97-AF65-F5344CB8AC3E}">
        <p14:creationId xmlns:p14="http://schemas.microsoft.com/office/powerpoint/2010/main" val="181070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80" y="476672"/>
            <a:ext cx="8229600" cy="1066800"/>
          </a:xfrm>
        </p:spPr>
        <p:txBody>
          <a:bodyPr/>
          <a:lstStyle/>
          <a:p>
            <a:r>
              <a:rPr lang="en-GB" dirty="0" smtClean="0"/>
              <a:t>Temporal demand</a:t>
            </a:r>
            <a:endParaRPr lang="en-GB" dirty="0"/>
          </a:p>
        </p:txBody>
      </p:sp>
      <p:pic>
        <p:nvPicPr>
          <p:cNvPr id="4" name="Picture 2" descr="http://www.surrey.ac.uk/sites/all/themes/surrey_theme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2713"/>
            <a:ext cx="121920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0030109"/>
              </p:ext>
            </p:extLst>
          </p:nvPr>
        </p:nvGraphicFramePr>
        <p:xfrm>
          <a:off x="899592" y="2852936"/>
          <a:ext cx="4464496" cy="32932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436096" y="3003917"/>
            <a:ext cx="33843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Participants took longer to judge the risk in incoherent trials*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dirty="0">
              <a:solidFill>
                <a:schemeClr val="tx2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But what if time limits are imposed…..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49036" y="1628800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Experiment 2</a:t>
            </a: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sz="1400" dirty="0" smtClean="0">
                <a:solidFill>
                  <a:schemeClr val="tx2"/>
                </a:solidFill>
              </a:rPr>
              <a:t>       </a:t>
            </a:r>
            <a:r>
              <a:rPr lang="en-GB" sz="1600" dirty="0" smtClean="0">
                <a:solidFill>
                  <a:schemeClr val="tx2"/>
                </a:solidFill>
              </a:rPr>
              <a:t>Response time for risk judgement task</a:t>
            </a:r>
            <a:r>
              <a:rPr lang="en-GB" dirty="0" smtClean="0">
                <a:solidFill>
                  <a:schemeClr val="tx2"/>
                </a:solidFill>
              </a:rPr>
              <a:t>	</a:t>
            </a:r>
            <a:endParaRPr lang="en-GB" sz="1400" dirty="0" smtClean="0">
              <a:solidFill>
                <a:schemeClr val="tx2"/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504" y="6442783"/>
            <a:ext cx="2520280" cy="298585"/>
          </a:xfrm>
        </p:spPr>
        <p:txBody>
          <a:bodyPr/>
          <a:lstStyle/>
          <a:p>
            <a:pPr algn="l"/>
            <a:r>
              <a:rPr lang="en-GB" sz="1000" dirty="0" smtClean="0"/>
              <a:t>Gamblin &amp; Banks - SPUDM 2015</a:t>
            </a:r>
            <a:endParaRPr lang="en-GB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7740352" y="6146140"/>
            <a:ext cx="1075936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i="1" dirty="0" smtClean="0">
                <a:solidFill>
                  <a:schemeClr val="tx2"/>
                </a:solidFill>
              </a:rPr>
              <a:t>*   p</a:t>
            </a:r>
            <a:r>
              <a:rPr lang="en-GB" sz="1400" dirty="0" smtClean="0">
                <a:solidFill>
                  <a:schemeClr val="tx2"/>
                </a:solidFill>
              </a:rPr>
              <a:t> = .040</a:t>
            </a:r>
          </a:p>
        </p:txBody>
      </p:sp>
    </p:spTree>
    <p:extLst>
      <p:ext uri="{BB962C8B-B14F-4D97-AF65-F5344CB8AC3E}">
        <p14:creationId xmlns:p14="http://schemas.microsoft.com/office/powerpoint/2010/main" val="188771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80291453"/>
              </p:ext>
            </p:extLst>
          </p:nvPr>
        </p:nvGraphicFramePr>
        <p:xfrm>
          <a:off x="4279528" y="2132856"/>
          <a:ext cx="4464000" cy="39692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80" y="476672"/>
            <a:ext cx="8229600" cy="1066800"/>
          </a:xfrm>
        </p:spPr>
        <p:txBody>
          <a:bodyPr>
            <a:normAutofit/>
          </a:bodyPr>
          <a:lstStyle/>
          <a:p>
            <a:r>
              <a:rPr lang="en-GB" dirty="0" smtClean="0"/>
              <a:t>Coherence affects reading time</a:t>
            </a:r>
            <a:endParaRPr lang="en-GB" dirty="0"/>
          </a:p>
        </p:txBody>
      </p:sp>
      <p:pic>
        <p:nvPicPr>
          <p:cNvPr id="4" name="Picture 2" descr="http://www.surrey.ac.uk/sites/all/themes/surrey_theme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2713"/>
            <a:ext cx="121920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2466762"/>
            <a:ext cx="33123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Speeded task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Coherent trials processed faster than incoherent trials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Main effect of Coherence*</a:t>
            </a:r>
          </a:p>
        </p:txBody>
      </p:sp>
      <p:pic>
        <p:nvPicPr>
          <p:cNvPr id="1027" name="Picture 3" descr="C:\Users\David\Documents\Surrey\PhD\Conference\PhD conference\2015\stopwatch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1" y="4484092"/>
            <a:ext cx="1906213" cy="175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749036" y="1628800"/>
            <a:ext cx="7488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Experiment 3	</a:t>
            </a:r>
            <a:endParaRPr lang="en-GB" sz="1400" dirty="0" smtClean="0">
              <a:solidFill>
                <a:schemeClr val="tx2"/>
              </a:solidFill>
            </a:endParaRPr>
          </a:p>
        </p:txBody>
      </p:sp>
      <p:sp>
        <p:nvSpPr>
          <p:cNvPr id="1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504" y="6442783"/>
            <a:ext cx="2520280" cy="298585"/>
          </a:xfrm>
        </p:spPr>
        <p:txBody>
          <a:bodyPr/>
          <a:lstStyle/>
          <a:p>
            <a:pPr algn="l"/>
            <a:r>
              <a:rPr lang="en-GB" sz="1000" dirty="0" smtClean="0"/>
              <a:t>Gamblin &amp; Banks - SPUDM 2015</a:t>
            </a:r>
            <a:endParaRPr lang="en-GB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7740352" y="6146140"/>
            <a:ext cx="1075936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i="1" dirty="0" smtClean="0">
                <a:solidFill>
                  <a:schemeClr val="tx2"/>
                </a:solidFill>
              </a:rPr>
              <a:t>*   p</a:t>
            </a:r>
            <a:r>
              <a:rPr lang="en-GB" sz="1400" dirty="0" smtClean="0">
                <a:solidFill>
                  <a:schemeClr val="tx2"/>
                </a:solidFill>
              </a:rPr>
              <a:t> = .004</a:t>
            </a:r>
          </a:p>
        </p:txBody>
      </p:sp>
    </p:spTree>
    <p:extLst>
      <p:ext uri="{BB962C8B-B14F-4D97-AF65-F5344CB8AC3E}">
        <p14:creationId xmlns:p14="http://schemas.microsoft.com/office/powerpoint/2010/main" val="350367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3" descr="C:\Users\David\Documents\Surrey\PhD\Conference\PhD conference\2015\stopwatch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61" y="4484092"/>
            <a:ext cx="1906213" cy="1753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318978"/>
              </p:ext>
            </p:extLst>
          </p:nvPr>
        </p:nvGraphicFramePr>
        <p:xfrm>
          <a:off x="899992" y="2520000"/>
          <a:ext cx="3600000" cy="2466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80" y="476672"/>
            <a:ext cx="8229600" cy="1066800"/>
          </a:xfrm>
        </p:spPr>
        <p:txBody>
          <a:bodyPr/>
          <a:lstStyle/>
          <a:p>
            <a:r>
              <a:rPr lang="en-GB" dirty="0" smtClean="0"/>
              <a:t>Fluency affects risk – but not liking</a:t>
            </a:r>
            <a:endParaRPr lang="en-GB" dirty="0"/>
          </a:p>
        </p:txBody>
      </p:sp>
      <p:pic>
        <p:nvPicPr>
          <p:cNvPr id="4" name="Picture 2" descr="http://www.surrey.ac.uk/sites/all/themes/surrey_theme/logo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2713"/>
            <a:ext cx="121920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55576" y="1628800"/>
            <a:ext cx="74888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tx2"/>
                </a:solidFill>
              </a:rPr>
              <a:t>Experiment 3</a:t>
            </a:r>
          </a:p>
          <a:p>
            <a:endParaRPr lang="en-GB" dirty="0" smtClean="0">
              <a:solidFill>
                <a:schemeClr val="tx2"/>
              </a:solidFill>
            </a:endParaRPr>
          </a:p>
          <a:p>
            <a:r>
              <a:rPr lang="en-GB" sz="1400" dirty="0" smtClean="0">
                <a:solidFill>
                  <a:schemeClr val="tx2"/>
                </a:solidFill>
              </a:rPr>
              <a:t>                           Liking ratings</a:t>
            </a:r>
            <a:r>
              <a:rPr lang="en-GB" dirty="0" smtClean="0">
                <a:solidFill>
                  <a:schemeClr val="tx2"/>
                </a:solidFill>
              </a:rPr>
              <a:t>			  	</a:t>
            </a:r>
            <a:r>
              <a:rPr lang="en-GB" sz="1400" dirty="0" smtClean="0">
                <a:solidFill>
                  <a:schemeClr val="tx2"/>
                </a:solidFill>
              </a:rPr>
              <a:t>Risk ratings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48847" y="4979046"/>
            <a:ext cx="1871025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GB" sz="1200" dirty="0" smtClean="0"/>
              <a:t>Positive               Negative</a:t>
            </a:r>
            <a:endParaRPr lang="en-GB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5720524" y="4979046"/>
            <a:ext cx="18710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/>
              <a:t>Positive               Negative</a:t>
            </a:r>
            <a:endParaRPr lang="en-GB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347864" y="5530006"/>
            <a:ext cx="53956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Coherence reduces risk ratings in +</a:t>
            </a:r>
            <a:r>
              <a:rPr lang="en-GB" dirty="0" err="1" smtClean="0">
                <a:solidFill>
                  <a:schemeClr val="tx2"/>
                </a:solidFill>
              </a:rPr>
              <a:t>ve</a:t>
            </a:r>
            <a:r>
              <a:rPr lang="en-GB" dirty="0" smtClean="0">
                <a:solidFill>
                  <a:schemeClr val="tx2"/>
                </a:solidFill>
              </a:rPr>
              <a:t> condition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No effect on liking ratings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504" y="6442783"/>
            <a:ext cx="2520280" cy="298585"/>
          </a:xfrm>
        </p:spPr>
        <p:txBody>
          <a:bodyPr/>
          <a:lstStyle/>
          <a:p>
            <a:pPr algn="l"/>
            <a:r>
              <a:rPr lang="en-GB" sz="1000" dirty="0" smtClean="0"/>
              <a:t>Gamblin &amp; Banks - SPUDM 2015</a:t>
            </a:r>
            <a:endParaRPr lang="en-GB" sz="1000" dirty="0"/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2721616"/>
              </p:ext>
            </p:extLst>
          </p:nvPr>
        </p:nvGraphicFramePr>
        <p:xfrm>
          <a:off x="5112000" y="2520000"/>
          <a:ext cx="3600000" cy="2466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740352" y="6146140"/>
            <a:ext cx="1040670" cy="307777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1400" i="1" dirty="0" smtClean="0">
                <a:solidFill>
                  <a:schemeClr val="tx2"/>
                </a:solidFill>
              </a:rPr>
              <a:t>*   p</a:t>
            </a:r>
            <a:r>
              <a:rPr lang="en-GB" sz="1400" dirty="0" smtClean="0">
                <a:solidFill>
                  <a:schemeClr val="tx2"/>
                </a:solidFill>
              </a:rPr>
              <a:t> = .013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8144" y="3954542"/>
            <a:ext cx="2808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tx2"/>
                </a:solidFill>
              </a:rPr>
              <a:t>*</a:t>
            </a:r>
            <a:endParaRPr lang="en-GB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52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80" y="476672"/>
            <a:ext cx="8229600" cy="1584176"/>
          </a:xfrm>
        </p:spPr>
        <p:txBody>
          <a:bodyPr/>
          <a:lstStyle/>
          <a:p>
            <a:r>
              <a:rPr lang="en-GB" dirty="0" smtClean="0"/>
              <a:t>The mechanisms involved in</a:t>
            </a:r>
            <a:br>
              <a:rPr lang="en-GB" dirty="0" smtClean="0"/>
            </a:br>
            <a:r>
              <a:rPr lang="en-GB" dirty="0" smtClean="0"/>
              <a:t>intuitive judgement </a:t>
            </a:r>
            <a:endParaRPr lang="en-GB" dirty="0"/>
          </a:p>
        </p:txBody>
      </p:sp>
      <p:pic>
        <p:nvPicPr>
          <p:cNvPr id="4" name="Picture 2" descr="http://www.surrey.ac.uk/sites/all/themes/surrey_theme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2713"/>
            <a:ext cx="121920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2564904"/>
            <a:ext cx="1512168" cy="7200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Coherence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2699792" y="2564904"/>
            <a:ext cx="1512168" cy="7200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Fluency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5004048" y="2564904"/>
            <a:ext cx="1512168" cy="7200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Affect</a:t>
            </a:r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7308304" y="2564904"/>
            <a:ext cx="1512168" cy="7200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Risk Judgement</a:t>
            </a:r>
            <a:endParaRPr lang="en-GB" dirty="0"/>
          </a:p>
        </p:txBody>
      </p:sp>
      <p:sp>
        <p:nvSpPr>
          <p:cNvPr id="15" name="Right Arrow 14"/>
          <p:cNvSpPr/>
          <p:nvPr/>
        </p:nvSpPr>
        <p:spPr>
          <a:xfrm>
            <a:off x="1979712" y="2780928"/>
            <a:ext cx="648072" cy="2880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>
            <a:off x="4283968" y="2780928"/>
            <a:ext cx="648072" cy="2880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>
            <a:off x="6588224" y="2780928"/>
            <a:ext cx="648072" cy="2880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ed Rectangle 19"/>
          <p:cNvSpPr/>
          <p:nvPr/>
        </p:nvSpPr>
        <p:spPr>
          <a:xfrm>
            <a:off x="827584" y="4653136"/>
            <a:ext cx="1512168" cy="7200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Coherence</a:t>
            </a:r>
            <a:endParaRPr lang="en-GB" dirty="0"/>
          </a:p>
        </p:txBody>
      </p:sp>
      <p:sp>
        <p:nvSpPr>
          <p:cNvPr id="21" name="Rounded Rectangle 20"/>
          <p:cNvSpPr/>
          <p:nvPr/>
        </p:nvSpPr>
        <p:spPr>
          <a:xfrm>
            <a:off x="3131840" y="4653136"/>
            <a:ext cx="1512168" cy="7200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Fluency</a:t>
            </a:r>
            <a:endParaRPr lang="en-GB" dirty="0"/>
          </a:p>
        </p:txBody>
      </p:sp>
      <p:sp>
        <p:nvSpPr>
          <p:cNvPr id="22" name="Rounded Rectangle 21"/>
          <p:cNvSpPr/>
          <p:nvPr/>
        </p:nvSpPr>
        <p:spPr>
          <a:xfrm>
            <a:off x="6516216" y="4077072"/>
            <a:ext cx="1512168" cy="7200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Affect</a:t>
            </a:r>
            <a:endParaRPr lang="en-GB" dirty="0"/>
          </a:p>
        </p:txBody>
      </p:sp>
      <p:sp>
        <p:nvSpPr>
          <p:cNvPr id="23" name="Rounded Rectangle 22"/>
          <p:cNvSpPr/>
          <p:nvPr/>
        </p:nvSpPr>
        <p:spPr>
          <a:xfrm>
            <a:off x="6516216" y="5229200"/>
            <a:ext cx="1512168" cy="7200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Risk Judgement</a:t>
            </a:r>
            <a:endParaRPr lang="en-GB" dirty="0"/>
          </a:p>
        </p:txBody>
      </p:sp>
      <p:sp>
        <p:nvSpPr>
          <p:cNvPr id="24" name="Right Arrow 23"/>
          <p:cNvSpPr/>
          <p:nvPr/>
        </p:nvSpPr>
        <p:spPr>
          <a:xfrm>
            <a:off x="2411760" y="4869160"/>
            <a:ext cx="648072" cy="2880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ooter Placeholder 5"/>
          <p:cNvSpPr txBox="1">
            <a:spLocks/>
          </p:cNvSpPr>
          <p:nvPr/>
        </p:nvSpPr>
        <p:spPr>
          <a:xfrm>
            <a:off x="7812360" y="3356992"/>
            <a:ext cx="1404156" cy="29858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100" dirty="0" smtClean="0">
                <a:solidFill>
                  <a:schemeClr val="accent6"/>
                </a:solidFill>
              </a:rPr>
              <a:t>(</a:t>
            </a:r>
            <a:r>
              <a:rPr lang="en-GB" sz="1100" dirty="0" err="1" smtClean="0">
                <a:solidFill>
                  <a:schemeClr val="accent6"/>
                </a:solidFill>
              </a:rPr>
              <a:t>Topolinski</a:t>
            </a:r>
            <a:r>
              <a:rPr lang="en-GB" sz="1100" dirty="0" smtClean="0">
                <a:solidFill>
                  <a:schemeClr val="accent6"/>
                </a:solidFill>
              </a:rPr>
              <a:t>, 2011)</a:t>
            </a:r>
            <a:endParaRPr lang="en-GB" sz="1100" dirty="0">
              <a:solidFill>
                <a:schemeClr val="accent6"/>
              </a:solidFill>
            </a:endParaRPr>
          </a:p>
        </p:txBody>
      </p:sp>
      <p:cxnSp>
        <p:nvCxnSpPr>
          <p:cNvPr id="34" name="Curved Connector 33"/>
          <p:cNvCxnSpPr>
            <a:stCxn id="21" idx="3"/>
            <a:endCxn id="22" idx="1"/>
          </p:cNvCxnSpPr>
          <p:nvPr/>
        </p:nvCxnSpPr>
        <p:spPr>
          <a:xfrm flipV="1">
            <a:off x="4644008" y="4437112"/>
            <a:ext cx="1872208" cy="576064"/>
          </a:xfrm>
          <a:prstGeom prst="curvedConnector3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488645" y="4006805"/>
            <a:ext cx="1938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00B050"/>
                </a:solidFill>
              </a:rPr>
              <a:t>No time pressure</a:t>
            </a:r>
          </a:p>
        </p:txBody>
      </p:sp>
      <p:sp>
        <p:nvSpPr>
          <p:cNvPr id="2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504" y="6442783"/>
            <a:ext cx="2520280" cy="298585"/>
          </a:xfrm>
        </p:spPr>
        <p:txBody>
          <a:bodyPr/>
          <a:lstStyle/>
          <a:p>
            <a:pPr algn="l"/>
            <a:r>
              <a:rPr lang="en-GB" sz="1000" dirty="0" smtClean="0"/>
              <a:t>Gamblin &amp; Banks - SPUDM 2015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60637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3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80" y="476672"/>
            <a:ext cx="8229600" cy="1066800"/>
          </a:xfrm>
        </p:spPr>
        <p:txBody>
          <a:bodyPr/>
          <a:lstStyle/>
          <a:p>
            <a:r>
              <a:rPr lang="en-GB" dirty="0" smtClean="0"/>
              <a:t>Processing fluency</a:t>
            </a:r>
            <a:endParaRPr lang="en-GB" dirty="0"/>
          </a:p>
        </p:txBody>
      </p:sp>
      <p:pic>
        <p:nvPicPr>
          <p:cNvPr id="4" name="Picture 2" descr="http://www.surrey.ac.uk/sites/all/themes/surrey_theme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2713"/>
            <a:ext cx="121920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71600" y="1988840"/>
            <a:ext cx="2542684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Visual ease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Contrast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Linguistic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Semantic priming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Contour priming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Prototypicality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Embodied cognition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Retrieval </a:t>
            </a:r>
            <a:r>
              <a:rPr lang="en-GB" dirty="0" smtClean="0">
                <a:solidFill>
                  <a:schemeClr val="tx2"/>
                </a:solidFill>
              </a:rPr>
              <a:t>ease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Coherence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3" name="Striped Right Arrow 2"/>
          <p:cNvSpPr/>
          <p:nvPr/>
        </p:nvSpPr>
        <p:spPr>
          <a:xfrm>
            <a:off x="4009791" y="2722472"/>
            <a:ext cx="1210281" cy="2364553"/>
          </a:xfrm>
          <a:prstGeom prst="striped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989756" y="1988840"/>
            <a:ext cx="1672253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Truth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Liking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Confidence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Familiarity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Frequency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Reliability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Value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Fame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Intelligence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5" name="Footer Placeholder 5"/>
          <p:cNvSpPr txBox="1">
            <a:spLocks/>
          </p:cNvSpPr>
          <p:nvPr/>
        </p:nvSpPr>
        <p:spPr>
          <a:xfrm>
            <a:off x="6228184" y="6010735"/>
            <a:ext cx="2520280" cy="29858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100" dirty="0" smtClean="0">
                <a:solidFill>
                  <a:schemeClr val="accent6"/>
                </a:solidFill>
              </a:rPr>
              <a:t>(Alter &amp; Oppenheimer, 2009)</a:t>
            </a:r>
            <a:endParaRPr lang="en-GB" sz="1100" dirty="0">
              <a:solidFill>
                <a:schemeClr val="accent6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504" y="6442783"/>
            <a:ext cx="2520280" cy="298585"/>
          </a:xfrm>
        </p:spPr>
        <p:txBody>
          <a:bodyPr/>
          <a:lstStyle/>
          <a:p>
            <a:pPr algn="l"/>
            <a:r>
              <a:rPr lang="en-GB" sz="1000" dirty="0" smtClean="0"/>
              <a:t>Gamblin &amp; Banks - SPUDM 2015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77150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80" y="476672"/>
            <a:ext cx="8229600" cy="1584176"/>
          </a:xfrm>
        </p:spPr>
        <p:txBody>
          <a:bodyPr/>
          <a:lstStyle/>
          <a:p>
            <a:r>
              <a:rPr lang="en-GB" dirty="0" smtClean="0"/>
              <a:t>The mechanisms involved in</a:t>
            </a:r>
            <a:br>
              <a:rPr lang="en-GB" dirty="0" smtClean="0"/>
            </a:br>
            <a:r>
              <a:rPr lang="en-GB" dirty="0" smtClean="0"/>
              <a:t>intuitive judgement </a:t>
            </a:r>
            <a:endParaRPr lang="en-GB" dirty="0"/>
          </a:p>
        </p:txBody>
      </p:sp>
      <p:pic>
        <p:nvPicPr>
          <p:cNvPr id="4" name="Picture 2" descr="http://www.surrey.ac.uk/sites/all/themes/surrey_theme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2713"/>
            <a:ext cx="121920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395536" y="2564904"/>
            <a:ext cx="1512168" cy="7200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Coherence</a:t>
            </a:r>
            <a:endParaRPr lang="en-GB" dirty="0"/>
          </a:p>
        </p:txBody>
      </p:sp>
      <p:sp>
        <p:nvSpPr>
          <p:cNvPr id="12" name="Rounded Rectangle 11"/>
          <p:cNvSpPr/>
          <p:nvPr/>
        </p:nvSpPr>
        <p:spPr>
          <a:xfrm>
            <a:off x="2699792" y="2564904"/>
            <a:ext cx="1512168" cy="7200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Fluency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5004048" y="2564904"/>
            <a:ext cx="1512168" cy="7200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Affect</a:t>
            </a:r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7308304" y="2564904"/>
            <a:ext cx="1512168" cy="7200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Risk Judgement</a:t>
            </a:r>
            <a:endParaRPr lang="en-GB" dirty="0"/>
          </a:p>
        </p:txBody>
      </p:sp>
      <p:sp>
        <p:nvSpPr>
          <p:cNvPr id="15" name="Right Arrow 14"/>
          <p:cNvSpPr/>
          <p:nvPr/>
        </p:nvSpPr>
        <p:spPr>
          <a:xfrm>
            <a:off x="1979712" y="2780928"/>
            <a:ext cx="648072" cy="2880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>
            <a:off x="4283968" y="2780928"/>
            <a:ext cx="648072" cy="2880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>
            <a:off x="6588224" y="2780928"/>
            <a:ext cx="648072" cy="2880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ounded Rectangle 19"/>
          <p:cNvSpPr/>
          <p:nvPr/>
        </p:nvSpPr>
        <p:spPr>
          <a:xfrm>
            <a:off x="827584" y="4653136"/>
            <a:ext cx="1512168" cy="7200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Coherence</a:t>
            </a:r>
            <a:endParaRPr lang="en-GB" dirty="0"/>
          </a:p>
        </p:txBody>
      </p:sp>
      <p:sp>
        <p:nvSpPr>
          <p:cNvPr id="21" name="Rounded Rectangle 20"/>
          <p:cNvSpPr/>
          <p:nvPr/>
        </p:nvSpPr>
        <p:spPr>
          <a:xfrm>
            <a:off x="3131840" y="4653136"/>
            <a:ext cx="1512168" cy="7200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Fluency</a:t>
            </a:r>
            <a:endParaRPr lang="en-GB" dirty="0"/>
          </a:p>
        </p:txBody>
      </p:sp>
      <p:sp>
        <p:nvSpPr>
          <p:cNvPr id="22" name="Rounded Rectangle 21"/>
          <p:cNvSpPr/>
          <p:nvPr/>
        </p:nvSpPr>
        <p:spPr>
          <a:xfrm>
            <a:off x="6516216" y="4077072"/>
            <a:ext cx="1512168" cy="7200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Affect</a:t>
            </a:r>
            <a:endParaRPr lang="en-GB" dirty="0"/>
          </a:p>
        </p:txBody>
      </p:sp>
      <p:sp>
        <p:nvSpPr>
          <p:cNvPr id="23" name="Rounded Rectangle 22"/>
          <p:cNvSpPr/>
          <p:nvPr/>
        </p:nvSpPr>
        <p:spPr>
          <a:xfrm>
            <a:off x="6516216" y="5229200"/>
            <a:ext cx="1512168" cy="7200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Risk Judgement</a:t>
            </a:r>
            <a:endParaRPr lang="en-GB" dirty="0"/>
          </a:p>
        </p:txBody>
      </p:sp>
      <p:sp>
        <p:nvSpPr>
          <p:cNvPr id="24" name="Right Arrow 23"/>
          <p:cNvSpPr/>
          <p:nvPr/>
        </p:nvSpPr>
        <p:spPr>
          <a:xfrm>
            <a:off x="2411760" y="4869160"/>
            <a:ext cx="648072" cy="2880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ooter Placeholder 5"/>
          <p:cNvSpPr txBox="1">
            <a:spLocks/>
          </p:cNvSpPr>
          <p:nvPr/>
        </p:nvSpPr>
        <p:spPr>
          <a:xfrm>
            <a:off x="7812360" y="3356992"/>
            <a:ext cx="1404156" cy="29858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100" dirty="0" smtClean="0">
                <a:solidFill>
                  <a:schemeClr val="accent6"/>
                </a:solidFill>
              </a:rPr>
              <a:t>(</a:t>
            </a:r>
            <a:r>
              <a:rPr lang="en-GB" sz="1100" dirty="0" err="1" smtClean="0">
                <a:solidFill>
                  <a:schemeClr val="accent6"/>
                </a:solidFill>
              </a:rPr>
              <a:t>Topolinski</a:t>
            </a:r>
            <a:r>
              <a:rPr lang="en-GB" sz="1100" dirty="0" smtClean="0">
                <a:solidFill>
                  <a:schemeClr val="accent6"/>
                </a:solidFill>
              </a:rPr>
              <a:t>, 2011)</a:t>
            </a:r>
            <a:endParaRPr lang="en-GB" sz="1100" dirty="0">
              <a:solidFill>
                <a:schemeClr val="accent6"/>
              </a:solidFill>
            </a:endParaRPr>
          </a:p>
        </p:txBody>
      </p:sp>
      <p:cxnSp>
        <p:nvCxnSpPr>
          <p:cNvPr id="34" name="Curved Connector 33"/>
          <p:cNvCxnSpPr>
            <a:stCxn id="21" idx="3"/>
            <a:endCxn id="22" idx="1"/>
          </p:cNvCxnSpPr>
          <p:nvPr/>
        </p:nvCxnSpPr>
        <p:spPr>
          <a:xfrm flipV="1">
            <a:off x="4644008" y="4437112"/>
            <a:ext cx="1872208" cy="576064"/>
          </a:xfrm>
          <a:prstGeom prst="curvedConnector3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urved Connector 35"/>
          <p:cNvCxnSpPr>
            <a:stCxn id="21" idx="3"/>
            <a:endCxn id="23" idx="1"/>
          </p:cNvCxnSpPr>
          <p:nvPr/>
        </p:nvCxnSpPr>
        <p:spPr>
          <a:xfrm>
            <a:off x="4644008" y="5013176"/>
            <a:ext cx="1872208" cy="576064"/>
          </a:xfrm>
          <a:prstGeom prst="curvedConnector3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4488645" y="4006805"/>
            <a:ext cx="1938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00B050"/>
                </a:solidFill>
              </a:rPr>
              <a:t>No time pressure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664681" y="5518973"/>
            <a:ext cx="1643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Time pressure</a:t>
            </a:r>
          </a:p>
        </p:txBody>
      </p:sp>
      <p:sp>
        <p:nvSpPr>
          <p:cNvPr id="2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504" y="6442783"/>
            <a:ext cx="2520280" cy="298585"/>
          </a:xfrm>
        </p:spPr>
        <p:txBody>
          <a:bodyPr/>
          <a:lstStyle/>
          <a:p>
            <a:pPr algn="l"/>
            <a:r>
              <a:rPr lang="en-GB" sz="1000" dirty="0" smtClean="0"/>
              <a:t>Gamblin &amp; Banks - SPUDM 2015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957147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80" y="476672"/>
            <a:ext cx="8229600" cy="1066800"/>
          </a:xfrm>
        </p:spPr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pic>
        <p:nvPicPr>
          <p:cNvPr id="4" name="Picture 2" descr="http://www.surrey.ac.uk/sites/all/themes/surrey_theme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2713"/>
            <a:ext cx="121920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11560" y="1700808"/>
            <a:ext cx="557235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 smtClean="0">
                <a:solidFill>
                  <a:schemeClr val="tx2"/>
                </a:solidFill>
              </a:rPr>
              <a:t>How is Affect evoked?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Fluency amplifies affect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Results did not support hedonic marking</a:t>
            </a:r>
          </a:p>
          <a:p>
            <a:pPr>
              <a:lnSpc>
                <a:spcPct val="150000"/>
              </a:lnSpc>
            </a:pPr>
            <a:endParaRPr lang="en-GB" dirty="0">
              <a:solidFill>
                <a:schemeClr val="tx2"/>
              </a:solidFill>
            </a:endParaRPr>
          </a:p>
          <a:p>
            <a:pPr>
              <a:lnSpc>
                <a:spcPct val="150000"/>
              </a:lnSpc>
            </a:pPr>
            <a:r>
              <a:rPr lang="en-GB" dirty="0" smtClean="0">
                <a:solidFill>
                  <a:schemeClr val="tx2"/>
                </a:solidFill>
              </a:rPr>
              <a:t>Is Affect used in judgement of risk?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Without time pressure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Risk judgements made rationally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Under time pressure 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Risk judgements less rational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Fluency, and not affect, influences judgement</a:t>
            </a: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1188061"/>
              </p:ext>
            </p:extLst>
          </p:nvPr>
        </p:nvGraphicFramePr>
        <p:xfrm>
          <a:off x="5907306" y="1052736"/>
          <a:ext cx="2831095" cy="241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10408" y="3484891"/>
            <a:ext cx="16060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/>
              <a:t>Valence of items</a:t>
            </a:r>
            <a:endParaRPr lang="en-GB" sz="1200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504" y="6442783"/>
            <a:ext cx="2520280" cy="298585"/>
          </a:xfrm>
        </p:spPr>
        <p:txBody>
          <a:bodyPr/>
          <a:lstStyle/>
          <a:p>
            <a:pPr algn="l"/>
            <a:r>
              <a:rPr lang="en-GB" sz="1000" dirty="0" smtClean="0"/>
              <a:t>Gamblin &amp; Banks - SPUDM 2015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186501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80" y="476672"/>
            <a:ext cx="8229600" cy="1066800"/>
          </a:xfrm>
        </p:spPr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pic>
        <p:nvPicPr>
          <p:cNvPr id="4" name="Picture 2" descr="http://www.surrey.ac.uk/sites/all/themes/surrey_theme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2713"/>
            <a:ext cx="121920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611560" y="1556792"/>
            <a:ext cx="7848872" cy="47782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indent="-268288"/>
            <a:r>
              <a:rPr lang="en-GB" sz="1050" dirty="0" smtClean="0">
                <a:solidFill>
                  <a:schemeClr val="tx2"/>
                </a:solidFill>
              </a:rPr>
              <a:t>Albrecht</a:t>
            </a:r>
            <a:r>
              <a:rPr lang="en-GB" sz="1050" dirty="0">
                <a:solidFill>
                  <a:schemeClr val="tx2"/>
                </a:solidFill>
              </a:rPr>
              <a:t>, S., &amp; Carbon, C-C. (2014). The Fluency Amplification Model: Fluent stimuli show more intense </a:t>
            </a:r>
            <a:r>
              <a:rPr lang="en-GB" sz="1050" dirty="0" smtClean="0">
                <a:solidFill>
                  <a:schemeClr val="tx2"/>
                </a:solidFill>
              </a:rPr>
              <a:t>but not </a:t>
            </a:r>
            <a:r>
              <a:rPr lang="en-GB" sz="1050" dirty="0">
                <a:solidFill>
                  <a:schemeClr val="tx2"/>
                </a:solidFill>
              </a:rPr>
              <a:t>evidently more positive </a:t>
            </a:r>
            <a:r>
              <a:rPr lang="en-GB" sz="1050" dirty="0" smtClean="0">
                <a:solidFill>
                  <a:schemeClr val="tx2"/>
                </a:solidFill>
              </a:rPr>
              <a:t>evaluations</a:t>
            </a:r>
            <a:r>
              <a:rPr lang="en-GB" sz="1050" dirty="0">
                <a:solidFill>
                  <a:schemeClr val="tx2"/>
                </a:solidFill>
              </a:rPr>
              <a:t>. </a:t>
            </a:r>
            <a:r>
              <a:rPr lang="en-GB" sz="1050" i="1" dirty="0" err="1">
                <a:solidFill>
                  <a:schemeClr val="tx2"/>
                </a:solidFill>
              </a:rPr>
              <a:t>Acta</a:t>
            </a:r>
            <a:r>
              <a:rPr lang="en-GB" sz="1050" i="1" dirty="0">
                <a:solidFill>
                  <a:schemeClr val="tx2"/>
                </a:solidFill>
              </a:rPr>
              <a:t> </a:t>
            </a:r>
            <a:r>
              <a:rPr lang="en-GB" sz="1050" i="1" dirty="0" err="1">
                <a:solidFill>
                  <a:schemeClr val="tx2"/>
                </a:solidFill>
              </a:rPr>
              <a:t>Psychologica</a:t>
            </a:r>
            <a:r>
              <a:rPr lang="en-GB" sz="1050" i="1" dirty="0">
                <a:solidFill>
                  <a:schemeClr val="tx2"/>
                </a:solidFill>
              </a:rPr>
              <a:t>, 148</a:t>
            </a:r>
            <a:r>
              <a:rPr lang="en-GB" sz="1050" dirty="0">
                <a:solidFill>
                  <a:schemeClr val="tx2"/>
                </a:solidFill>
              </a:rPr>
              <a:t>, 195-203</a:t>
            </a:r>
            <a:r>
              <a:rPr lang="en-GB" sz="1050" dirty="0" smtClean="0">
                <a:solidFill>
                  <a:schemeClr val="tx2"/>
                </a:solidFill>
              </a:rPr>
              <a:t>.</a:t>
            </a:r>
          </a:p>
          <a:p>
            <a:pPr marL="268288" indent="-268288"/>
            <a:endParaRPr lang="en-GB" sz="1050" dirty="0">
              <a:solidFill>
                <a:schemeClr val="tx2"/>
              </a:solidFill>
            </a:endParaRPr>
          </a:p>
          <a:p>
            <a:pPr marL="268288" indent="-268288"/>
            <a:r>
              <a:rPr lang="en-GB" sz="1050" dirty="0">
                <a:solidFill>
                  <a:schemeClr val="tx2"/>
                </a:solidFill>
              </a:rPr>
              <a:t>Alter, A. L., &amp; Oppenheimer, D. M. (2009). Uniting the tribes of fluency to form a metacognitive nation. </a:t>
            </a:r>
            <a:r>
              <a:rPr lang="en-GB" sz="1050" i="1" dirty="0">
                <a:solidFill>
                  <a:schemeClr val="tx2"/>
                </a:solidFill>
              </a:rPr>
              <a:t>Personality and Social Psychology Review, 13</a:t>
            </a:r>
            <a:r>
              <a:rPr lang="en-GB" sz="1050" dirty="0">
                <a:solidFill>
                  <a:schemeClr val="tx2"/>
                </a:solidFill>
              </a:rPr>
              <a:t>, 219-235.</a:t>
            </a:r>
            <a:endParaRPr lang="nb-NO" sz="1050" dirty="0" smtClean="0">
              <a:solidFill>
                <a:schemeClr val="tx2"/>
              </a:solidFill>
            </a:endParaRPr>
          </a:p>
          <a:p>
            <a:pPr marL="268288" indent="-268288"/>
            <a:endParaRPr lang="nb-NO" sz="1050" dirty="0">
              <a:solidFill>
                <a:schemeClr val="tx2"/>
              </a:solidFill>
            </a:endParaRPr>
          </a:p>
          <a:p>
            <a:pPr marL="268288" indent="-268288"/>
            <a:r>
              <a:rPr lang="nb-NO" sz="1050" dirty="0" smtClean="0">
                <a:solidFill>
                  <a:schemeClr val="tx2"/>
                </a:solidFill>
              </a:rPr>
              <a:t>Alter</a:t>
            </a:r>
            <a:r>
              <a:rPr lang="nb-NO" sz="1050" dirty="0">
                <a:solidFill>
                  <a:schemeClr val="tx2"/>
                </a:solidFill>
              </a:rPr>
              <a:t>, A. L., Oppenheimer, D. M., Epley, N., &amp; Eyre, R. N. (2007</a:t>
            </a:r>
            <a:r>
              <a:rPr lang="nb-NO" sz="1050" dirty="0" smtClean="0">
                <a:solidFill>
                  <a:schemeClr val="tx2"/>
                </a:solidFill>
              </a:rPr>
              <a:t>). </a:t>
            </a:r>
            <a:r>
              <a:rPr lang="en-GB" sz="1050" dirty="0" smtClean="0">
                <a:solidFill>
                  <a:schemeClr val="tx2"/>
                </a:solidFill>
              </a:rPr>
              <a:t>Overcoming </a:t>
            </a:r>
            <a:r>
              <a:rPr lang="en-GB" sz="1050" dirty="0">
                <a:solidFill>
                  <a:schemeClr val="tx2"/>
                </a:solidFill>
              </a:rPr>
              <a:t>intuition: Metacognitive difficulty activates </a:t>
            </a:r>
            <a:r>
              <a:rPr lang="en-GB" sz="1050" dirty="0" smtClean="0">
                <a:solidFill>
                  <a:schemeClr val="tx2"/>
                </a:solidFill>
              </a:rPr>
              <a:t>analytic reasoning</a:t>
            </a:r>
            <a:r>
              <a:rPr lang="en-GB" sz="1050" dirty="0">
                <a:solidFill>
                  <a:schemeClr val="tx2"/>
                </a:solidFill>
              </a:rPr>
              <a:t>. </a:t>
            </a:r>
            <a:r>
              <a:rPr lang="en-GB" sz="1050" i="1" dirty="0">
                <a:solidFill>
                  <a:schemeClr val="tx2"/>
                </a:solidFill>
              </a:rPr>
              <a:t>Journal of Experimental Psychology: General</a:t>
            </a:r>
            <a:r>
              <a:rPr lang="en-GB" sz="1050" dirty="0">
                <a:solidFill>
                  <a:schemeClr val="tx2"/>
                </a:solidFill>
              </a:rPr>
              <a:t>, </a:t>
            </a:r>
            <a:r>
              <a:rPr lang="en-GB" sz="1050" i="1" dirty="0" smtClean="0">
                <a:solidFill>
                  <a:schemeClr val="tx2"/>
                </a:solidFill>
              </a:rPr>
              <a:t>136</a:t>
            </a:r>
            <a:r>
              <a:rPr lang="en-GB" sz="1050" dirty="0" smtClean="0">
                <a:solidFill>
                  <a:schemeClr val="tx2"/>
                </a:solidFill>
              </a:rPr>
              <a:t>, 569-576.</a:t>
            </a:r>
          </a:p>
          <a:p>
            <a:pPr marL="268288" indent="-268288"/>
            <a:endParaRPr lang="en-GB" sz="1050" dirty="0" smtClean="0">
              <a:solidFill>
                <a:schemeClr val="tx2"/>
              </a:solidFill>
            </a:endParaRPr>
          </a:p>
          <a:p>
            <a:pPr marL="268288" indent="-268288"/>
            <a:r>
              <a:rPr lang="de-DE" sz="1050" dirty="0">
                <a:solidFill>
                  <a:schemeClr val="tx2"/>
                </a:solidFill>
              </a:rPr>
              <a:t>Borges, B., Goldstein, D. G., Ortmann, A., &amp; Gigerenzer, G</a:t>
            </a:r>
            <a:r>
              <a:rPr lang="de-DE" sz="1050" dirty="0" smtClean="0">
                <a:solidFill>
                  <a:schemeClr val="tx2"/>
                </a:solidFill>
              </a:rPr>
              <a:t>. </a:t>
            </a:r>
            <a:r>
              <a:rPr lang="en-GB" sz="1050" dirty="0" smtClean="0">
                <a:solidFill>
                  <a:schemeClr val="tx2"/>
                </a:solidFill>
              </a:rPr>
              <a:t>(</a:t>
            </a:r>
            <a:r>
              <a:rPr lang="en-GB" sz="1050" dirty="0">
                <a:solidFill>
                  <a:schemeClr val="tx2"/>
                </a:solidFill>
              </a:rPr>
              <a:t>1999). Can ignorance beat the stock market? In G. </a:t>
            </a:r>
            <a:r>
              <a:rPr lang="en-GB" sz="1050" dirty="0" err="1" smtClean="0">
                <a:solidFill>
                  <a:schemeClr val="tx2"/>
                </a:solidFill>
              </a:rPr>
              <a:t>Gigerenzer</a:t>
            </a:r>
            <a:r>
              <a:rPr lang="en-GB" sz="1050" dirty="0" smtClean="0">
                <a:solidFill>
                  <a:schemeClr val="tx2"/>
                </a:solidFill>
              </a:rPr>
              <a:t>, P</a:t>
            </a:r>
            <a:r>
              <a:rPr lang="en-GB" sz="1050" dirty="0">
                <a:solidFill>
                  <a:schemeClr val="tx2"/>
                </a:solidFill>
              </a:rPr>
              <a:t>. M. Todd, &amp; the ABC Research Group (Eds.), </a:t>
            </a:r>
            <a:r>
              <a:rPr lang="en-GB" sz="1050" i="1" dirty="0">
                <a:solidFill>
                  <a:schemeClr val="tx2"/>
                </a:solidFill>
              </a:rPr>
              <a:t>Simple </a:t>
            </a:r>
            <a:r>
              <a:rPr lang="en-GB" sz="1050" i="1" dirty="0" smtClean="0">
                <a:solidFill>
                  <a:schemeClr val="tx2"/>
                </a:solidFill>
              </a:rPr>
              <a:t>heuristics that </a:t>
            </a:r>
            <a:r>
              <a:rPr lang="en-GB" sz="1050" i="1" dirty="0">
                <a:solidFill>
                  <a:schemeClr val="tx2"/>
                </a:solidFill>
              </a:rPr>
              <a:t>make us smart </a:t>
            </a:r>
            <a:r>
              <a:rPr lang="en-GB" sz="1050" dirty="0">
                <a:solidFill>
                  <a:schemeClr val="tx2"/>
                </a:solidFill>
              </a:rPr>
              <a:t>(pp. 59–72). New York: Oxford </a:t>
            </a:r>
            <a:r>
              <a:rPr lang="en-GB" sz="1050" dirty="0" smtClean="0">
                <a:solidFill>
                  <a:schemeClr val="tx2"/>
                </a:solidFill>
              </a:rPr>
              <a:t>University Press.</a:t>
            </a:r>
          </a:p>
          <a:p>
            <a:pPr marL="268288" indent="-268288"/>
            <a:endParaRPr lang="en-GB" sz="1050" dirty="0">
              <a:solidFill>
                <a:schemeClr val="tx2"/>
              </a:solidFill>
            </a:endParaRPr>
          </a:p>
          <a:p>
            <a:pPr marL="268288" indent="-268288"/>
            <a:r>
              <a:rPr lang="en-GB" sz="1050" dirty="0">
                <a:solidFill>
                  <a:schemeClr val="tx2"/>
                </a:solidFill>
              </a:rPr>
              <a:t>Dawes, R.M. (1979). The robust beauty of improper linear models in decision making. </a:t>
            </a:r>
            <a:r>
              <a:rPr lang="en-GB" sz="1050" i="1" dirty="0">
                <a:solidFill>
                  <a:schemeClr val="tx2"/>
                </a:solidFill>
              </a:rPr>
              <a:t>American Psychologist, 34</a:t>
            </a:r>
            <a:r>
              <a:rPr lang="en-GB" sz="1050" dirty="0">
                <a:solidFill>
                  <a:schemeClr val="tx2"/>
                </a:solidFill>
              </a:rPr>
              <a:t>, 571–582.</a:t>
            </a:r>
            <a:endParaRPr lang="en-GB" sz="1050" dirty="0" smtClean="0">
              <a:solidFill>
                <a:schemeClr val="tx2"/>
              </a:solidFill>
            </a:endParaRPr>
          </a:p>
          <a:p>
            <a:pPr marL="268288" indent="-268288"/>
            <a:endParaRPr lang="en-GB" sz="1050" dirty="0">
              <a:solidFill>
                <a:schemeClr val="tx2"/>
              </a:solidFill>
            </a:endParaRPr>
          </a:p>
          <a:p>
            <a:pPr marL="268288" indent="-268288"/>
            <a:r>
              <a:rPr lang="en-GB" sz="1050" dirty="0" err="1" smtClean="0">
                <a:solidFill>
                  <a:schemeClr val="tx2"/>
                </a:solidFill>
              </a:rPr>
              <a:t>McGlone</a:t>
            </a:r>
            <a:r>
              <a:rPr lang="en-GB" sz="1050" dirty="0">
                <a:solidFill>
                  <a:schemeClr val="tx2"/>
                </a:solidFill>
              </a:rPr>
              <a:t>, M. S., &amp; </a:t>
            </a:r>
            <a:r>
              <a:rPr lang="en-GB" sz="1050" dirty="0" err="1">
                <a:solidFill>
                  <a:schemeClr val="tx2"/>
                </a:solidFill>
              </a:rPr>
              <a:t>Tofighbakhsh</a:t>
            </a:r>
            <a:r>
              <a:rPr lang="en-GB" sz="1050" dirty="0">
                <a:solidFill>
                  <a:schemeClr val="tx2"/>
                </a:solidFill>
              </a:rPr>
              <a:t>, J. (2000). Birds of a feather </a:t>
            </a:r>
            <a:r>
              <a:rPr lang="en-GB" sz="1050" dirty="0" smtClean="0">
                <a:solidFill>
                  <a:schemeClr val="tx2"/>
                </a:solidFill>
              </a:rPr>
              <a:t>flock conjointly </a:t>
            </a:r>
            <a:r>
              <a:rPr lang="en-GB" sz="1050" dirty="0">
                <a:solidFill>
                  <a:schemeClr val="tx2"/>
                </a:solidFill>
              </a:rPr>
              <a:t>(?): Rhyme as reason </a:t>
            </a:r>
            <a:r>
              <a:rPr lang="en-GB" sz="1050" dirty="0" smtClean="0">
                <a:solidFill>
                  <a:schemeClr val="tx2"/>
                </a:solidFill>
              </a:rPr>
              <a:t>in aphorisms</a:t>
            </a:r>
            <a:r>
              <a:rPr lang="en-GB" sz="1050" dirty="0">
                <a:solidFill>
                  <a:schemeClr val="tx2"/>
                </a:solidFill>
              </a:rPr>
              <a:t>. </a:t>
            </a:r>
            <a:r>
              <a:rPr lang="en-GB" sz="1050" i="1" dirty="0" smtClean="0">
                <a:solidFill>
                  <a:schemeClr val="tx2"/>
                </a:solidFill>
              </a:rPr>
              <a:t>Psychological Science</a:t>
            </a:r>
            <a:r>
              <a:rPr lang="en-GB" sz="1050" dirty="0">
                <a:solidFill>
                  <a:schemeClr val="tx2"/>
                </a:solidFill>
              </a:rPr>
              <a:t>, </a:t>
            </a:r>
            <a:r>
              <a:rPr lang="en-GB" sz="1050" i="1" dirty="0">
                <a:solidFill>
                  <a:schemeClr val="tx2"/>
                </a:solidFill>
              </a:rPr>
              <a:t>11</a:t>
            </a:r>
            <a:r>
              <a:rPr lang="en-GB" sz="1050" dirty="0">
                <a:solidFill>
                  <a:schemeClr val="tx2"/>
                </a:solidFill>
              </a:rPr>
              <a:t>, 424-428</a:t>
            </a:r>
            <a:r>
              <a:rPr lang="en-GB" sz="1050" dirty="0" smtClean="0">
                <a:solidFill>
                  <a:schemeClr val="tx2"/>
                </a:solidFill>
              </a:rPr>
              <a:t>.</a:t>
            </a:r>
          </a:p>
          <a:p>
            <a:pPr marL="268288" indent="-268288"/>
            <a:endParaRPr lang="en-GB" sz="1050" dirty="0">
              <a:solidFill>
                <a:schemeClr val="tx2"/>
              </a:solidFill>
            </a:endParaRPr>
          </a:p>
          <a:p>
            <a:pPr marL="268288" indent="-268288"/>
            <a:r>
              <a:rPr lang="en-GB" sz="1050" dirty="0" err="1">
                <a:solidFill>
                  <a:schemeClr val="tx2"/>
                </a:solidFill>
              </a:rPr>
              <a:t>Reber</a:t>
            </a:r>
            <a:r>
              <a:rPr lang="en-GB" sz="1050" dirty="0">
                <a:solidFill>
                  <a:schemeClr val="tx2"/>
                </a:solidFill>
              </a:rPr>
              <a:t>, R., </a:t>
            </a:r>
            <a:r>
              <a:rPr lang="en-GB" sz="1050" dirty="0" err="1">
                <a:solidFill>
                  <a:schemeClr val="tx2"/>
                </a:solidFill>
              </a:rPr>
              <a:t>Winkielman</a:t>
            </a:r>
            <a:r>
              <a:rPr lang="en-GB" sz="1050" dirty="0">
                <a:solidFill>
                  <a:schemeClr val="tx2"/>
                </a:solidFill>
              </a:rPr>
              <a:t>, P., &amp; Schwarz, N. (1998). Effects of </a:t>
            </a:r>
            <a:r>
              <a:rPr lang="en-GB" sz="1050" dirty="0" smtClean="0">
                <a:solidFill>
                  <a:schemeClr val="tx2"/>
                </a:solidFill>
              </a:rPr>
              <a:t>perceptual fluency </a:t>
            </a:r>
            <a:r>
              <a:rPr lang="en-GB" sz="1050" dirty="0">
                <a:solidFill>
                  <a:schemeClr val="tx2"/>
                </a:solidFill>
              </a:rPr>
              <a:t>on affective judgments. </a:t>
            </a:r>
            <a:r>
              <a:rPr lang="en-GB" sz="1050" i="1" dirty="0">
                <a:solidFill>
                  <a:schemeClr val="tx2"/>
                </a:solidFill>
              </a:rPr>
              <a:t>Psychological Science</a:t>
            </a:r>
            <a:r>
              <a:rPr lang="en-GB" sz="1050" dirty="0">
                <a:solidFill>
                  <a:schemeClr val="tx2"/>
                </a:solidFill>
              </a:rPr>
              <a:t>, </a:t>
            </a:r>
            <a:r>
              <a:rPr lang="en-GB" sz="1050" i="1" dirty="0">
                <a:solidFill>
                  <a:schemeClr val="tx2"/>
                </a:solidFill>
              </a:rPr>
              <a:t>9</a:t>
            </a:r>
            <a:r>
              <a:rPr lang="en-GB" sz="1050" dirty="0">
                <a:solidFill>
                  <a:schemeClr val="tx2"/>
                </a:solidFill>
              </a:rPr>
              <a:t>, 45-48</a:t>
            </a:r>
            <a:r>
              <a:rPr lang="en-GB" sz="1050" dirty="0" smtClean="0">
                <a:solidFill>
                  <a:schemeClr val="tx2"/>
                </a:solidFill>
              </a:rPr>
              <a:t>.</a:t>
            </a:r>
          </a:p>
          <a:p>
            <a:pPr marL="268288" indent="-268288"/>
            <a:endParaRPr lang="en-GB" sz="1050" dirty="0">
              <a:solidFill>
                <a:schemeClr val="tx2"/>
              </a:solidFill>
            </a:endParaRPr>
          </a:p>
          <a:p>
            <a:pPr marL="268288" indent="-268288"/>
            <a:r>
              <a:rPr lang="en-GB" sz="1050" dirty="0" err="1">
                <a:solidFill>
                  <a:schemeClr val="tx2"/>
                </a:solidFill>
              </a:rPr>
              <a:t>Topolinski</a:t>
            </a:r>
            <a:r>
              <a:rPr lang="en-GB" sz="1050" dirty="0">
                <a:solidFill>
                  <a:schemeClr val="tx2"/>
                </a:solidFill>
              </a:rPr>
              <a:t>, S. (2011). A process model of intuition. </a:t>
            </a:r>
            <a:r>
              <a:rPr lang="en-GB" sz="1050" i="1" dirty="0">
                <a:solidFill>
                  <a:schemeClr val="tx2"/>
                </a:solidFill>
              </a:rPr>
              <a:t>European Review of Social Psychology, 22, 1, </a:t>
            </a:r>
            <a:r>
              <a:rPr lang="en-GB" sz="1050" dirty="0">
                <a:solidFill>
                  <a:schemeClr val="tx2"/>
                </a:solidFill>
              </a:rPr>
              <a:t>274-315. </a:t>
            </a:r>
            <a:endParaRPr lang="en-GB" sz="1050" dirty="0" smtClean="0">
              <a:solidFill>
                <a:schemeClr val="tx2"/>
              </a:solidFill>
            </a:endParaRPr>
          </a:p>
          <a:p>
            <a:pPr marL="268288" indent="-268288"/>
            <a:endParaRPr lang="en-GB" sz="1050" dirty="0">
              <a:solidFill>
                <a:schemeClr val="tx2"/>
              </a:solidFill>
            </a:endParaRPr>
          </a:p>
          <a:p>
            <a:pPr marL="268288" indent="-268288"/>
            <a:r>
              <a:rPr lang="en-GB" sz="1050" dirty="0" err="1">
                <a:solidFill>
                  <a:schemeClr val="tx2"/>
                </a:solidFill>
              </a:rPr>
              <a:t>Topolinski</a:t>
            </a:r>
            <a:r>
              <a:rPr lang="en-GB" sz="1050" dirty="0">
                <a:solidFill>
                  <a:schemeClr val="tx2"/>
                </a:solidFill>
              </a:rPr>
              <a:t>, S., &amp; </a:t>
            </a:r>
            <a:r>
              <a:rPr lang="en-GB" sz="1050" dirty="0" err="1">
                <a:solidFill>
                  <a:schemeClr val="tx2"/>
                </a:solidFill>
              </a:rPr>
              <a:t>Strack</a:t>
            </a:r>
            <a:r>
              <a:rPr lang="en-GB" sz="1050" dirty="0">
                <a:solidFill>
                  <a:schemeClr val="tx2"/>
                </a:solidFill>
              </a:rPr>
              <a:t>, F. (</a:t>
            </a:r>
            <a:r>
              <a:rPr lang="en-GB" sz="1050" dirty="0" smtClean="0">
                <a:solidFill>
                  <a:schemeClr val="tx2"/>
                </a:solidFill>
              </a:rPr>
              <a:t>2009). </a:t>
            </a:r>
            <a:r>
              <a:rPr lang="en-GB" sz="1050" dirty="0">
                <a:solidFill>
                  <a:schemeClr val="tx2"/>
                </a:solidFill>
              </a:rPr>
              <a:t>The analysis of intuition: Processing fluency and affect in judgements of semantic coherence. </a:t>
            </a:r>
            <a:r>
              <a:rPr lang="en-GB" sz="1050" i="1" dirty="0">
                <a:solidFill>
                  <a:schemeClr val="tx2"/>
                </a:solidFill>
              </a:rPr>
              <a:t>Cognition and Emotion, 23</a:t>
            </a:r>
            <a:r>
              <a:rPr lang="en-GB" sz="1050" dirty="0">
                <a:solidFill>
                  <a:schemeClr val="tx2"/>
                </a:solidFill>
              </a:rPr>
              <a:t>, 1465–1503.</a:t>
            </a:r>
            <a:endParaRPr lang="en-GB" sz="1050" dirty="0" smtClean="0">
              <a:solidFill>
                <a:schemeClr val="tx2"/>
              </a:solidFill>
            </a:endParaRPr>
          </a:p>
          <a:p>
            <a:pPr marL="268288" indent="-268288"/>
            <a:endParaRPr lang="en-GB" sz="1050" dirty="0">
              <a:solidFill>
                <a:schemeClr val="tx2"/>
              </a:solidFill>
            </a:endParaRPr>
          </a:p>
          <a:p>
            <a:pPr marL="268288" indent="-268288"/>
            <a:r>
              <a:rPr lang="de-DE" sz="1050" dirty="0">
                <a:solidFill>
                  <a:schemeClr val="tx2"/>
                </a:solidFill>
              </a:rPr>
              <a:t>Winkielman, P., Schwarz, N., Fazendeiro, T. A., &amp; Reber, R</a:t>
            </a:r>
            <a:r>
              <a:rPr lang="de-DE" sz="1050" dirty="0" smtClean="0">
                <a:solidFill>
                  <a:schemeClr val="tx2"/>
                </a:solidFill>
              </a:rPr>
              <a:t>. </a:t>
            </a:r>
            <a:r>
              <a:rPr lang="en-GB" sz="1050" dirty="0" smtClean="0">
                <a:solidFill>
                  <a:schemeClr val="tx2"/>
                </a:solidFill>
              </a:rPr>
              <a:t>(</a:t>
            </a:r>
            <a:r>
              <a:rPr lang="en-GB" sz="1050" dirty="0">
                <a:solidFill>
                  <a:schemeClr val="tx2"/>
                </a:solidFill>
              </a:rPr>
              <a:t>2003). The hedonic marking of processing </a:t>
            </a:r>
            <a:r>
              <a:rPr lang="en-GB" sz="1050" dirty="0" smtClean="0">
                <a:solidFill>
                  <a:schemeClr val="tx2"/>
                </a:solidFill>
              </a:rPr>
              <a:t>fluency: Implications </a:t>
            </a:r>
            <a:r>
              <a:rPr lang="en-GB" sz="1050" dirty="0">
                <a:solidFill>
                  <a:schemeClr val="tx2"/>
                </a:solidFill>
              </a:rPr>
              <a:t>for evaluative judgment. In J. </a:t>
            </a:r>
            <a:r>
              <a:rPr lang="en-GB" sz="1050" dirty="0" err="1">
                <a:solidFill>
                  <a:schemeClr val="tx2"/>
                </a:solidFill>
              </a:rPr>
              <a:t>Musch</a:t>
            </a:r>
            <a:r>
              <a:rPr lang="en-GB" sz="1050" dirty="0">
                <a:solidFill>
                  <a:schemeClr val="tx2"/>
                </a:solidFill>
              </a:rPr>
              <a:t> &amp; K. </a:t>
            </a:r>
            <a:r>
              <a:rPr lang="en-GB" sz="1050" dirty="0" smtClean="0">
                <a:solidFill>
                  <a:schemeClr val="tx2"/>
                </a:solidFill>
              </a:rPr>
              <a:t>C. </a:t>
            </a:r>
            <a:r>
              <a:rPr lang="en-GB" sz="1050" dirty="0" err="1" smtClean="0">
                <a:solidFill>
                  <a:schemeClr val="tx2"/>
                </a:solidFill>
              </a:rPr>
              <a:t>Klauer</a:t>
            </a:r>
            <a:r>
              <a:rPr lang="en-GB" sz="1050" dirty="0" smtClean="0">
                <a:solidFill>
                  <a:schemeClr val="tx2"/>
                </a:solidFill>
              </a:rPr>
              <a:t> </a:t>
            </a:r>
            <a:r>
              <a:rPr lang="en-GB" sz="1050" dirty="0">
                <a:solidFill>
                  <a:schemeClr val="tx2"/>
                </a:solidFill>
              </a:rPr>
              <a:t>(Eds.), </a:t>
            </a:r>
            <a:r>
              <a:rPr lang="en-GB" sz="1050" i="1" dirty="0">
                <a:solidFill>
                  <a:schemeClr val="tx2"/>
                </a:solidFill>
              </a:rPr>
              <a:t>The psychology of evaluation: Affective </a:t>
            </a:r>
            <a:r>
              <a:rPr lang="en-GB" sz="1050" i="1" dirty="0" smtClean="0">
                <a:solidFill>
                  <a:schemeClr val="tx2"/>
                </a:solidFill>
              </a:rPr>
              <a:t>processes in </a:t>
            </a:r>
            <a:r>
              <a:rPr lang="en-GB" sz="1050" i="1" dirty="0">
                <a:solidFill>
                  <a:schemeClr val="tx2"/>
                </a:solidFill>
              </a:rPr>
              <a:t>cognition and emotion </a:t>
            </a:r>
            <a:r>
              <a:rPr lang="en-GB" sz="1050" dirty="0">
                <a:solidFill>
                  <a:schemeClr val="tx2"/>
                </a:solidFill>
              </a:rPr>
              <a:t>(pp. 189-217). Mahwah, </a:t>
            </a:r>
            <a:r>
              <a:rPr lang="en-GB" sz="1050" dirty="0" smtClean="0">
                <a:solidFill>
                  <a:schemeClr val="tx2"/>
                </a:solidFill>
              </a:rPr>
              <a:t>NJ: Lawrence </a:t>
            </a:r>
            <a:r>
              <a:rPr lang="en-GB" sz="1050" dirty="0">
                <a:solidFill>
                  <a:schemeClr val="tx2"/>
                </a:solidFill>
              </a:rPr>
              <a:t>Erlbaum</a:t>
            </a:r>
            <a:r>
              <a:rPr lang="en-GB" sz="1050" dirty="0" smtClean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504" y="6442783"/>
            <a:ext cx="2520280" cy="298585"/>
          </a:xfrm>
        </p:spPr>
        <p:txBody>
          <a:bodyPr/>
          <a:lstStyle/>
          <a:p>
            <a:pPr algn="l"/>
            <a:r>
              <a:rPr lang="en-GB" sz="1000" dirty="0" smtClean="0"/>
              <a:t>Gamblin &amp; Banks - SPUDM 2015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40874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d.m.gamblin@surrey.ac.uk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7112953" y="6021288"/>
            <a:ext cx="17075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solidFill>
                  <a:schemeClr val="tx2"/>
                </a:solidFill>
              </a:rPr>
              <a:t>David </a:t>
            </a:r>
            <a:r>
              <a:rPr lang="en-GB" sz="1600" dirty="0" err="1" smtClean="0">
                <a:solidFill>
                  <a:schemeClr val="tx2"/>
                </a:solidFill>
              </a:rPr>
              <a:t>Gamblin</a:t>
            </a:r>
            <a:endParaRPr lang="en-GB" sz="1600" dirty="0" smtClean="0">
              <a:solidFill>
                <a:schemeClr val="tx2"/>
              </a:solidFill>
            </a:endParaRPr>
          </a:p>
          <a:p>
            <a:r>
              <a:rPr lang="en-GB" sz="1600" dirty="0" smtClean="0">
                <a:solidFill>
                  <a:schemeClr val="tx2"/>
                </a:solidFill>
              </a:rPr>
              <a:t>Dr Adrian Banks</a:t>
            </a: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107504" y="6442783"/>
            <a:ext cx="2520280" cy="29858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000" smtClean="0"/>
              <a:t>Gamblin &amp; Banks - SPUDM 2015</a:t>
            </a:r>
            <a:endParaRPr lang="en-GB" sz="1000" dirty="0"/>
          </a:p>
        </p:txBody>
      </p:sp>
      <p:pic>
        <p:nvPicPr>
          <p:cNvPr id="9" name="Picture 2" descr="http://www.surrey.ac.uk/sites/all/themes/surrey_theme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2713"/>
            <a:ext cx="121920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72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80" y="476672"/>
            <a:ext cx="8229600" cy="1066800"/>
          </a:xfrm>
        </p:spPr>
        <p:txBody>
          <a:bodyPr/>
          <a:lstStyle/>
          <a:p>
            <a:r>
              <a:rPr lang="en-GB" dirty="0" smtClean="0"/>
              <a:t>Processing fluency</a:t>
            </a:r>
            <a:endParaRPr lang="en-GB" dirty="0"/>
          </a:p>
        </p:txBody>
      </p:sp>
      <p:pic>
        <p:nvPicPr>
          <p:cNvPr id="4" name="Picture 2" descr="http://www.surrey.ac.uk/sites/all/themes/surrey_theme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2713"/>
            <a:ext cx="121920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71600" y="1988840"/>
            <a:ext cx="2542684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Visual ease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Contrast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Linguistic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Semantic priming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Contour priming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Prototypicality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40000"/>
                    <a:lumOff val="60000"/>
                  </a:schemeClr>
                </a:solidFill>
              </a:rPr>
              <a:t>Embodied cognition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40000"/>
                    <a:lumOff val="60000"/>
                  </a:schemeClr>
                </a:solidFill>
              </a:rPr>
              <a:t>Retrieval </a:t>
            </a: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ease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Coherence</a:t>
            </a:r>
            <a:endParaRPr lang="en-GB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triped Right Arrow 2"/>
          <p:cNvSpPr/>
          <p:nvPr/>
        </p:nvSpPr>
        <p:spPr>
          <a:xfrm>
            <a:off x="4009791" y="2722472"/>
            <a:ext cx="1210281" cy="2364553"/>
          </a:xfrm>
          <a:prstGeom prst="striped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989756" y="1988840"/>
            <a:ext cx="1672253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Truth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Liking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Confidence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Familiarity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Frequency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Reliability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Value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Fame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Intelligence</a:t>
            </a:r>
            <a:endParaRPr lang="en-GB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Footer Placeholder 5"/>
          <p:cNvSpPr txBox="1">
            <a:spLocks/>
          </p:cNvSpPr>
          <p:nvPr/>
        </p:nvSpPr>
        <p:spPr>
          <a:xfrm>
            <a:off x="6228184" y="6010735"/>
            <a:ext cx="2520280" cy="29858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100" dirty="0" smtClean="0">
                <a:solidFill>
                  <a:schemeClr val="accent6"/>
                </a:solidFill>
              </a:rPr>
              <a:t>(Alter &amp; Oppenheimer, 2009)</a:t>
            </a:r>
            <a:endParaRPr lang="en-GB" sz="1100" dirty="0">
              <a:solidFill>
                <a:schemeClr val="accent6"/>
              </a:solidFill>
            </a:endParaRPr>
          </a:p>
        </p:txBody>
      </p:sp>
      <p:sp>
        <p:nvSpPr>
          <p:cNvPr id="9" name="Footer Placeholder 5"/>
          <p:cNvSpPr txBox="1">
            <a:spLocks/>
          </p:cNvSpPr>
          <p:nvPr/>
        </p:nvSpPr>
        <p:spPr>
          <a:xfrm>
            <a:off x="2985717" y="1586136"/>
            <a:ext cx="3269437" cy="36004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dirty="0" smtClean="0"/>
              <a:t>(e.g. </a:t>
            </a:r>
            <a:r>
              <a:rPr lang="en-GB" sz="1400" dirty="0" err="1" smtClean="0"/>
              <a:t>McGlone</a:t>
            </a:r>
            <a:r>
              <a:rPr lang="en-GB" sz="1400" dirty="0" smtClean="0"/>
              <a:t> </a:t>
            </a:r>
            <a:r>
              <a:rPr lang="en-GB" sz="1400" dirty="0"/>
              <a:t>&amp; </a:t>
            </a:r>
            <a:r>
              <a:rPr lang="en-GB" sz="1400" dirty="0" err="1" smtClean="0"/>
              <a:t>Tofighbakhsh</a:t>
            </a:r>
            <a:r>
              <a:rPr lang="en-GB" sz="1400" dirty="0"/>
              <a:t> </a:t>
            </a:r>
            <a:r>
              <a:rPr lang="en-GB" sz="1400" dirty="0" smtClean="0"/>
              <a:t>, 2000)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504" y="6442783"/>
            <a:ext cx="2520280" cy="298585"/>
          </a:xfrm>
        </p:spPr>
        <p:txBody>
          <a:bodyPr/>
          <a:lstStyle/>
          <a:p>
            <a:pPr algn="l"/>
            <a:r>
              <a:rPr lang="en-GB" sz="1000" dirty="0" smtClean="0"/>
              <a:t>Gamblin &amp; Banks - SPUDM 2015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37363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80" y="476672"/>
            <a:ext cx="8229600" cy="1066800"/>
          </a:xfrm>
        </p:spPr>
        <p:txBody>
          <a:bodyPr/>
          <a:lstStyle/>
          <a:p>
            <a:r>
              <a:rPr lang="en-GB" dirty="0" smtClean="0"/>
              <a:t>Processing fluency</a:t>
            </a:r>
            <a:endParaRPr lang="en-GB" dirty="0"/>
          </a:p>
        </p:txBody>
      </p:sp>
      <p:pic>
        <p:nvPicPr>
          <p:cNvPr id="4" name="Picture 2" descr="http://www.surrey.ac.uk/sites/all/themes/surrey_theme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2713"/>
            <a:ext cx="121920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71600" y="1988840"/>
            <a:ext cx="2542684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Visual ease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Contrast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Linguistic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Semantic priming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Contour priming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Prototypicality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40000"/>
                    <a:lumOff val="60000"/>
                  </a:schemeClr>
                </a:solidFill>
              </a:rPr>
              <a:t>Embodied cognition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40000"/>
                    <a:lumOff val="60000"/>
                  </a:schemeClr>
                </a:solidFill>
              </a:rPr>
              <a:t>Retrieval </a:t>
            </a: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ease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Coherence</a:t>
            </a:r>
            <a:endParaRPr lang="en-GB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triped Right Arrow 2"/>
          <p:cNvSpPr/>
          <p:nvPr/>
        </p:nvSpPr>
        <p:spPr>
          <a:xfrm>
            <a:off x="4009791" y="2722472"/>
            <a:ext cx="1210281" cy="2364553"/>
          </a:xfrm>
          <a:prstGeom prst="striped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989756" y="1988840"/>
            <a:ext cx="1672253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Truth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Liking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Confidence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Familiarity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Frequency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Reliability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Value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Fame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Intelligence</a:t>
            </a:r>
            <a:endParaRPr lang="en-GB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Footer Placeholder 5"/>
          <p:cNvSpPr txBox="1">
            <a:spLocks/>
          </p:cNvSpPr>
          <p:nvPr/>
        </p:nvSpPr>
        <p:spPr>
          <a:xfrm>
            <a:off x="6228184" y="6010735"/>
            <a:ext cx="2520280" cy="29858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100" dirty="0" smtClean="0">
                <a:solidFill>
                  <a:schemeClr val="accent6"/>
                </a:solidFill>
              </a:rPr>
              <a:t>(Alter &amp; Oppenheimer, 2009)</a:t>
            </a:r>
            <a:endParaRPr lang="en-GB" sz="1100" dirty="0">
              <a:solidFill>
                <a:schemeClr val="accent6"/>
              </a:solidFill>
            </a:endParaRPr>
          </a:p>
        </p:txBody>
      </p:sp>
      <p:sp>
        <p:nvSpPr>
          <p:cNvPr id="9" name="Footer Placeholder 5"/>
          <p:cNvSpPr txBox="1">
            <a:spLocks/>
          </p:cNvSpPr>
          <p:nvPr/>
        </p:nvSpPr>
        <p:spPr>
          <a:xfrm>
            <a:off x="2677702" y="1586136"/>
            <a:ext cx="3859355" cy="36004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dirty="0" smtClean="0"/>
              <a:t>(e.g. </a:t>
            </a:r>
            <a:r>
              <a:rPr lang="en-GB" sz="1400" dirty="0" err="1" smtClean="0"/>
              <a:t>Reber</a:t>
            </a:r>
            <a:r>
              <a:rPr lang="en-GB" sz="1400" dirty="0"/>
              <a:t>, </a:t>
            </a:r>
            <a:r>
              <a:rPr lang="en-GB" sz="1400" dirty="0" err="1"/>
              <a:t>Winkielman</a:t>
            </a:r>
            <a:r>
              <a:rPr lang="en-GB" sz="1400" dirty="0"/>
              <a:t>, &amp; </a:t>
            </a:r>
            <a:r>
              <a:rPr lang="en-GB" sz="1400" dirty="0" smtClean="0"/>
              <a:t>Schwarz, 1998)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504" y="6442783"/>
            <a:ext cx="2520280" cy="298585"/>
          </a:xfrm>
        </p:spPr>
        <p:txBody>
          <a:bodyPr/>
          <a:lstStyle/>
          <a:p>
            <a:pPr algn="l"/>
            <a:r>
              <a:rPr lang="en-GB" sz="1000" dirty="0" smtClean="0"/>
              <a:t>Gamblin &amp; Banks - SPUDM 2015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5169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80" y="476672"/>
            <a:ext cx="8229600" cy="1066800"/>
          </a:xfrm>
        </p:spPr>
        <p:txBody>
          <a:bodyPr/>
          <a:lstStyle/>
          <a:p>
            <a:r>
              <a:rPr lang="en-GB" dirty="0" smtClean="0"/>
              <a:t>Processing fluency</a:t>
            </a:r>
            <a:endParaRPr lang="en-GB" dirty="0"/>
          </a:p>
        </p:txBody>
      </p:sp>
      <p:pic>
        <p:nvPicPr>
          <p:cNvPr id="4" name="Picture 2" descr="http://www.surrey.ac.uk/sites/all/themes/surrey_theme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2713"/>
            <a:ext cx="121920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71600" y="1988840"/>
            <a:ext cx="2542684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Visual ease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Contrast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40000"/>
                    <a:lumOff val="60000"/>
                  </a:schemeClr>
                </a:solidFill>
              </a:rPr>
              <a:t>Linguistic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Semantic priming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Contour priming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40000"/>
                    <a:lumOff val="60000"/>
                  </a:schemeClr>
                </a:solidFill>
              </a:rPr>
              <a:t>Prototypicality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>
                    <a:lumMod val="40000"/>
                    <a:lumOff val="60000"/>
                  </a:schemeClr>
                </a:solidFill>
              </a:rPr>
              <a:t>Embodied cognition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Retrieval </a:t>
            </a:r>
            <a:r>
              <a:rPr lang="en-GB" dirty="0" smtClean="0">
                <a:solidFill>
                  <a:schemeClr val="tx2"/>
                </a:solidFill>
              </a:rPr>
              <a:t>ease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Coherence</a:t>
            </a:r>
            <a:endParaRPr lang="en-GB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triped Right Arrow 2"/>
          <p:cNvSpPr/>
          <p:nvPr/>
        </p:nvSpPr>
        <p:spPr>
          <a:xfrm>
            <a:off x="4009791" y="2722472"/>
            <a:ext cx="1210281" cy="2364553"/>
          </a:xfrm>
          <a:prstGeom prst="striped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989756" y="1988840"/>
            <a:ext cx="1672253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Truth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Liking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Confidence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Familiarity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Frequency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Reliability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Value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Fame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Intelligence</a:t>
            </a:r>
            <a:endParaRPr lang="en-GB" dirty="0"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5" name="Footer Placeholder 5"/>
          <p:cNvSpPr txBox="1">
            <a:spLocks/>
          </p:cNvSpPr>
          <p:nvPr/>
        </p:nvSpPr>
        <p:spPr>
          <a:xfrm>
            <a:off x="6228184" y="6010735"/>
            <a:ext cx="2520280" cy="29858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100" dirty="0" smtClean="0">
                <a:solidFill>
                  <a:schemeClr val="accent6"/>
                </a:solidFill>
              </a:rPr>
              <a:t>(Alter &amp; Oppenheimer, 2009)</a:t>
            </a:r>
            <a:endParaRPr lang="en-GB" sz="1100" dirty="0">
              <a:solidFill>
                <a:schemeClr val="accent6"/>
              </a:solidFill>
            </a:endParaRPr>
          </a:p>
        </p:txBody>
      </p:sp>
      <p:sp>
        <p:nvSpPr>
          <p:cNvPr id="9" name="Footer Placeholder 5"/>
          <p:cNvSpPr txBox="1">
            <a:spLocks/>
          </p:cNvSpPr>
          <p:nvPr/>
        </p:nvSpPr>
        <p:spPr>
          <a:xfrm>
            <a:off x="1992240" y="1586136"/>
            <a:ext cx="5245381" cy="36004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400" dirty="0" smtClean="0"/>
              <a:t>(e.g. Borges</a:t>
            </a:r>
            <a:r>
              <a:rPr lang="en-GB" sz="1400" dirty="0"/>
              <a:t>, </a:t>
            </a:r>
            <a:r>
              <a:rPr lang="en-GB" sz="1400" dirty="0" smtClean="0"/>
              <a:t>Goldstein, </a:t>
            </a:r>
            <a:r>
              <a:rPr lang="en-GB" sz="1400" dirty="0" err="1" smtClean="0"/>
              <a:t>Ortmann</a:t>
            </a:r>
            <a:r>
              <a:rPr lang="en-GB" sz="1400" dirty="0"/>
              <a:t>, &amp; </a:t>
            </a:r>
            <a:r>
              <a:rPr lang="en-GB" sz="1400" dirty="0" err="1" smtClean="0"/>
              <a:t>Gigerenzer</a:t>
            </a:r>
            <a:r>
              <a:rPr lang="en-GB" sz="1400" dirty="0" smtClean="0"/>
              <a:t>, 1999)</a:t>
            </a:r>
            <a:endParaRPr lang="en-GB" sz="1400" dirty="0">
              <a:solidFill>
                <a:schemeClr val="accent6"/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504" y="6442783"/>
            <a:ext cx="2520280" cy="298585"/>
          </a:xfrm>
        </p:spPr>
        <p:txBody>
          <a:bodyPr/>
          <a:lstStyle/>
          <a:p>
            <a:pPr algn="l"/>
            <a:r>
              <a:rPr lang="en-GB" sz="1000" dirty="0" smtClean="0"/>
              <a:t>Gamblin &amp; Banks - SPUDM 2015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7214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iped Right Arrow 8"/>
          <p:cNvSpPr/>
          <p:nvPr/>
        </p:nvSpPr>
        <p:spPr>
          <a:xfrm>
            <a:off x="4009791" y="2722472"/>
            <a:ext cx="1210281" cy="2364553"/>
          </a:xfrm>
          <a:prstGeom prst="stripedRight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4122648" y="3673915"/>
            <a:ext cx="984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>
                <a:solidFill>
                  <a:schemeClr val="tx2"/>
                </a:solidFill>
              </a:rPr>
              <a:t>Affect</a:t>
            </a:r>
            <a:endParaRPr lang="en-GB" sz="2400" dirty="0">
              <a:solidFill>
                <a:schemeClr val="tx2"/>
              </a:solidFill>
            </a:endParaRPr>
          </a:p>
        </p:txBody>
      </p:sp>
      <p:sp>
        <p:nvSpPr>
          <p:cNvPr id="10" name="Striped Right Arrow 9"/>
          <p:cNvSpPr/>
          <p:nvPr/>
        </p:nvSpPr>
        <p:spPr>
          <a:xfrm>
            <a:off x="4009791" y="2720631"/>
            <a:ext cx="1210281" cy="2364553"/>
          </a:xfrm>
          <a:prstGeom prst="striped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80" y="476672"/>
            <a:ext cx="8229600" cy="1066800"/>
          </a:xfrm>
        </p:spPr>
        <p:txBody>
          <a:bodyPr/>
          <a:lstStyle/>
          <a:p>
            <a:r>
              <a:rPr lang="en-GB" dirty="0" smtClean="0"/>
              <a:t>Processing fluency</a:t>
            </a:r>
            <a:endParaRPr lang="en-GB" dirty="0"/>
          </a:p>
        </p:txBody>
      </p:sp>
      <p:pic>
        <p:nvPicPr>
          <p:cNvPr id="4" name="Picture 2" descr="http://www.surrey.ac.uk/sites/all/themes/surrey_theme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2713"/>
            <a:ext cx="121920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971600" y="1988840"/>
            <a:ext cx="2542684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Visual ease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Contrast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Linguistic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Semantic priming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Contour priming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Prototypicality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Embodied cognition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Retrieval </a:t>
            </a:r>
            <a:r>
              <a:rPr lang="en-GB" dirty="0" smtClean="0">
                <a:solidFill>
                  <a:schemeClr val="tx2"/>
                </a:solidFill>
              </a:rPr>
              <a:t>ease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Coherence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89756" y="1988840"/>
            <a:ext cx="1672253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Truth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Liking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Confidence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Familiarity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Frequency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Reliability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Value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Fame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Intelligence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15" name="Footer Placeholder 5"/>
          <p:cNvSpPr txBox="1">
            <a:spLocks/>
          </p:cNvSpPr>
          <p:nvPr/>
        </p:nvSpPr>
        <p:spPr>
          <a:xfrm>
            <a:off x="6228184" y="6010735"/>
            <a:ext cx="2520280" cy="29858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100" dirty="0" smtClean="0">
                <a:solidFill>
                  <a:schemeClr val="accent6"/>
                </a:solidFill>
              </a:rPr>
              <a:t>(Alter &amp; Oppenheimer, 2009)</a:t>
            </a:r>
            <a:endParaRPr lang="en-GB" sz="1100" dirty="0">
              <a:solidFill>
                <a:schemeClr val="accent6"/>
              </a:solidFill>
            </a:endParaRP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504" y="6442783"/>
            <a:ext cx="2520280" cy="298585"/>
          </a:xfrm>
        </p:spPr>
        <p:txBody>
          <a:bodyPr/>
          <a:lstStyle/>
          <a:p>
            <a:pPr algn="l"/>
            <a:r>
              <a:rPr lang="en-GB" sz="1000" dirty="0" smtClean="0"/>
              <a:t>Gamblin &amp; Banks - SPUDM 2015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2249983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avid\Documents\Surrey\PhD\Conference\PhD conference\2015\Fluency - Hedonic Mark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627200"/>
            <a:ext cx="7167600" cy="4528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80" y="476672"/>
            <a:ext cx="8229600" cy="1066800"/>
          </a:xfrm>
        </p:spPr>
        <p:txBody>
          <a:bodyPr/>
          <a:lstStyle/>
          <a:p>
            <a:r>
              <a:rPr lang="en-GB" dirty="0" smtClean="0"/>
              <a:t>The role of affect</a:t>
            </a:r>
            <a:endParaRPr lang="en-GB" dirty="0"/>
          </a:p>
        </p:txBody>
      </p:sp>
      <p:pic>
        <p:nvPicPr>
          <p:cNvPr id="4" name="Picture 2" descr="http://www.surrey.ac.uk/sites/all/themes/surrey_theme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2713"/>
            <a:ext cx="121920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364088" y="5103955"/>
            <a:ext cx="3570208" cy="12883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u="sng" dirty="0">
                <a:solidFill>
                  <a:schemeClr val="tx2"/>
                </a:solidFill>
              </a:rPr>
              <a:t>Hedonic marking hypothesis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err="1">
                <a:solidFill>
                  <a:schemeClr val="tx2"/>
                </a:solidFill>
              </a:rPr>
              <a:t>Winkielman</a:t>
            </a:r>
            <a:r>
              <a:rPr lang="en-GB" dirty="0">
                <a:solidFill>
                  <a:schemeClr val="tx2"/>
                </a:solidFill>
              </a:rPr>
              <a:t> et al (2003)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tx2"/>
                </a:solidFill>
              </a:rPr>
              <a:t>Fluency is hedonically marked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504" y="6442783"/>
            <a:ext cx="2520280" cy="298585"/>
          </a:xfrm>
        </p:spPr>
        <p:txBody>
          <a:bodyPr/>
          <a:lstStyle/>
          <a:p>
            <a:pPr algn="l"/>
            <a:r>
              <a:rPr lang="en-GB" sz="1000" dirty="0" smtClean="0"/>
              <a:t>Gamblin &amp; Banks - SPUDM 2015</a:t>
            </a:r>
            <a:endParaRPr lang="en-GB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1006191" y="1628800"/>
            <a:ext cx="2485689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 smtClean="0">
                <a:solidFill>
                  <a:schemeClr val="tx2"/>
                </a:solidFill>
              </a:rPr>
              <a:t>How is it evoked?</a:t>
            </a:r>
          </a:p>
          <a:p>
            <a:pPr>
              <a:lnSpc>
                <a:spcPct val="150000"/>
              </a:lnSpc>
            </a:pPr>
            <a:endParaRPr lang="en-GB" sz="1000" dirty="0" smtClean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835185" y="3996000"/>
            <a:ext cx="158417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chemeClr val="tx2"/>
                </a:solidFill>
              </a:rPr>
              <a:t>Valence</a:t>
            </a: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91880" y="1700808"/>
            <a:ext cx="18002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tx2"/>
                </a:solidFill>
              </a:rPr>
              <a:t>Affect</a:t>
            </a:r>
            <a:endParaRPr lang="en-GB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71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80" y="476672"/>
            <a:ext cx="8229600" cy="1066800"/>
          </a:xfrm>
        </p:spPr>
        <p:txBody>
          <a:bodyPr/>
          <a:lstStyle/>
          <a:p>
            <a:r>
              <a:rPr lang="en-GB" dirty="0" smtClean="0"/>
              <a:t>The role of affect</a:t>
            </a:r>
            <a:endParaRPr lang="en-GB" dirty="0"/>
          </a:p>
        </p:txBody>
      </p:sp>
      <p:pic>
        <p:nvPicPr>
          <p:cNvPr id="4" name="Picture 2" descr="http://www.surrey.ac.uk/sites/all/themes/surrey_theme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2713"/>
            <a:ext cx="121920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628800"/>
            <a:ext cx="7168255" cy="452826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596513" y="4941168"/>
            <a:ext cx="3147015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u="sng" dirty="0" smtClean="0">
                <a:solidFill>
                  <a:schemeClr val="tx2"/>
                </a:solidFill>
              </a:rPr>
              <a:t>Fluency Amplification Model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Albrecht &amp; Carbon (2014)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Fluency amplifies affect</a:t>
            </a: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504" y="6442783"/>
            <a:ext cx="2520280" cy="298585"/>
          </a:xfrm>
        </p:spPr>
        <p:txBody>
          <a:bodyPr/>
          <a:lstStyle/>
          <a:p>
            <a:pPr algn="l"/>
            <a:r>
              <a:rPr lang="en-GB" sz="1000" dirty="0" smtClean="0"/>
              <a:t>Gamblin &amp; Banks - SPUDM 2015</a:t>
            </a:r>
            <a:endParaRPr lang="en-GB" sz="1000" dirty="0"/>
          </a:p>
        </p:txBody>
      </p:sp>
      <p:sp>
        <p:nvSpPr>
          <p:cNvPr id="11" name="TextBox 10"/>
          <p:cNvSpPr txBox="1"/>
          <p:nvPr/>
        </p:nvSpPr>
        <p:spPr>
          <a:xfrm>
            <a:off x="1006191" y="1628800"/>
            <a:ext cx="2485689" cy="7386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 smtClean="0">
                <a:solidFill>
                  <a:schemeClr val="tx2"/>
                </a:solidFill>
              </a:rPr>
              <a:t>How is it evoked?</a:t>
            </a:r>
          </a:p>
          <a:p>
            <a:pPr>
              <a:lnSpc>
                <a:spcPct val="150000"/>
              </a:lnSpc>
            </a:pPr>
            <a:endParaRPr lang="en-GB" sz="1000" dirty="0" smtClean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96136" y="3996000"/>
            <a:ext cx="1832359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chemeClr val="tx2"/>
                </a:solidFill>
              </a:rPr>
              <a:t>+</a:t>
            </a:r>
            <a:r>
              <a:rPr lang="en-GB" sz="1200" dirty="0" err="1" smtClean="0">
                <a:solidFill>
                  <a:schemeClr val="tx2"/>
                </a:solidFill>
              </a:rPr>
              <a:t>ve</a:t>
            </a:r>
            <a:r>
              <a:rPr lang="en-GB" sz="1200" dirty="0" smtClean="0">
                <a:solidFill>
                  <a:schemeClr val="tx2"/>
                </a:solidFill>
              </a:rPr>
              <a:t> stimulus valence</a:t>
            </a: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491880" y="1700808"/>
            <a:ext cx="18002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tx2"/>
                </a:solidFill>
              </a:rPr>
              <a:t>Affect</a:t>
            </a: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91880" y="5877272"/>
            <a:ext cx="1800200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solidFill>
                  <a:schemeClr val="tx2"/>
                </a:solidFill>
              </a:rPr>
              <a:t>Affect</a:t>
            </a:r>
            <a:endParaRPr lang="en-GB" sz="1200" dirty="0">
              <a:solidFill>
                <a:schemeClr val="tx2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5616" y="3584049"/>
            <a:ext cx="1944216" cy="27699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dirty="0" smtClean="0">
                <a:solidFill>
                  <a:schemeClr val="tx2"/>
                </a:solidFill>
              </a:rPr>
              <a:t>-</a:t>
            </a:r>
            <a:r>
              <a:rPr lang="en-GB" sz="1200" dirty="0" err="1" smtClean="0">
                <a:solidFill>
                  <a:schemeClr val="tx2"/>
                </a:solidFill>
              </a:rPr>
              <a:t>ve</a:t>
            </a:r>
            <a:r>
              <a:rPr lang="en-GB" sz="1200" dirty="0" smtClean="0">
                <a:solidFill>
                  <a:schemeClr val="tx2"/>
                </a:solidFill>
              </a:rPr>
              <a:t> </a:t>
            </a:r>
            <a:r>
              <a:rPr lang="en-GB" sz="1200" dirty="0">
                <a:solidFill>
                  <a:schemeClr val="tx2"/>
                </a:solidFill>
              </a:rPr>
              <a:t>s</a:t>
            </a:r>
            <a:r>
              <a:rPr lang="en-GB" sz="1200" dirty="0" smtClean="0">
                <a:solidFill>
                  <a:schemeClr val="tx2"/>
                </a:solidFill>
              </a:rPr>
              <a:t>timulus valence</a:t>
            </a:r>
            <a:endParaRPr lang="en-GB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60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80" y="476672"/>
            <a:ext cx="8229600" cy="1066800"/>
          </a:xfrm>
        </p:spPr>
        <p:txBody>
          <a:bodyPr/>
          <a:lstStyle/>
          <a:p>
            <a:r>
              <a:rPr lang="en-GB" dirty="0" smtClean="0"/>
              <a:t>The role of affect</a:t>
            </a:r>
            <a:endParaRPr lang="en-GB" dirty="0"/>
          </a:p>
        </p:txBody>
      </p:sp>
      <p:pic>
        <p:nvPicPr>
          <p:cNvPr id="4" name="Picture 2" descr="http://www.surrey.ac.uk/sites/all/themes/surrey_theme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2713"/>
            <a:ext cx="1219200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864823" y="1628800"/>
            <a:ext cx="263245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 smtClean="0">
                <a:solidFill>
                  <a:schemeClr val="tx2"/>
                </a:solidFill>
              </a:rPr>
              <a:t>Is it used in judgement?</a:t>
            </a:r>
          </a:p>
          <a:p>
            <a:pPr>
              <a:lnSpc>
                <a:spcPct val="150000"/>
              </a:lnSpc>
            </a:pPr>
            <a:endParaRPr lang="en-GB" sz="1000" dirty="0" smtClean="0">
              <a:solidFill>
                <a:schemeClr val="tx2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395536" y="2943528"/>
            <a:ext cx="1512168" cy="7200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Coherence</a:t>
            </a:r>
            <a:endParaRPr lang="en-GB" dirty="0"/>
          </a:p>
        </p:txBody>
      </p:sp>
      <p:sp>
        <p:nvSpPr>
          <p:cNvPr id="13" name="Rounded Rectangle 12"/>
          <p:cNvSpPr/>
          <p:nvPr/>
        </p:nvSpPr>
        <p:spPr>
          <a:xfrm>
            <a:off x="2699792" y="2943528"/>
            <a:ext cx="1512168" cy="7200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Fluency</a:t>
            </a:r>
            <a:endParaRPr lang="en-GB" dirty="0"/>
          </a:p>
        </p:txBody>
      </p:sp>
      <p:sp>
        <p:nvSpPr>
          <p:cNvPr id="14" name="Rounded Rectangle 13"/>
          <p:cNvSpPr/>
          <p:nvPr/>
        </p:nvSpPr>
        <p:spPr>
          <a:xfrm>
            <a:off x="5004048" y="2943528"/>
            <a:ext cx="1512168" cy="7200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Affect</a:t>
            </a:r>
            <a:endParaRPr lang="en-GB" dirty="0"/>
          </a:p>
        </p:txBody>
      </p:sp>
      <p:sp>
        <p:nvSpPr>
          <p:cNvPr id="15" name="Rounded Rectangle 14"/>
          <p:cNvSpPr/>
          <p:nvPr/>
        </p:nvSpPr>
        <p:spPr>
          <a:xfrm>
            <a:off x="7308304" y="2943528"/>
            <a:ext cx="1512168" cy="72008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Judgement</a:t>
            </a:r>
            <a:endParaRPr lang="en-GB" dirty="0"/>
          </a:p>
        </p:txBody>
      </p:sp>
      <p:sp>
        <p:nvSpPr>
          <p:cNvPr id="19" name="Right Arrow 18"/>
          <p:cNvSpPr/>
          <p:nvPr/>
        </p:nvSpPr>
        <p:spPr>
          <a:xfrm>
            <a:off x="1979712" y="3159552"/>
            <a:ext cx="648072" cy="2880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ight Arrow 19"/>
          <p:cNvSpPr/>
          <p:nvPr/>
        </p:nvSpPr>
        <p:spPr>
          <a:xfrm>
            <a:off x="4283968" y="3159552"/>
            <a:ext cx="648072" cy="2880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ight Arrow 20"/>
          <p:cNvSpPr/>
          <p:nvPr/>
        </p:nvSpPr>
        <p:spPr>
          <a:xfrm>
            <a:off x="6588224" y="3159552"/>
            <a:ext cx="648072" cy="288032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ooter Placeholder 5"/>
          <p:cNvSpPr txBox="1">
            <a:spLocks/>
          </p:cNvSpPr>
          <p:nvPr/>
        </p:nvSpPr>
        <p:spPr>
          <a:xfrm>
            <a:off x="7524328" y="3879632"/>
            <a:ext cx="1404156" cy="29858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100" dirty="0" smtClean="0">
                <a:solidFill>
                  <a:schemeClr val="accent6"/>
                </a:solidFill>
              </a:rPr>
              <a:t>(</a:t>
            </a:r>
            <a:r>
              <a:rPr lang="en-GB" sz="1100" dirty="0" err="1" smtClean="0">
                <a:solidFill>
                  <a:schemeClr val="accent6"/>
                </a:solidFill>
              </a:rPr>
              <a:t>Topolinski</a:t>
            </a:r>
            <a:r>
              <a:rPr lang="en-GB" sz="1100" dirty="0" smtClean="0">
                <a:solidFill>
                  <a:schemeClr val="accent6"/>
                </a:solidFill>
              </a:rPr>
              <a:t>, 2011)</a:t>
            </a:r>
            <a:endParaRPr lang="en-GB" sz="1100" dirty="0">
              <a:solidFill>
                <a:schemeClr val="accent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59428" y="2132856"/>
            <a:ext cx="332494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u="sng" dirty="0" smtClean="0">
                <a:solidFill>
                  <a:schemeClr val="tx2"/>
                </a:solidFill>
              </a:rPr>
              <a:t>Fluency Affect Intuition Model</a:t>
            </a:r>
          </a:p>
          <a:p>
            <a:pPr>
              <a:lnSpc>
                <a:spcPct val="150000"/>
              </a:lnSpc>
            </a:pPr>
            <a:endParaRPr lang="en-GB" sz="1000" u="sng" dirty="0" smtClean="0">
              <a:solidFill>
                <a:schemeClr val="tx2"/>
              </a:solidFill>
            </a:endParaRPr>
          </a:p>
        </p:txBody>
      </p:sp>
      <p:pic>
        <p:nvPicPr>
          <p:cNvPr id="3074" name="Picture 2" descr="C:\Users\David\Documents\Surrey\PhD\Conference\PhD conference\2015\Gea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107147"/>
            <a:ext cx="1716782" cy="1716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7504" y="6442783"/>
            <a:ext cx="2520280" cy="298585"/>
          </a:xfrm>
        </p:spPr>
        <p:txBody>
          <a:bodyPr/>
          <a:lstStyle/>
          <a:p>
            <a:pPr algn="l"/>
            <a:r>
              <a:rPr lang="en-GB" sz="1000" dirty="0" smtClean="0"/>
              <a:t>Gamblin &amp; Banks - SPUDM 2015</a:t>
            </a:r>
            <a:endParaRPr lang="en-GB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887011" y="4252153"/>
            <a:ext cx="69973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u="sng" dirty="0" smtClean="0">
                <a:solidFill>
                  <a:schemeClr val="tx2"/>
                </a:solidFill>
              </a:rPr>
              <a:t>Reattribution studies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Fluency evoked affect reattributed to another source (e.g. music)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tx2"/>
                </a:solidFill>
              </a:rPr>
              <a:t>Participants unable to intuitively distinguish coherent and incoherent trials</a:t>
            </a:r>
            <a:endParaRPr lang="en-GB" sz="1000" u="sng" dirty="0" smtClean="0">
              <a:solidFill>
                <a:schemeClr val="tx2"/>
              </a:solidFill>
            </a:endParaRPr>
          </a:p>
        </p:txBody>
      </p:sp>
      <p:sp>
        <p:nvSpPr>
          <p:cNvPr id="23" name="Footer Placeholder 5"/>
          <p:cNvSpPr txBox="1">
            <a:spLocks/>
          </p:cNvSpPr>
          <p:nvPr/>
        </p:nvSpPr>
        <p:spPr>
          <a:xfrm>
            <a:off x="2919264" y="6006479"/>
            <a:ext cx="2016224" cy="298585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8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100" dirty="0" smtClean="0">
                <a:solidFill>
                  <a:schemeClr val="accent6"/>
                </a:solidFill>
              </a:rPr>
              <a:t>(</a:t>
            </a:r>
            <a:r>
              <a:rPr lang="en-GB" sz="1100" dirty="0" err="1" smtClean="0">
                <a:solidFill>
                  <a:schemeClr val="accent6"/>
                </a:solidFill>
              </a:rPr>
              <a:t>Topolinski</a:t>
            </a:r>
            <a:r>
              <a:rPr lang="en-GB" sz="1100" dirty="0" smtClean="0">
                <a:solidFill>
                  <a:schemeClr val="accent6"/>
                </a:solidFill>
              </a:rPr>
              <a:t> &amp; </a:t>
            </a:r>
            <a:r>
              <a:rPr lang="en-GB" sz="1100" dirty="0" err="1" smtClean="0">
                <a:solidFill>
                  <a:schemeClr val="accent6"/>
                </a:solidFill>
              </a:rPr>
              <a:t>Strack</a:t>
            </a:r>
            <a:r>
              <a:rPr lang="en-GB" sz="1100" dirty="0" smtClean="0">
                <a:solidFill>
                  <a:schemeClr val="accent6"/>
                </a:solidFill>
              </a:rPr>
              <a:t>, 2009)</a:t>
            </a:r>
            <a:endParaRPr lang="en-GB" sz="11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133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3075</TotalTime>
  <Words>1360</Words>
  <Application>Microsoft Office PowerPoint</Application>
  <PresentationFormat>On-screen Show (4:3)</PresentationFormat>
  <Paragraphs>313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Georgia</vt:lpstr>
      <vt:lpstr>Times New Roman</vt:lpstr>
      <vt:lpstr>Trebuchet MS</vt:lpstr>
      <vt:lpstr>Wingdings 2</vt:lpstr>
      <vt:lpstr>Urban</vt:lpstr>
      <vt:lpstr>Investigating the fluency-affect relationship in judgements of (in)coherent risk</vt:lpstr>
      <vt:lpstr>Processing fluency</vt:lpstr>
      <vt:lpstr>Processing fluency</vt:lpstr>
      <vt:lpstr>Processing fluency</vt:lpstr>
      <vt:lpstr>Processing fluency</vt:lpstr>
      <vt:lpstr>Processing fluency</vt:lpstr>
      <vt:lpstr>The role of affect</vt:lpstr>
      <vt:lpstr>The role of affect</vt:lpstr>
      <vt:lpstr>The role of affect</vt:lpstr>
      <vt:lpstr>Coherence</vt:lpstr>
      <vt:lpstr>Current work</vt:lpstr>
      <vt:lpstr>Current work</vt:lpstr>
      <vt:lpstr>Coherence affects reading time</vt:lpstr>
      <vt:lpstr>Fluency affects liking - but not risk</vt:lpstr>
      <vt:lpstr>Fluency affects liking - but not risk</vt:lpstr>
      <vt:lpstr>Temporal demand</vt:lpstr>
      <vt:lpstr>Coherence affects reading time</vt:lpstr>
      <vt:lpstr>Fluency affects risk – but not liking</vt:lpstr>
      <vt:lpstr>The mechanisms involved in intuitive judgement </vt:lpstr>
      <vt:lpstr>The mechanisms involved in intuitive judgement </vt:lpstr>
      <vt:lpstr>Summary</vt:lpstr>
      <vt:lpstr>References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david.gamblin@gmail.com</dc:creator>
  <cp:lastModifiedBy>David</cp:lastModifiedBy>
  <cp:revision>109</cp:revision>
  <dcterms:created xsi:type="dcterms:W3CDTF">2015-04-12T14:36:00Z</dcterms:created>
  <dcterms:modified xsi:type="dcterms:W3CDTF">2016-05-05T14:29:14Z</dcterms:modified>
</cp:coreProperties>
</file>