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1"/>
  </p:notes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o Havemann" initials="" lastIdx="1" clrIdx="0"/>
  <p:cmAuthor id="1" name="Javiera Atenas"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5DEF9F5-2FAF-421C-BA86-95224BA2AE56}">
  <a:tblStyle styleId="{05DEF9F5-2FAF-421C-BA86-95224BA2AE56}" styleName="Table_0"/>
  <a:tblStyle styleId="{AA629E9A-17A7-4692-8DD7-D7049C42ED27}" styleName="Table_1">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1" d="100"/>
          <a:sy n="61" d="100"/>
        </p:scale>
        <p:origin x="-1182"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26584575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2111123"/>
            <a:ext cx="7772400" cy="1546474"/>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
        <p:nvSpPr>
          <p:cNvPr id="9" name="Shape 9"/>
          <p:cNvSpPr txBox="1">
            <a:spLocks noGrp="1"/>
          </p:cNvSpPr>
          <p:nvPr>
            <p:ph type="subTitle" idx="1"/>
          </p:nvPr>
        </p:nvSpPr>
        <p:spPr>
          <a:xfrm>
            <a:off x="685800" y="3786737"/>
            <a:ext cx="7772400" cy="1046317"/>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457200"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txBox="1">
            <a:spLocks noGrp="1"/>
          </p:cNvSpPr>
          <p:nvPr>
            <p:ph type="body" idx="2"/>
          </p:nvPr>
        </p:nvSpPr>
        <p:spPr>
          <a:xfrm>
            <a:off x="4692273"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693"/>
          </a:xfrm>
          <a:prstGeom prst="rect">
            <a:avLst/>
          </a:prstGeom>
          <a:noFill/>
          <a:ln>
            <a:noFill/>
          </a:ln>
        </p:spPr>
        <p:txBody>
          <a:bodyPr lIns="91425" tIns="91425" rIns="91425" bIns="91425" anchor="t" anchorCtr="0"/>
          <a:lstStyle>
            <a:lvl1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Arial"/>
                <a:ea typeface="Arial"/>
                <a:cs typeface="Arial"/>
                <a:sym typeface="Arial"/>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Arial"/>
                <a:ea typeface="Arial"/>
                <a:cs typeface="Arial"/>
                <a:sym typeface="Arial"/>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Arial"/>
                <a:ea typeface="Arial"/>
                <a:cs typeface="Arial"/>
                <a:sym typeface="Arial"/>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witter.com/jatena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twitter.com/leohaveman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jime.open.ac.uk/jime/article/viewArticle/2010-4/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is.jrc.ec.europa.eu/pages/EAP/documents/All_OE2030_HE_v%204_author%20revised_OK.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3568" y="2132856"/>
            <a:ext cx="7772400" cy="1812652"/>
          </a:xfrm>
          <a:prstGeom prst="rect">
            <a:avLst/>
          </a:prstGeom>
        </p:spPr>
        <p:txBody>
          <a:bodyPr lIns="91425" tIns="91425" rIns="91425" bIns="91425" anchor="b" anchorCtr="0">
            <a:noAutofit/>
          </a:bodyPr>
          <a:lstStyle/>
          <a:p>
            <a:pPr lvl="0" rtl="0">
              <a:buNone/>
            </a:pPr>
            <a:r>
              <a:rPr lang="en" sz="4000" dirty="0" smtClean="0">
                <a:solidFill>
                  <a:srgbClr val="000000"/>
                </a:solidFill>
              </a:rPr>
              <a:t/>
            </a:r>
            <a:br>
              <a:rPr lang="en" sz="4000" dirty="0" smtClean="0">
                <a:solidFill>
                  <a:srgbClr val="000000"/>
                </a:solidFill>
              </a:rPr>
            </a:br>
            <a:r>
              <a:rPr lang="en" sz="4000" dirty="0" smtClean="0">
                <a:solidFill>
                  <a:srgbClr val="000000"/>
                </a:solidFill>
                <a:latin typeface="Verdana" pitchFamily="34" charset="0"/>
              </a:rPr>
              <a:t>Are </a:t>
            </a:r>
            <a:r>
              <a:rPr lang="en" sz="4000" dirty="0">
                <a:solidFill>
                  <a:srgbClr val="000000"/>
                </a:solidFill>
                <a:latin typeface="Verdana" pitchFamily="34" charset="0"/>
              </a:rPr>
              <a:t>repositories holding back OER</a:t>
            </a:r>
            <a:r>
              <a:rPr lang="en" sz="4000" dirty="0" smtClean="0">
                <a:solidFill>
                  <a:srgbClr val="000000"/>
                </a:solidFill>
                <a:latin typeface="Verdana" pitchFamily="34" charset="0"/>
              </a:rPr>
              <a:t>?</a:t>
            </a:r>
            <a:endParaRPr lang="en" sz="4000" dirty="0">
              <a:solidFill>
                <a:srgbClr val="000000"/>
              </a:solidFill>
              <a:latin typeface="Verdana" pitchFamily="34" charset="0"/>
            </a:endParaRPr>
          </a:p>
          <a:p>
            <a:pPr>
              <a:buNone/>
            </a:pPr>
            <a:r>
              <a:rPr lang="en" sz="2400" dirty="0">
                <a:latin typeface="Verdana" pitchFamily="34" charset="0"/>
              </a:rPr>
              <a:t>Quality assurance in repositories of OER</a:t>
            </a:r>
          </a:p>
        </p:txBody>
      </p:sp>
      <p:sp>
        <p:nvSpPr>
          <p:cNvPr id="24" name="Shape 24"/>
          <p:cNvSpPr txBox="1">
            <a:spLocks noGrp="1"/>
          </p:cNvSpPr>
          <p:nvPr>
            <p:ph type="subTitle" idx="1"/>
          </p:nvPr>
        </p:nvSpPr>
        <p:spPr>
          <a:xfrm>
            <a:off x="685800" y="4365104"/>
            <a:ext cx="7772400" cy="2122864"/>
          </a:xfrm>
          <a:prstGeom prst="rect">
            <a:avLst/>
          </a:prstGeom>
        </p:spPr>
        <p:txBody>
          <a:bodyPr lIns="91425" tIns="91425" rIns="91425" bIns="91425" anchor="t" anchorCtr="0">
            <a:noAutofit/>
          </a:bodyPr>
          <a:lstStyle/>
          <a:p>
            <a:pPr lvl="0" rtl="0">
              <a:buNone/>
            </a:pPr>
            <a:r>
              <a:rPr lang="en" sz="2400" dirty="0" smtClean="0">
                <a:latin typeface="Verdana" pitchFamily="34" charset="0"/>
                <a:hlinkClick r:id="rId3"/>
              </a:rPr>
              <a:t>Javiera </a:t>
            </a:r>
            <a:r>
              <a:rPr lang="en" sz="2400" dirty="0">
                <a:latin typeface="Verdana" pitchFamily="34" charset="0"/>
                <a:hlinkClick r:id="rId3"/>
              </a:rPr>
              <a:t>Atenas </a:t>
            </a:r>
            <a:endParaRPr lang="en" sz="2400" dirty="0">
              <a:latin typeface="Verdana" pitchFamily="34" charset="0"/>
            </a:endParaRPr>
          </a:p>
          <a:p>
            <a:pPr lvl="0" rtl="0">
              <a:buNone/>
            </a:pPr>
            <a:r>
              <a:rPr lang="en" sz="1800" dirty="0">
                <a:latin typeface="Verdana" pitchFamily="34" charset="0"/>
              </a:rPr>
              <a:t>SOAS, University of London</a:t>
            </a:r>
            <a:r>
              <a:rPr lang="en" sz="2400" dirty="0">
                <a:latin typeface="Verdana" pitchFamily="34" charset="0"/>
              </a:rPr>
              <a:t> </a:t>
            </a:r>
          </a:p>
          <a:p>
            <a:pPr lvl="0" rtl="0">
              <a:buNone/>
            </a:pPr>
            <a:r>
              <a:rPr lang="en" sz="2400" dirty="0">
                <a:latin typeface="Verdana" pitchFamily="34" charset="0"/>
              </a:rPr>
              <a:t>&amp; </a:t>
            </a:r>
          </a:p>
          <a:p>
            <a:pPr lvl="0" rtl="0">
              <a:buNone/>
            </a:pPr>
            <a:r>
              <a:rPr lang="en" sz="2400" dirty="0">
                <a:latin typeface="Verdana" pitchFamily="34" charset="0"/>
                <a:hlinkClick r:id="rId4"/>
              </a:rPr>
              <a:t>Leo Havemann </a:t>
            </a:r>
            <a:endParaRPr lang="en" sz="2400" dirty="0">
              <a:latin typeface="Verdana" pitchFamily="34" charset="0"/>
            </a:endParaRPr>
          </a:p>
          <a:p>
            <a:pPr lvl="0" rtl="0">
              <a:buNone/>
            </a:pPr>
            <a:r>
              <a:rPr lang="en" sz="1800" dirty="0">
                <a:latin typeface="Verdana" pitchFamily="34" charset="0"/>
              </a:rPr>
              <a:t>Birkbeck, University of London</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168" y="65314"/>
            <a:ext cx="2876550" cy="227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00392" y="6309320"/>
            <a:ext cx="933450"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45"/>
            <a:ext cx="8229600" cy="725999"/>
          </a:xfrm>
          <a:prstGeom prst="rect">
            <a:avLst/>
          </a:prstGeom>
        </p:spPr>
        <p:txBody>
          <a:bodyPr lIns="91425" tIns="91425" rIns="91425" bIns="91425" anchor="t" anchorCtr="0">
            <a:noAutofit/>
          </a:bodyPr>
          <a:lstStyle/>
          <a:p>
            <a:pPr algn="ctr">
              <a:buNone/>
            </a:pPr>
            <a:r>
              <a:rPr lang="en" dirty="0">
                <a:latin typeface="Verdana" pitchFamily="34" charset="0"/>
              </a:rPr>
              <a:t>Ethos of the OER movement</a:t>
            </a:r>
          </a:p>
        </p:txBody>
      </p:sp>
      <p:sp>
        <p:nvSpPr>
          <p:cNvPr id="30" name="Shape 30"/>
          <p:cNvSpPr txBox="1">
            <a:spLocks noGrp="1"/>
          </p:cNvSpPr>
          <p:nvPr>
            <p:ph type="body" idx="1"/>
          </p:nvPr>
        </p:nvSpPr>
        <p:spPr>
          <a:xfrm>
            <a:off x="467544" y="1196752"/>
            <a:ext cx="8229600" cy="5472608"/>
          </a:xfrm>
          <a:prstGeom prst="rect">
            <a:avLst/>
          </a:prstGeom>
        </p:spPr>
        <p:txBody>
          <a:bodyPr lIns="91425" tIns="91425" rIns="91425" bIns="91425" anchor="t" anchorCtr="0">
            <a:noAutofit/>
          </a:bodyPr>
          <a:lstStyle/>
          <a:p>
            <a:pPr lvl="0" rtl="0">
              <a:buClr>
                <a:srgbClr val="000000"/>
              </a:buClr>
              <a:buSzPct val="55000"/>
              <a:buFont typeface="Arial"/>
              <a:buNone/>
            </a:pPr>
            <a:endParaRPr lang="en" sz="2000" dirty="0" smtClean="0">
              <a:latin typeface="Verdana" pitchFamily="34" charset="0"/>
            </a:endParaRPr>
          </a:p>
          <a:p>
            <a:pPr lvl="0" rtl="0">
              <a:buClr>
                <a:srgbClr val="000000"/>
              </a:buClr>
              <a:buSzPct val="55000"/>
              <a:buFont typeface="Arial"/>
              <a:buNone/>
            </a:pPr>
            <a:r>
              <a:rPr lang="en" sz="2000" dirty="0" smtClean="0">
                <a:latin typeface="Verdana" pitchFamily="34" charset="0"/>
              </a:rPr>
              <a:t>The </a:t>
            </a:r>
            <a:r>
              <a:rPr lang="en" sz="2000" dirty="0">
                <a:latin typeface="Verdana" pitchFamily="34" charset="0"/>
              </a:rPr>
              <a:t>ethos of the OER movement was distilled in the </a:t>
            </a:r>
            <a:r>
              <a:rPr lang="en" sz="2000" b="1" dirty="0">
                <a:latin typeface="Verdana" pitchFamily="34" charset="0"/>
              </a:rPr>
              <a:t>2012 Paris OER Declaration</a:t>
            </a:r>
            <a:r>
              <a:rPr lang="en" sz="2000" dirty="0">
                <a:latin typeface="Verdana" pitchFamily="34" charset="0"/>
              </a:rPr>
              <a:t>, which (in article I) encourages States to</a:t>
            </a:r>
            <a:r>
              <a:rPr lang="en" sz="2000" dirty="0" smtClean="0">
                <a:latin typeface="Verdana" pitchFamily="34" charset="0"/>
              </a:rPr>
              <a:t>:</a:t>
            </a:r>
            <a:endParaRPr lang="en" sz="2000" dirty="0">
              <a:latin typeface="Verdana" pitchFamily="34" charset="0"/>
            </a:endParaRPr>
          </a:p>
          <a:p>
            <a:pPr lvl="0" rtl="0">
              <a:buClr>
                <a:srgbClr val="000000"/>
              </a:buClr>
              <a:buSzPct val="45833"/>
              <a:buFont typeface="Arial"/>
              <a:buNone/>
            </a:pPr>
            <a:r>
              <a:rPr lang="en" sz="2000" b="1" i="1" dirty="0">
                <a:solidFill>
                  <a:schemeClr val="accent3">
                    <a:lumMod val="75000"/>
                  </a:schemeClr>
                </a:solidFill>
                <a:latin typeface="Verdana" pitchFamily="34" charset="0"/>
              </a:rPr>
              <a:t>Facilitate finding, retrieving and sharing of OER. Encourage the development of user-friendly tools to locate and retrieve OER that are specific and relevant to particular needs. Adopt appropriate open standards to ensure interoperability and to facilitate the use of OER in diverse media (UNESCO, 2012).</a:t>
            </a:r>
          </a:p>
          <a:p>
            <a:pPr marL="0" indent="0">
              <a:buNone/>
            </a:pPr>
            <a:endParaRPr lang="en" sz="2000" dirty="0">
              <a:solidFill>
                <a:srgbClr val="1155CC"/>
              </a:solidFill>
              <a:latin typeface="Verdana" pitchFamily="34" charset="0"/>
            </a:endParaRPr>
          </a:p>
          <a:p>
            <a:pPr lvl="0" rtl="0">
              <a:buClr>
                <a:srgbClr val="000000"/>
              </a:buClr>
              <a:buSzPct val="55000"/>
              <a:buFont typeface="Arial"/>
              <a:buNone/>
            </a:pPr>
            <a:r>
              <a:rPr lang="en" sz="2000" dirty="0">
                <a:latin typeface="Verdana" pitchFamily="34" charset="0"/>
              </a:rPr>
              <a:t>...thereby indicating that </a:t>
            </a:r>
            <a:r>
              <a:rPr lang="en" sz="2000" b="1" dirty="0">
                <a:latin typeface="Verdana" pitchFamily="34" charset="0"/>
              </a:rPr>
              <a:t>OER repository initiatives</a:t>
            </a:r>
            <a:r>
              <a:rPr lang="en" sz="2000" dirty="0">
                <a:latin typeface="Verdana" pitchFamily="34" charset="0"/>
              </a:rPr>
              <a:t> must play a significant role in the development of Open Educational Practices (OEP).</a:t>
            </a:r>
          </a:p>
          <a:p>
            <a:endParaRPr lang="en" sz="2000" dirty="0">
              <a:latin typeface="Verdana" pitchFamily="34" charset="0"/>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46"/>
            <a:ext cx="8229600" cy="1066122"/>
          </a:xfrm>
          <a:prstGeom prst="rect">
            <a:avLst/>
          </a:prstGeom>
        </p:spPr>
        <p:txBody>
          <a:bodyPr lIns="91425" tIns="91425" rIns="91425" bIns="91425" anchor="t" anchorCtr="0">
            <a:noAutofit/>
          </a:bodyPr>
          <a:lstStyle/>
          <a:p>
            <a:pPr algn="ctr">
              <a:buNone/>
            </a:pPr>
            <a:r>
              <a:rPr lang="en" dirty="0">
                <a:latin typeface="Verdana" pitchFamily="34" charset="0"/>
              </a:rPr>
              <a:t>How is the OER movement doing?</a:t>
            </a:r>
          </a:p>
        </p:txBody>
      </p:sp>
      <p:sp>
        <p:nvSpPr>
          <p:cNvPr id="36" name="Shape 36"/>
          <p:cNvSpPr txBox="1">
            <a:spLocks noGrp="1"/>
          </p:cNvSpPr>
          <p:nvPr>
            <p:ph type="body" idx="1"/>
          </p:nvPr>
        </p:nvSpPr>
        <p:spPr>
          <a:xfrm>
            <a:off x="611560" y="1700808"/>
            <a:ext cx="8229600" cy="4967700"/>
          </a:xfrm>
          <a:prstGeom prst="rect">
            <a:avLst/>
          </a:prstGeom>
        </p:spPr>
        <p:txBody>
          <a:bodyPr lIns="91425" tIns="91425" rIns="91425" bIns="91425" anchor="t" anchorCtr="0">
            <a:noAutofit/>
          </a:bodyPr>
          <a:lstStyle/>
          <a:p>
            <a:pPr lvl="0" algn="just" rtl="0">
              <a:spcBef>
                <a:spcPts val="0"/>
              </a:spcBef>
              <a:buClr>
                <a:srgbClr val="000000"/>
              </a:buClr>
              <a:buSzPct val="55000"/>
              <a:buFont typeface="Arial"/>
              <a:buNone/>
            </a:pPr>
            <a:endParaRPr lang="en" sz="2000" dirty="0" smtClean="0">
              <a:latin typeface="Verdana" pitchFamily="34" charset="0"/>
            </a:endParaRPr>
          </a:p>
          <a:p>
            <a:pPr lvl="0" algn="just" rtl="0">
              <a:spcBef>
                <a:spcPts val="0"/>
              </a:spcBef>
              <a:buClr>
                <a:srgbClr val="000000"/>
              </a:buClr>
              <a:buSzPct val="55000"/>
              <a:buFont typeface="Arial"/>
              <a:buNone/>
            </a:pPr>
            <a:r>
              <a:rPr lang="en" sz="2000" dirty="0" smtClean="0">
                <a:latin typeface="Verdana" pitchFamily="34" charset="0"/>
              </a:rPr>
              <a:t>For </a:t>
            </a:r>
            <a:r>
              <a:rPr lang="en" sz="2000" dirty="0">
                <a:latin typeface="Verdana" pitchFamily="34" charset="0"/>
              </a:rPr>
              <a:t>Windle et al (2010)</a:t>
            </a:r>
          </a:p>
          <a:p>
            <a:pPr lvl="0" algn="just" rtl="0">
              <a:spcBef>
                <a:spcPts val="0"/>
              </a:spcBef>
              <a:buClr>
                <a:srgbClr val="000000"/>
              </a:buClr>
              <a:buSzPct val="55000"/>
              <a:buFont typeface="Arial"/>
              <a:buNone/>
            </a:pPr>
            <a:r>
              <a:rPr lang="en" sz="2000" b="1" i="1" dirty="0">
                <a:solidFill>
                  <a:schemeClr val="accent3">
                    <a:lumMod val="75000"/>
                  </a:schemeClr>
                </a:solidFill>
                <a:latin typeface="Verdana" pitchFamily="34" charset="0"/>
              </a:rPr>
              <a:t>to date the OER movement has mostly focused on the input or sharing aspect.... A relatively large amount of funding has been made available for the creation of repositories, and the movement has had some success in encouraging individuals to share their resources. Much less is known about the reusability or reuse of the resources that have been accumulated. Who is reusing the resources? How much is being reused? What is being reused? Why are they reusing? What makes it easier or more difficult? </a:t>
            </a:r>
          </a:p>
          <a:p>
            <a:pPr lvl="0" algn="just" rtl="0">
              <a:spcBef>
                <a:spcPts val="0"/>
              </a:spcBef>
              <a:buClr>
                <a:srgbClr val="000000"/>
              </a:buClr>
              <a:buSzPct val="55000"/>
              <a:buFont typeface="Arial"/>
              <a:buNone/>
            </a:pPr>
            <a:r>
              <a:rPr lang="en" sz="2000" dirty="0">
                <a:latin typeface="Verdana" pitchFamily="34" charset="0"/>
                <a:hlinkClick r:id="rId3"/>
              </a:rPr>
              <a:t>http://</a:t>
            </a:r>
            <a:r>
              <a:rPr lang="en" sz="2000" dirty="0" smtClean="0">
                <a:latin typeface="Verdana" pitchFamily="34" charset="0"/>
                <a:hlinkClick r:id="rId3"/>
              </a:rPr>
              <a:t>jime.open.ac.uk/jime/article/viewArticle/2010-4/html</a:t>
            </a:r>
            <a:r>
              <a:rPr lang="en" sz="2000" dirty="0" smtClean="0">
                <a:latin typeface="Verdana" pitchFamily="34" charset="0"/>
              </a:rPr>
              <a:t>   </a:t>
            </a:r>
            <a:endParaRPr lang="en" sz="2000" dirty="0">
              <a:latin typeface="Verdana" pitchFamily="34" charset="0"/>
            </a:endParaRPr>
          </a:p>
          <a:p>
            <a:endParaRPr lang="en" sz="2000" dirty="0"/>
          </a:p>
          <a:p>
            <a:pPr marL="0" indent="0">
              <a:buNone/>
            </a:pPr>
            <a:endParaRPr lang="en" sz="2000" dirty="0"/>
          </a:p>
          <a:p>
            <a:endParaRPr lang="en" sz="2000"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67544" y="116632"/>
            <a:ext cx="8229600" cy="1282155"/>
          </a:xfrm>
          <a:prstGeom prst="rect">
            <a:avLst/>
          </a:prstGeom>
        </p:spPr>
        <p:txBody>
          <a:bodyPr lIns="91425" tIns="91425" rIns="91425" bIns="91425" anchor="b" anchorCtr="0">
            <a:noAutofit/>
          </a:bodyPr>
          <a:lstStyle/>
          <a:p>
            <a:pPr lvl="0" algn="ctr"/>
            <a:r>
              <a:rPr lang="en" dirty="0" smtClean="0">
                <a:latin typeface="Verdana" pitchFamily="34" charset="0"/>
              </a:rPr>
              <a:t/>
            </a:r>
            <a:br>
              <a:rPr lang="en" dirty="0" smtClean="0">
                <a:latin typeface="Verdana" pitchFamily="34" charset="0"/>
              </a:rPr>
            </a:br>
            <a:r>
              <a:rPr lang="en" dirty="0">
                <a:latin typeface="Verdana" pitchFamily="34" charset="0"/>
              </a:rPr>
              <a:t/>
            </a:r>
            <a:br>
              <a:rPr lang="en" dirty="0">
                <a:latin typeface="Verdana" pitchFamily="34" charset="0"/>
              </a:rPr>
            </a:br>
            <a:r>
              <a:rPr lang="en" dirty="0" smtClean="0">
                <a:latin typeface="Verdana" pitchFamily="34" charset="0"/>
              </a:rPr>
              <a:t>Supporting Open </a:t>
            </a:r>
            <a:r>
              <a:rPr lang="en" dirty="0">
                <a:latin typeface="Verdana" pitchFamily="34" charset="0"/>
              </a:rPr>
              <a:t>Educational Practices (OEP</a:t>
            </a:r>
            <a:r>
              <a:rPr lang="en" dirty="0" smtClean="0">
                <a:latin typeface="Verdana" pitchFamily="34" charset="0"/>
              </a:rPr>
              <a:t>)</a:t>
            </a:r>
            <a:endParaRPr lang="en" dirty="0">
              <a:latin typeface="Verdana" pitchFamily="34" charset="0"/>
            </a:endParaRPr>
          </a:p>
        </p:txBody>
      </p:sp>
      <p:sp>
        <p:nvSpPr>
          <p:cNvPr id="42" name="Shape 42"/>
          <p:cNvSpPr txBox="1">
            <a:spLocks noGrp="1"/>
          </p:cNvSpPr>
          <p:nvPr>
            <p:ph type="body" idx="1"/>
          </p:nvPr>
        </p:nvSpPr>
        <p:spPr>
          <a:xfrm>
            <a:off x="467544" y="1628800"/>
            <a:ext cx="8229600" cy="4752528"/>
          </a:xfrm>
          <a:prstGeom prst="rect">
            <a:avLst/>
          </a:prstGeom>
        </p:spPr>
        <p:txBody>
          <a:bodyPr lIns="91425" tIns="91425" rIns="91425" bIns="91425" anchor="t" anchorCtr="0">
            <a:noAutofit/>
          </a:bodyPr>
          <a:lstStyle/>
          <a:p>
            <a:pPr lvl="0" algn="just" rtl="0">
              <a:spcBef>
                <a:spcPts val="0"/>
              </a:spcBef>
              <a:buNone/>
            </a:pPr>
            <a:r>
              <a:rPr lang="en" sz="2000" dirty="0" smtClean="0">
                <a:latin typeface="Verdana" pitchFamily="34" charset="0"/>
              </a:rPr>
              <a:t>Whereas </a:t>
            </a:r>
            <a:r>
              <a:rPr lang="en" sz="2000" dirty="0">
                <a:latin typeface="Verdana" pitchFamily="34" charset="0"/>
              </a:rPr>
              <a:t>the nature and degree of openness afforded by MOOCs appears to be variable, openness is at the core of OER.</a:t>
            </a:r>
          </a:p>
          <a:p>
            <a:endParaRPr lang="en" sz="2000" dirty="0">
              <a:latin typeface="Verdana" pitchFamily="34" charset="0"/>
            </a:endParaRPr>
          </a:p>
          <a:p>
            <a:pPr lvl="0" algn="just" rtl="0">
              <a:spcBef>
                <a:spcPts val="0"/>
              </a:spcBef>
              <a:buClr>
                <a:srgbClr val="000000"/>
              </a:buClr>
              <a:buSzPct val="55000"/>
              <a:buFont typeface="Arial"/>
              <a:buNone/>
            </a:pPr>
            <a:r>
              <a:rPr lang="en" sz="2000" dirty="0" smtClean="0">
                <a:latin typeface="Verdana" pitchFamily="34" charset="0"/>
              </a:rPr>
              <a:t>In </a:t>
            </a:r>
            <a:r>
              <a:rPr lang="en" sz="2000" dirty="0">
                <a:latin typeface="Verdana" pitchFamily="34" charset="0"/>
              </a:rPr>
              <a:t>order for the sharing and reuse of openly licensed resources to become adopted as a mainstream educational practice, it is necessary to consider how technical infrastructure underpins such activity and how it can further support and enhance Open Educational </a:t>
            </a:r>
            <a:r>
              <a:rPr lang="en" sz="2000" dirty="0" smtClean="0">
                <a:latin typeface="Verdana" pitchFamily="34" charset="0"/>
              </a:rPr>
              <a:t>Practices </a:t>
            </a:r>
            <a:r>
              <a:rPr lang="en" sz="2000" dirty="0">
                <a:latin typeface="Verdana" pitchFamily="34" charset="0"/>
              </a:rPr>
              <a:t>(OEP). </a:t>
            </a:r>
            <a:endParaRPr lang="en" sz="2000" dirty="0" smtClean="0">
              <a:latin typeface="Verdana" pitchFamily="34" charset="0"/>
            </a:endParaRPr>
          </a:p>
          <a:p>
            <a:pPr lvl="0" algn="just" rtl="0">
              <a:spcBef>
                <a:spcPts val="0"/>
              </a:spcBef>
              <a:buClr>
                <a:srgbClr val="000000"/>
              </a:buClr>
              <a:buSzPct val="55000"/>
              <a:buFont typeface="Arial"/>
              <a:buNone/>
            </a:pPr>
            <a:endParaRPr lang="en" sz="2000" i="1" dirty="0">
              <a:latin typeface="Verdana" pitchFamily="34" charset="0"/>
            </a:endParaRPr>
          </a:p>
          <a:p>
            <a:pPr lvl="0" algn="just" rtl="0">
              <a:spcBef>
                <a:spcPts val="0"/>
              </a:spcBef>
              <a:buClr>
                <a:srgbClr val="000000"/>
              </a:buClr>
              <a:buSzPct val="55000"/>
              <a:buFont typeface="Arial"/>
              <a:buNone/>
            </a:pPr>
            <a:r>
              <a:rPr lang="en" sz="2000" b="1" dirty="0" smtClean="0">
                <a:solidFill>
                  <a:srgbClr val="7030A0"/>
                </a:solidFill>
                <a:latin typeface="Verdana" pitchFamily="34" charset="0"/>
              </a:rPr>
              <a:t>With </a:t>
            </a:r>
            <a:r>
              <a:rPr lang="en" sz="2000" b="1" dirty="0">
                <a:solidFill>
                  <a:srgbClr val="7030A0"/>
                </a:solidFill>
                <a:latin typeface="Verdana" pitchFamily="34" charset="0"/>
              </a:rPr>
              <a:t>this in mind, we have set out consider what key features we should expect to find in Repositories of Open Educational Resources (ROER), and whether current repositories are meeting the challenges.</a:t>
            </a:r>
          </a:p>
          <a:p>
            <a:endParaRPr lang="en" sz="2000"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44"/>
            <a:ext cx="8229600" cy="1354155"/>
          </a:xfrm>
          <a:prstGeom prst="rect">
            <a:avLst/>
          </a:prstGeom>
        </p:spPr>
        <p:txBody>
          <a:bodyPr lIns="91425" tIns="91425" rIns="91425" bIns="91425" anchor="t" anchorCtr="0">
            <a:noAutofit/>
          </a:bodyPr>
          <a:lstStyle/>
          <a:p>
            <a:pPr algn="ctr">
              <a:buNone/>
            </a:pPr>
            <a:r>
              <a:rPr lang="en" dirty="0">
                <a:latin typeface="Verdana" pitchFamily="34" charset="0"/>
              </a:rPr>
              <a:t>Defining concepts </a:t>
            </a:r>
            <a:r>
              <a:rPr lang="en" dirty="0" smtClean="0">
                <a:latin typeface="Verdana" pitchFamily="34" charset="0"/>
              </a:rPr>
              <a:t>of </a:t>
            </a:r>
            <a:r>
              <a:rPr lang="en" dirty="0">
                <a:latin typeface="Verdana" pitchFamily="34" charset="0"/>
              </a:rPr>
              <a:t>this study</a:t>
            </a:r>
          </a:p>
        </p:txBody>
      </p:sp>
      <p:sp>
        <p:nvSpPr>
          <p:cNvPr id="48" name="Shape 48"/>
          <p:cNvSpPr txBox="1">
            <a:spLocks noGrp="1"/>
          </p:cNvSpPr>
          <p:nvPr>
            <p:ph type="body" idx="1"/>
          </p:nvPr>
        </p:nvSpPr>
        <p:spPr>
          <a:xfrm>
            <a:off x="467544" y="1556792"/>
            <a:ext cx="8229600" cy="4931712"/>
          </a:xfrm>
          <a:prstGeom prst="rect">
            <a:avLst/>
          </a:prstGeom>
        </p:spPr>
        <p:txBody>
          <a:bodyPr lIns="91425" tIns="91425" rIns="91425" bIns="91425" anchor="t" anchorCtr="0">
            <a:noAutofit/>
          </a:bodyPr>
          <a:lstStyle/>
          <a:p>
            <a:pPr lvl="0" rtl="0">
              <a:buNone/>
            </a:pPr>
            <a:r>
              <a:rPr lang="en" sz="2000" dirty="0">
                <a:solidFill>
                  <a:srgbClr val="000000"/>
                </a:solidFill>
              </a:rPr>
              <a:t>Drawing from our analysis of the literature, we would argue that the ethos underlying the creation of repositories of OER can be said to comprise four key themes: </a:t>
            </a:r>
          </a:p>
          <a:p>
            <a:pPr lvl="0" algn="ctr" rtl="0">
              <a:buNone/>
            </a:pPr>
            <a:r>
              <a:rPr lang="en" sz="2800" b="1" dirty="0">
                <a:solidFill>
                  <a:srgbClr val="7030A0"/>
                </a:solidFill>
              </a:rPr>
              <a:t>Search, Share, Reuse, </a:t>
            </a:r>
            <a:r>
              <a:rPr lang="en" sz="2000" dirty="0">
                <a:solidFill>
                  <a:schemeClr val="tx1"/>
                </a:solidFill>
              </a:rPr>
              <a:t>and</a:t>
            </a:r>
            <a:r>
              <a:rPr lang="en" sz="2000" b="1" dirty="0">
                <a:solidFill>
                  <a:srgbClr val="7030A0"/>
                </a:solidFill>
              </a:rPr>
              <a:t> </a:t>
            </a:r>
            <a:r>
              <a:rPr lang="en" sz="2800" b="1" dirty="0">
                <a:solidFill>
                  <a:srgbClr val="7030A0"/>
                </a:solidFill>
              </a:rPr>
              <a:t>Collaborate. </a:t>
            </a:r>
          </a:p>
          <a:p>
            <a:pPr lvl="0" rtl="0">
              <a:buNone/>
            </a:pPr>
            <a:endParaRPr lang="en" sz="2000" dirty="0" smtClean="0">
              <a:solidFill>
                <a:srgbClr val="000000"/>
              </a:solidFill>
            </a:endParaRPr>
          </a:p>
          <a:p>
            <a:pPr lvl="0" rtl="0">
              <a:buNone/>
            </a:pPr>
            <a:r>
              <a:rPr lang="en" sz="2000" dirty="0" smtClean="0">
                <a:solidFill>
                  <a:srgbClr val="000000"/>
                </a:solidFill>
              </a:rPr>
              <a:t>The </a:t>
            </a:r>
            <a:r>
              <a:rPr lang="en" sz="2000" dirty="0">
                <a:solidFill>
                  <a:srgbClr val="000000"/>
                </a:solidFill>
              </a:rPr>
              <a:t>purpose of OER repositories is to support educators in searching for content in a structured way, sharing their own resources, reusing existing materials and creating new resources through adapting or translating, and collaborating with others by interacting, commenting upon, reviewing and promoting resources. </a:t>
            </a:r>
          </a:p>
          <a:p>
            <a:endParaRPr lang="en" sz="2000" dirty="0">
              <a:solidFill>
                <a:srgbClr val="000000"/>
              </a:solidFill>
            </a:endParaRPr>
          </a:p>
          <a:p>
            <a:pPr lvl="0" algn="just" rtl="0">
              <a:spcBef>
                <a:spcPts val="0"/>
              </a:spcBef>
              <a:buClr>
                <a:srgbClr val="000000"/>
              </a:buClr>
              <a:buSzPct val="55000"/>
              <a:buFont typeface="Arial"/>
              <a:buNone/>
            </a:pPr>
            <a:r>
              <a:rPr lang="en" sz="2000" dirty="0"/>
              <a:t>According to the literature, the repositories must include certain characteristics in the development of the platforms; these must aim both at the social and technical aspects of the repositories to facilitate the access to the resources. </a:t>
            </a:r>
          </a:p>
          <a:p>
            <a:endParaRPr lang="en" sz="2000" dirty="0"/>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46"/>
            <a:ext cx="8229600" cy="770100"/>
          </a:xfrm>
          <a:prstGeom prst="rect">
            <a:avLst/>
          </a:prstGeom>
        </p:spPr>
        <p:txBody>
          <a:bodyPr lIns="91425" tIns="91425" rIns="91425" bIns="91425" anchor="t" anchorCtr="0">
            <a:noAutofit/>
          </a:bodyPr>
          <a:lstStyle/>
          <a:p>
            <a:pPr>
              <a:buNone/>
            </a:pPr>
            <a:r>
              <a:rPr lang="en"/>
              <a:t>Evaluating repositories of OER</a:t>
            </a:r>
          </a:p>
        </p:txBody>
      </p:sp>
      <p:sp>
        <p:nvSpPr>
          <p:cNvPr id="54" name="Shape 54"/>
          <p:cNvSpPr txBox="1">
            <a:spLocks noGrp="1"/>
          </p:cNvSpPr>
          <p:nvPr>
            <p:ph type="body" idx="1"/>
          </p:nvPr>
        </p:nvSpPr>
        <p:spPr>
          <a:xfrm>
            <a:off x="457200" y="1124350"/>
            <a:ext cx="8229600" cy="5443499"/>
          </a:xfrm>
          <a:prstGeom prst="rect">
            <a:avLst/>
          </a:prstGeom>
        </p:spPr>
        <p:txBody>
          <a:bodyPr lIns="91425" tIns="91425" rIns="91425" bIns="91425" anchor="t" anchorCtr="0">
            <a:noAutofit/>
          </a:bodyPr>
          <a:lstStyle/>
          <a:p>
            <a:pPr lvl="0">
              <a:buNone/>
            </a:pPr>
            <a:r>
              <a:rPr lang="en" sz="2000" dirty="0">
                <a:latin typeface="Verdana" pitchFamily="34" charset="0"/>
              </a:rPr>
              <a:t>The aim of the study was to analyse the current state of the ROER developments worldwide. In order to identify a relevant sample, 450 OER initiatives and 120 institutional repositories were reviewed with the aim to obtain </a:t>
            </a:r>
            <a:r>
              <a:rPr lang="en" sz="2000" dirty="0" smtClean="0">
                <a:latin typeface="Verdana" pitchFamily="34" charset="0"/>
              </a:rPr>
              <a:t>a sample of </a:t>
            </a:r>
            <a:r>
              <a:rPr lang="en" sz="2000" i="1" dirty="0" smtClean="0">
                <a:solidFill>
                  <a:schemeClr val="tx1"/>
                </a:solidFill>
                <a:latin typeface="Verdana" pitchFamily="34" charset="0"/>
              </a:rPr>
              <a:t>OER-specific</a:t>
            </a:r>
            <a:r>
              <a:rPr lang="en" sz="2000" dirty="0" smtClean="0">
                <a:solidFill>
                  <a:schemeClr val="tx1"/>
                </a:solidFill>
                <a:latin typeface="Verdana" pitchFamily="34" charset="0"/>
              </a:rPr>
              <a:t> repositories.</a:t>
            </a:r>
            <a:endParaRPr lang="en" sz="2000" dirty="0">
              <a:solidFill>
                <a:schemeClr val="tx1"/>
              </a:solidFill>
              <a:latin typeface="Verdana" pitchFamily="34" charset="0"/>
            </a:endParaRPr>
          </a:p>
          <a:p>
            <a:pPr lvl="0" rtl="0">
              <a:buNone/>
            </a:pPr>
            <a:endParaRPr lang="en" sz="2000" dirty="0" smtClean="0">
              <a:latin typeface="Verdana" pitchFamily="34" charset="0"/>
            </a:endParaRPr>
          </a:p>
          <a:p>
            <a:pPr lvl="0" rtl="0">
              <a:buNone/>
            </a:pPr>
            <a:r>
              <a:rPr lang="en" sz="2000" dirty="0" smtClean="0">
                <a:latin typeface="Verdana" pitchFamily="34" charset="0"/>
              </a:rPr>
              <a:t>From </a:t>
            </a:r>
            <a:r>
              <a:rPr lang="en" sz="2000" dirty="0">
                <a:latin typeface="Verdana" pitchFamily="34" charset="0"/>
              </a:rPr>
              <a:t>the sample were excluded</a:t>
            </a:r>
            <a:r>
              <a:rPr lang="en" sz="2000" dirty="0" smtClean="0">
                <a:latin typeface="Verdana" pitchFamily="34" charset="0"/>
              </a:rPr>
              <a:t>:</a:t>
            </a:r>
          </a:p>
          <a:p>
            <a:pPr marL="781050" lvl="1">
              <a:buClr>
                <a:srgbClr val="FF0000"/>
              </a:buClr>
              <a:buFont typeface="Symbol" pitchFamily="18" charset="2"/>
              <a:buChar char="Ä"/>
            </a:pPr>
            <a:r>
              <a:rPr lang="en" sz="2000" dirty="0" smtClean="0">
                <a:latin typeface="Verdana" pitchFamily="34" charset="0"/>
              </a:rPr>
              <a:t>Repositories </a:t>
            </a:r>
            <a:r>
              <a:rPr lang="en" sz="2000" dirty="0">
                <a:latin typeface="Verdana" pitchFamily="34" charset="0"/>
              </a:rPr>
              <a:t>which contained only audio or video, as the content is homogeneous, and may or may not be open.</a:t>
            </a:r>
          </a:p>
          <a:p>
            <a:pPr marL="781050" lvl="1">
              <a:buClr>
                <a:srgbClr val="FF0000"/>
              </a:buClr>
              <a:buFont typeface="Symbol" pitchFamily="18" charset="2"/>
              <a:buChar char="Ä"/>
            </a:pPr>
            <a:r>
              <a:rPr lang="en" sz="2000" dirty="0">
                <a:latin typeface="Verdana" pitchFamily="34" charset="0"/>
              </a:rPr>
              <a:t>Proprietary platforms such as iTunesU / Youtube</a:t>
            </a:r>
          </a:p>
          <a:p>
            <a:pPr marL="781050" lvl="1">
              <a:buClr>
                <a:srgbClr val="FF0000"/>
              </a:buClr>
              <a:buFont typeface="Symbol" pitchFamily="18" charset="2"/>
              <a:buChar char="Ä"/>
            </a:pPr>
            <a:r>
              <a:rPr lang="en" sz="2000" dirty="0">
                <a:latin typeface="Verdana" pitchFamily="34" charset="0"/>
              </a:rPr>
              <a:t>Open Course Ware (OCW) </a:t>
            </a:r>
          </a:p>
          <a:p>
            <a:pPr marL="781050" lvl="1">
              <a:buClr>
                <a:srgbClr val="FF0000"/>
              </a:buClr>
              <a:buFont typeface="Symbol" pitchFamily="18" charset="2"/>
              <a:buChar char="Ä"/>
            </a:pPr>
            <a:r>
              <a:rPr lang="en" sz="2000" dirty="0">
                <a:latin typeface="Verdana" pitchFamily="34" charset="0"/>
              </a:rPr>
              <a:t>Massive Open Online Courses (MOOCs) </a:t>
            </a:r>
          </a:p>
          <a:p>
            <a:pPr marL="0" indent="0">
              <a:buNone/>
            </a:pPr>
            <a:endParaRPr lang="en" sz="2000" dirty="0" smtClean="0">
              <a:latin typeface="Verdana" pitchFamily="34" charset="0"/>
            </a:endParaRPr>
          </a:p>
          <a:p>
            <a:pPr marL="0" indent="0">
              <a:buNone/>
            </a:pPr>
            <a:r>
              <a:rPr lang="en" sz="2000" b="1" dirty="0" smtClean="0">
                <a:solidFill>
                  <a:srgbClr val="7030A0"/>
                </a:solidFill>
                <a:latin typeface="Verdana" pitchFamily="34" charset="0"/>
              </a:rPr>
              <a:t>80 OER-specific repositories which were analysed and reviewed in this study</a:t>
            </a:r>
            <a:r>
              <a:rPr lang="en" sz="2000" dirty="0" smtClean="0">
                <a:latin typeface="Verdana" pitchFamily="34" charset="0"/>
              </a:rPr>
              <a:t>.</a:t>
            </a:r>
            <a:endParaRPr lang="en" sz="2000" dirty="0">
              <a:latin typeface="Verdana" pitchFamily="34" charset="0"/>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51"/>
            <a:ext cx="8229600" cy="634069"/>
          </a:xfrm>
          <a:prstGeom prst="rect">
            <a:avLst/>
          </a:prstGeom>
        </p:spPr>
        <p:txBody>
          <a:bodyPr lIns="91425" tIns="91425" rIns="91425" bIns="91425" anchor="t" anchorCtr="0">
            <a:noAutofit/>
          </a:bodyPr>
          <a:lstStyle/>
          <a:p>
            <a:pPr algn="ctr">
              <a:buNone/>
            </a:pPr>
            <a:r>
              <a:rPr lang="en" sz="3300" dirty="0">
                <a:latin typeface="Verdana" pitchFamily="34" charset="0"/>
              </a:rPr>
              <a:t>Indicators for Quality Assurance</a:t>
            </a:r>
          </a:p>
        </p:txBody>
      </p:sp>
      <p:graphicFrame>
        <p:nvGraphicFramePr>
          <p:cNvPr id="60" name="Shape 60"/>
          <p:cNvGraphicFramePr/>
          <p:nvPr>
            <p:extLst>
              <p:ext uri="{D42A27DB-BD31-4B8C-83A1-F6EECF244321}">
                <p14:modId xmlns:p14="http://schemas.microsoft.com/office/powerpoint/2010/main" val="3138067585"/>
              </p:ext>
            </p:extLst>
          </p:nvPr>
        </p:nvGraphicFramePr>
        <p:xfrm>
          <a:off x="251520" y="883904"/>
          <a:ext cx="8617650" cy="5525649"/>
        </p:xfrm>
        <a:graphic>
          <a:graphicData uri="http://schemas.openxmlformats.org/drawingml/2006/table">
            <a:tbl>
              <a:tblPr>
                <a:noFill/>
                <a:tableStyleId>{05DEF9F5-2FAF-421C-BA86-95224BA2AE56}</a:tableStyleId>
              </a:tblPr>
              <a:tblGrid>
                <a:gridCol w="2768500"/>
                <a:gridCol w="5849150"/>
              </a:tblGrid>
              <a:tr h="384735">
                <a:tc>
                  <a:txBody>
                    <a:bodyPr/>
                    <a:lstStyle/>
                    <a:p>
                      <a:pPr marL="63500" lvl="0" indent="0" algn="ctr" rtl="0">
                        <a:lnSpc>
                          <a:spcPct val="115000"/>
                        </a:lnSpc>
                        <a:buNone/>
                      </a:pPr>
                      <a:r>
                        <a:rPr lang="en" sz="1050" b="1" dirty="0">
                          <a:latin typeface="Verdana" pitchFamily="34" charset="0"/>
                        </a:rPr>
                        <a:t>IQA</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b="1">
                          <a:latin typeface="Verdana" pitchFamily="34" charset="0"/>
                        </a:rPr>
                        <a:t>Description</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479361">
                <a:tc>
                  <a:txBody>
                    <a:bodyPr/>
                    <a:lstStyle/>
                    <a:p>
                      <a:pPr marL="63500" lvl="0" indent="0" rtl="0">
                        <a:lnSpc>
                          <a:spcPct val="115000"/>
                        </a:lnSpc>
                        <a:buNone/>
                      </a:pPr>
                      <a:r>
                        <a:rPr lang="en" sz="1050" b="1" dirty="0">
                          <a:latin typeface="Verdana" pitchFamily="34" charset="0"/>
                        </a:rPr>
                        <a:t>Featured resources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Ability of featuring resources that are potentially of high interest for teachers because of it design or content.</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323493">
                <a:tc>
                  <a:txBody>
                    <a:bodyPr/>
                    <a:lstStyle/>
                    <a:p>
                      <a:pPr marL="63500" lvl="0" indent="0" rtl="0">
                        <a:lnSpc>
                          <a:spcPct val="115000"/>
                        </a:lnSpc>
                        <a:buNone/>
                      </a:pPr>
                      <a:r>
                        <a:rPr lang="en" sz="1050" b="1" dirty="0">
                          <a:latin typeface="Verdana" pitchFamily="34" charset="0"/>
                        </a:rPr>
                        <a:t>User evaluation tools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Tools for the resources to be evaluated by users aiming to rate a resource.</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327137">
                <a:tc>
                  <a:txBody>
                    <a:bodyPr/>
                    <a:lstStyle/>
                    <a:p>
                      <a:pPr marL="63500" lvl="0" indent="0" rtl="0">
                        <a:lnSpc>
                          <a:spcPct val="115000"/>
                        </a:lnSpc>
                        <a:buNone/>
                      </a:pPr>
                      <a:r>
                        <a:rPr lang="en" sz="1050" b="1">
                          <a:latin typeface="Verdana" pitchFamily="34" charset="0"/>
                        </a:rPr>
                        <a:t>Peer review</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Peer review as policy to revise and analyse each resource to ensure its quality.</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330781">
                <a:tc>
                  <a:txBody>
                    <a:bodyPr/>
                    <a:lstStyle/>
                    <a:p>
                      <a:pPr marL="63500" lvl="0" indent="0" rtl="0">
                        <a:lnSpc>
                          <a:spcPct val="115000"/>
                        </a:lnSpc>
                        <a:buNone/>
                      </a:pPr>
                      <a:r>
                        <a:rPr lang="en" sz="1050" b="1" dirty="0">
                          <a:latin typeface="Verdana" pitchFamily="34" charset="0"/>
                        </a:rPr>
                        <a:t>Authorship of the resources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a:latin typeface="Verdana" pitchFamily="34" charset="0"/>
                        </a:rPr>
                        <a:t>Analyse if the repositories include the name of the author(s) of the resources.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438234">
                <a:tc>
                  <a:txBody>
                    <a:bodyPr/>
                    <a:lstStyle/>
                    <a:p>
                      <a:pPr marL="63500" lvl="0" indent="0" rtl="0">
                        <a:lnSpc>
                          <a:spcPct val="115000"/>
                        </a:lnSpc>
                        <a:buNone/>
                      </a:pPr>
                      <a:r>
                        <a:rPr lang="en" sz="1050" b="1">
                          <a:latin typeface="Verdana" pitchFamily="34" charset="0"/>
                        </a:rPr>
                        <a:t>Keywords of the resources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Methodically describe the resources to facilitate the retrieval of the materials within certain specific subject areas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625769">
                <a:tc>
                  <a:txBody>
                    <a:bodyPr/>
                    <a:lstStyle/>
                    <a:p>
                      <a:pPr marL="63500" lvl="0" indent="0" rtl="0">
                        <a:lnSpc>
                          <a:spcPct val="115000"/>
                        </a:lnSpc>
                        <a:buNone/>
                      </a:pPr>
                      <a:r>
                        <a:rPr lang="en" sz="1050" b="1">
                          <a:latin typeface="Verdana" pitchFamily="34" charset="0"/>
                        </a:rPr>
                        <a:t>Inclusion of Metadata (Dublin Core - IEEE LOM - OAI-PMH)</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Introduce standardised formats of metadata to describe OER such as Dublin Core - IEEE LOM - OAI-PMH to comply with international standards for quality making descriptions interoperable amongst ROER</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485265">
                <a:tc>
                  <a:txBody>
                    <a:bodyPr/>
                    <a:lstStyle/>
                    <a:p>
                      <a:pPr marL="63500" lvl="0" indent="0" rtl="0">
                        <a:lnSpc>
                          <a:spcPct val="115000"/>
                        </a:lnSpc>
                        <a:buNone/>
                      </a:pPr>
                      <a:r>
                        <a:rPr lang="en" sz="1050" b="1">
                          <a:latin typeface="Verdana" pitchFamily="34" charset="0"/>
                        </a:rPr>
                        <a:t>Multilingual support</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Design the interface of the in a multilingual way to widen the scope of users by allowing them to perform search of content in different languages.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456776">
                <a:tc>
                  <a:txBody>
                    <a:bodyPr/>
                    <a:lstStyle/>
                    <a:p>
                      <a:pPr marL="63500" lvl="0" indent="0" rtl="0">
                        <a:lnSpc>
                          <a:spcPct val="115000"/>
                        </a:lnSpc>
                        <a:buNone/>
                      </a:pPr>
                      <a:r>
                        <a:rPr lang="en" sz="1050" b="1">
                          <a:latin typeface="Verdana" pitchFamily="34" charset="0"/>
                        </a:rPr>
                        <a:t>Inclusion of Social Media tools for sharing resources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Introduce social media tools to enable the users to share the resources within social media platforms.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494660">
                <a:tc>
                  <a:txBody>
                    <a:bodyPr/>
                    <a:lstStyle/>
                    <a:p>
                      <a:pPr marL="63500" lvl="0" indent="0" rtl="0">
                        <a:lnSpc>
                          <a:spcPct val="115000"/>
                        </a:lnSpc>
                        <a:buNone/>
                      </a:pPr>
                      <a:r>
                        <a:rPr lang="en" sz="1050" b="1">
                          <a:latin typeface="Verdana" pitchFamily="34" charset="0"/>
                        </a:rPr>
                        <a:t>Specification of Creative Commons Licence</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Specify the type of Creative Commons Licence per each resource or give information about the specific type of licence for all the resources.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r h="464010">
                <a:tc>
                  <a:txBody>
                    <a:bodyPr/>
                    <a:lstStyle/>
                    <a:p>
                      <a:pPr marL="63500" lvl="0" indent="0" rtl="0">
                        <a:lnSpc>
                          <a:spcPct val="115000"/>
                        </a:lnSpc>
                        <a:buNone/>
                      </a:pPr>
                      <a:r>
                        <a:rPr lang="en" sz="1050" b="1" dirty="0">
                          <a:latin typeface="Verdana" pitchFamily="34" charset="0"/>
                        </a:rPr>
                        <a:t>Source Code or Original Files Available</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c>
                  <a:txBody>
                    <a:bodyPr/>
                    <a:lstStyle/>
                    <a:p>
                      <a:pPr marL="63500" lvl="0" indent="0" rtl="0">
                        <a:lnSpc>
                          <a:spcPct val="115000"/>
                        </a:lnSpc>
                        <a:buNone/>
                      </a:pPr>
                      <a:r>
                        <a:rPr lang="en" sz="1050" dirty="0">
                          <a:latin typeface="Verdana" pitchFamily="34" charset="0"/>
                        </a:rPr>
                        <a:t>Allow the download of the source code or original files for resources.</a:t>
                      </a:r>
                    </a:p>
                  </a:txBody>
                  <a:tcPr marL="68575" marR="6857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44"/>
            <a:ext cx="8229600" cy="652500"/>
          </a:xfrm>
          <a:prstGeom prst="rect">
            <a:avLst/>
          </a:prstGeom>
        </p:spPr>
        <p:txBody>
          <a:bodyPr lIns="91425" tIns="91425" rIns="91425" bIns="91425" anchor="b" anchorCtr="0">
            <a:noAutofit/>
          </a:bodyPr>
          <a:lstStyle/>
          <a:p>
            <a:pPr algn="ctr">
              <a:buNone/>
            </a:pPr>
            <a:r>
              <a:rPr lang="en" dirty="0">
                <a:latin typeface="Verdana" pitchFamily="34" charset="0"/>
              </a:rPr>
              <a:t>Incidence of IQA in ROER</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958" y="1340768"/>
            <a:ext cx="8467154" cy="4193918"/>
          </a:xfrm>
          <a:prstGeom prst="rect">
            <a:avLst/>
          </a:prstGeom>
        </p:spPr>
      </p:pic>
      <p:sp>
        <p:nvSpPr>
          <p:cNvPr id="3" name="TextBox 2"/>
          <p:cNvSpPr txBox="1"/>
          <p:nvPr/>
        </p:nvSpPr>
        <p:spPr>
          <a:xfrm>
            <a:off x="179512" y="5661248"/>
            <a:ext cx="8784976" cy="523220"/>
          </a:xfrm>
          <a:prstGeom prst="rect">
            <a:avLst/>
          </a:prstGeom>
          <a:noFill/>
        </p:spPr>
        <p:txBody>
          <a:bodyPr wrap="square" rtlCol="0">
            <a:spAutoFit/>
          </a:bodyPr>
          <a:lstStyle/>
          <a:p>
            <a:pPr algn="ctr"/>
            <a:r>
              <a:rPr lang="en-GB" dirty="0" smtClean="0"/>
              <a:t>Atenas &amp; Havemann</a:t>
            </a:r>
            <a:r>
              <a:rPr lang="en-GB" dirty="0"/>
              <a:t> (2013) </a:t>
            </a:r>
            <a:r>
              <a:rPr lang="en-GB" dirty="0" smtClean="0"/>
              <a:t>, </a:t>
            </a:r>
            <a:r>
              <a:rPr lang="en-GB" dirty="0" smtClean="0">
                <a:hlinkClick r:id="rId4"/>
              </a:rPr>
              <a:t>http</a:t>
            </a:r>
            <a:r>
              <a:rPr lang="en-GB" dirty="0">
                <a:hlinkClick r:id="rId4"/>
              </a:rPr>
              <a:t>://</a:t>
            </a:r>
            <a:r>
              <a:rPr lang="en-GB" dirty="0" smtClean="0">
                <a:hlinkClick r:id="rId4"/>
              </a:rPr>
              <a:t>is.jrc.ec.europa.eu/pages/EAP/documents/All_OE2030_HE_v%204_author%20revised_OK.pdf</a:t>
            </a:r>
            <a:r>
              <a:rPr lang="en-GB" dirty="0" smtClean="0"/>
              <a:t> </a:t>
            </a:r>
            <a:endParaRPr lang="en-GB" dirty="0"/>
          </a:p>
        </p:txBody>
      </p:sp>
      <p:pic>
        <p:nvPicPr>
          <p:cNvPr id="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3667" y="5013176"/>
            <a:ext cx="933450"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44"/>
            <a:ext cx="8229600" cy="1138131"/>
          </a:xfrm>
          <a:prstGeom prst="rect">
            <a:avLst/>
          </a:prstGeom>
        </p:spPr>
        <p:txBody>
          <a:bodyPr lIns="91425" tIns="91425" rIns="91425" bIns="91425" anchor="t" anchorCtr="0">
            <a:noAutofit/>
          </a:bodyPr>
          <a:lstStyle/>
          <a:p>
            <a:pPr algn="ctr">
              <a:buNone/>
            </a:pPr>
            <a:r>
              <a:rPr lang="en" sz="3300" b="0" dirty="0">
                <a:latin typeface="Verdana" pitchFamily="34" charset="0"/>
              </a:rPr>
              <a:t>We propose that </a:t>
            </a:r>
            <a:r>
              <a:rPr lang="en" sz="3300" b="0" dirty="0" smtClean="0">
                <a:latin typeface="Verdana" pitchFamily="34" charset="0"/>
              </a:rPr>
              <a:t>repositories</a:t>
            </a:r>
            <a:r>
              <a:rPr lang="en" sz="3300" b="0" dirty="0">
                <a:latin typeface="Verdana" pitchFamily="34" charset="0"/>
              </a:rPr>
              <a:t> </a:t>
            </a:r>
            <a:r>
              <a:rPr lang="en" sz="3300" b="0" dirty="0" smtClean="0">
                <a:latin typeface="Verdana" pitchFamily="34" charset="0"/>
              </a:rPr>
              <a:t>should include</a:t>
            </a:r>
            <a:endParaRPr lang="en" sz="3300" b="0" dirty="0">
              <a:latin typeface="Verdana" pitchFamily="34" charset="0"/>
            </a:endParaRPr>
          </a:p>
        </p:txBody>
      </p:sp>
      <p:graphicFrame>
        <p:nvGraphicFramePr>
          <p:cNvPr id="78" name="Shape 78"/>
          <p:cNvGraphicFramePr/>
          <p:nvPr>
            <p:extLst>
              <p:ext uri="{D42A27DB-BD31-4B8C-83A1-F6EECF244321}">
                <p14:modId xmlns:p14="http://schemas.microsoft.com/office/powerpoint/2010/main" val="1550970946"/>
              </p:ext>
            </p:extLst>
          </p:nvPr>
        </p:nvGraphicFramePr>
        <p:xfrm>
          <a:off x="539552" y="1772816"/>
          <a:ext cx="7983375" cy="4555431"/>
        </p:xfrm>
        <a:graphic>
          <a:graphicData uri="http://schemas.openxmlformats.org/drawingml/2006/table">
            <a:tbl>
              <a:tblPr>
                <a:noFill/>
                <a:tableStyleId>{AA629E9A-17A7-4692-8DD7-D7049C42ED27}</a:tableStyleId>
              </a:tblPr>
              <a:tblGrid>
                <a:gridCol w="2378700"/>
                <a:gridCol w="2599450"/>
                <a:gridCol w="3005225"/>
              </a:tblGrid>
              <a:tr h="469108">
                <a:tc>
                  <a:txBody>
                    <a:bodyPr/>
                    <a:lstStyle/>
                    <a:p>
                      <a:pPr algn="ctr" rtl="0">
                        <a:buNone/>
                      </a:pPr>
                      <a:r>
                        <a:rPr lang="en" b="1" dirty="0">
                          <a:latin typeface="Verdana" pitchFamily="34" charset="0"/>
                        </a:rPr>
                        <a:t>IQA</a:t>
                      </a:r>
                    </a:p>
                  </a:txBody>
                  <a:tcPr marL="91425" marR="91425" marT="91425" marB="91425"/>
                </a:tc>
                <a:tc>
                  <a:txBody>
                    <a:bodyPr/>
                    <a:lstStyle/>
                    <a:p>
                      <a:pPr algn="ctr" rtl="0">
                        <a:buNone/>
                      </a:pPr>
                      <a:r>
                        <a:rPr lang="en" b="1">
                          <a:latin typeface="Verdana" pitchFamily="34" charset="0"/>
                        </a:rPr>
                        <a:t>Definition</a:t>
                      </a:r>
                    </a:p>
                  </a:txBody>
                  <a:tcPr marL="91425" marR="91425" marT="91425" marB="91425"/>
                </a:tc>
                <a:tc>
                  <a:txBody>
                    <a:bodyPr/>
                    <a:lstStyle/>
                    <a:p>
                      <a:pPr algn="ctr" rtl="0">
                        <a:buNone/>
                      </a:pPr>
                      <a:r>
                        <a:rPr lang="en" b="1">
                          <a:latin typeface="Verdana" pitchFamily="34" charset="0"/>
                        </a:rPr>
                        <a:t>Model</a:t>
                      </a:r>
                    </a:p>
                  </a:txBody>
                  <a:tcPr marL="91425" marR="91425" marT="91425" marB="91425"/>
                </a:tc>
              </a:tr>
              <a:tr h="585312">
                <a:tc>
                  <a:txBody>
                    <a:bodyPr/>
                    <a:lstStyle/>
                    <a:p>
                      <a:pPr>
                        <a:buNone/>
                      </a:pPr>
                      <a:r>
                        <a:rPr lang="en" b="1" dirty="0">
                          <a:latin typeface="Verdana" pitchFamily="34" charset="0"/>
                        </a:rPr>
                        <a:t>User Evaluation tools</a:t>
                      </a:r>
                    </a:p>
                  </a:txBody>
                  <a:tcPr marL="91425" marR="91425" marT="91425" marB="91425"/>
                </a:tc>
                <a:tc>
                  <a:txBody>
                    <a:bodyPr/>
                    <a:lstStyle/>
                    <a:p>
                      <a:pPr>
                        <a:buNone/>
                      </a:pPr>
                      <a:r>
                        <a:rPr lang="en" dirty="0">
                          <a:latin typeface="Verdana" pitchFamily="34" charset="0"/>
                        </a:rPr>
                        <a:t>Pedagogical value, accessibility, design</a:t>
                      </a:r>
                    </a:p>
                  </a:txBody>
                  <a:tcPr marL="91425" marR="91425" marT="91425" marB="91425"/>
                </a:tc>
                <a:tc>
                  <a:txBody>
                    <a:bodyPr/>
                    <a:lstStyle/>
                    <a:p>
                      <a:pPr rtl="0">
                        <a:buNone/>
                      </a:pPr>
                      <a:r>
                        <a:rPr lang="en">
                          <a:latin typeface="Verdana" pitchFamily="34" charset="0"/>
                        </a:rPr>
                        <a:t>Tripadvisor, Amazon</a:t>
                      </a:r>
                    </a:p>
                  </a:txBody>
                  <a:tcPr marL="91425" marR="91425" marT="91425" marB="91425"/>
                </a:tc>
              </a:tr>
              <a:tr h="611753">
                <a:tc>
                  <a:txBody>
                    <a:bodyPr/>
                    <a:lstStyle/>
                    <a:p>
                      <a:pPr>
                        <a:buNone/>
                      </a:pPr>
                      <a:r>
                        <a:rPr lang="en" b="1" dirty="0">
                          <a:latin typeface="Verdana" pitchFamily="34" charset="0"/>
                        </a:rPr>
                        <a:t>Metadata provided by the contributors</a:t>
                      </a:r>
                    </a:p>
                  </a:txBody>
                  <a:tcPr marL="91425" marR="91425" marT="91425" marB="91425"/>
                </a:tc>
                <a:tc>
                  <a:txBody>
                    <a:bodyPr/>
                    <a:lstStyle/>
                    <a:p>
                      <a:pPr>
                        <a:buNone/>
                      </a:pPr>
                      <a:r>
                        <a:rPr lang="en" dirty="0">
                          <a:latin typeface="Verdana" pitchFamily="34" charset="0"/>
                        </a:rPr>
                        <a:t>Relevant information about the materials</a:t>
                      </a:r>
                    </a:p>
                  </a:txBody>
                  <a:tcPr marL="91425" marR="91425" marT="91425" marB="91425"/>
                </a:tc>
                <a:tc>
                  <a:txBody>
                    <a:bodyPr/>
                    <a:lstStyle/>
                    <a:p>
                      <a:pPr rtl="0">
                        <a:buNone/>
                      </a:pPr>
                      <a:r>
                        <a:rPr lang="en" dirty="0">
                          <a:latin typeface="Verdana" pitchFamily="34" charset="0"/>
                        </a:rPr>
                        <a:t>Slideshare</a:t>
                      </a:r>
                    </a:p>
                  </a:txBody>
                  <a:tcPr marL="91425" marR="91425" marT="91425" marB="91425"/>
                </a:tc>
              </a:tr>
              <a:tr h="622281">
                <a:tc>
                  <a:txBody>
                    <a:bodyPr/>
                    <a:lstStyle/>
                    <a:p>
                      <a:pPr>
                        <a:buNone/>
                      </a:pPr>
                      <a:r>
                        <a:rPr lang="en" b="1" dirty="0">
                          <a:latin typeface="Verdana" pitchFamily="34" charset="0"/>
                        </a:rPr>
                        <a:t>Type of CC license provided by the author</a:t>
                      </a:r>
                    </a:p>
                  </a:txBody>
                  <a:tcPr marL="91425" marR="91425" marT="91425" marB="91425"/>
                </a:tc>
                <a:tc>
                  <a:txBody>
                    <a:bodyPr/>
                    <a:lstStyle/>
                    <a:p>
                      <a:pPr>
                        <a:buNone/>
                      </a:pPr>
                      <a:r>
                        <a:rPr lang="en" dirty="0">
                          <a:latin typeface="Verdana" pitchFamily="34" charset="0"/>
                        </a:rPr>
                        <a:t>The author must decide the type of CC licenses</a:t>
                      </a:r>
                    </a:p>
                  </a:txBody>
                  <a:tcPr marL="91425" marR="91425" marT="91425" marB="91425"/>
                </a:tc>
                <a:tc>
                  <a:txBody>
                    <a:bodyPr/>
                    <a:lstStyle/>
                    <a:p>
                      <a:pPr rtl="0">
                        <a:buNone/>
                      </a:pPr>
                      <a:r>
                        <a:rPr lang="en" dirty="0">
                          <a:latin typeface="Verdana" pitchFamily="34" charset="0"/>
                        </a:rPr>
                        <a:t>Drop down menu</a:t>
                      </a:r>
                    </a:p>
                  </a:txBody>
                  <a:tcPr marL="91425" marR="91425" marT="91425" marB="91425"/>
                </a:tc>
              </a:tr>
              <a:tr h="585312">
                <a:tc>
                  <a:txBody>
                    <a:bodyPr/>
                    <a:lstStyle/>
                    <a:p>
                      <a:pPr>
                        <a:buNone/>
                      </a:pPr>
                      <a:r>
                        <a:rPr lang="en" b="1" dirty="0">
                          <a:latin typeface="Verdana" pitchFamily="34" charset="0"/>
                        </a:rPr>
                        <a:t>Multilingual interface</a:t>
                      </a:r>
                    </a:p>
                  </a:txBody>
                  <a:tcPr marL="91425" marR="91425" marT="91425" marB="91425"/>
                </a:tc>
                <a:tc>
                  <a:txBody>
                    <a:bodyPr/>
                    <a:lstStyle/>
                    <a:p>
                      <a:pPr>
                        <a:buNone/>
                      </a:pPr>
                      <a:r>
                        <a:rPr lang="en" dirty="0">
                          <a:latin typeface="Verdana" pitchFamily="34" charset="0"/>
                        </a:rPr>
                        <a:t>Allows users to navigate in different languages</a:t>
                      </a:r>
                    </a:p>
                  </a:txBody>
                  <a:tcPr marL="91425" marR="91425" marT="91425" marB="91425"/>
                </a:tc>
                <a:tc>
                  <a:txBody>
                    <a:bodyPr/>
                    <a:lstStyle/>
                    <a:p>
                      <a:pPr>
                        <a:buNone/>
                      </a:pPr>
                      <a:r>
                        <a:rPr lang="en" dirty="0">
                          <a:latin typeface="Verdana" pitchFamily="34" charset="0"/>
                        </a:rPr>
                        <a:t>Google</a:t>
                      </a:r>
                    </a:p>
                  </a:txBody>
                  <a:tcPr marL="91425" marR="91425" marT="91425" marB="91425"/>
                </a:tc>
              </a:tr>
              <a:tr h="590109">
                <a:tc>
                  <a:txBody>
                    <a:bodyPr/>
                    <a:lstStyle/>
                    <a:p>
                      <a:pPr>
                        <a:buNone/>
                      </a:pPr>
                      <a:r>
                        <a:rPr lang="en" b="1" dirty="0">
                          <a:latin typeface="Verdana" pitchFamily="34" charset="0"/>
                        </a:rPr>
                        <a:t>Social Media Sharing</a:t>
                      </a:r>
                    </a:p>
                  </a:txBody>
                  <a:tcPr marL="91425" marR="91425" marT="91425" marB="91425"/>
                </a:tc>
                <a:tc>
                  <a:txBody>
                    <a:bodyPr/>
                    <a:lstStyle/>
                    <a:p>
                      <a:pPr>
                        <a:buNone/>
                      </a:pPr>
                      <a:r>
                        <a:rPr lang="en">
                          <a:latin typeface="Verdana" pitchFamily="34" charset="0"/>
                        </a:rPr>
                        <a:t>Allow users to share content in social media  </a:t>
                      </a:r>
                    </a:p>
                  </a:txBody>
                  <a:tcPr marL="91425" marR="91425" marT="91425" marB="91425"/>
                </a:tc>
                <a:tc>
                  <a:txBody>
                    <a:bodyPr/>
                    <a:lstStyle/>
                    <a:p>
                      <a:pPr>
                        <a:buNone/>
                      </a:pPr>
                      <a:r>
                        <a:rPr lang="en" dirty="0">
                          <a:latin typeface="Verdana" pitchFamily="34" charset="0"/>
                        </a:rPr>
                        <a:t>Online news, blogs, shopping</a:t>
                      </a:r>
                    </a:p>
                  </a:txBody>
                  <a:tcPr marL="91425" marR="91425" marT="91425" marB="91425"/>
                </a:tc>
              </a:tr>
              <a:tr h="719625">
                <a:tc>
                  <a:txBody>
                    <a:bodyPr/>
                    <a:lstStyle/>
                    <a:p>
                      <a:pPr>
                        <a:buNone/>
                      </a:pPr>
                      <a:r>
                        <a:rPr lang="en" b="1" dirty="0">
                          <a:latin typeface="Verdana" pitchFamily="34" charset="0"/>
                        </a:rPr>
                        <a:t>Download of the original file / source code</a:t>
                      </a:r>
                    </a:p>
                  </a:txBody>
                  <a:tcPr marL="91425" marR="91425" marT="91425" marB="91425"/>
                </a:tc>
                <a:tc>
                  <a:txBody>
                    <a:bodyPr/>
                    <a:lstStyle/>
                    <a:p>
                      <a:pPr>
                        <a:buNone/>
                      </a:pPr>
                      <a:r>
                        <a:rPr lang="en">
                          <a:latin typeface="Verdana" pitchFamily="34" charset="0"/>
                        </a:rPr>
                        <a:t>Allow users to download the original file </a:t>
                      </a:r>
                    </a:p>
                  </a:txBody>
                  <a:tcPr marL="91425" marR="91425" marT="91425" marB="91425"/>
                </a:tc>
                <a:tc>
                  <a:txBody>
                    <a:bodyPr/>
                    <a:lstStyle/>
                    <a:p>
                      <a:pPr>
                        <a:buNone/>
                      </a:pPr>
                      <a:r>
                        <a:rPr lang="en" dirty="0">
                          <a:latin typeface="Verdana" pitchFamily="34" charset="0"/>
                        </a:rPr>
                        <a:t>Slideshare</a:t>
                      </a:r>
                    </a:p>
                  </a:txBody>
                  <a:tcPr marL="91425" marR="91425" marT="91425" marB="91425"/>
                </a:tc>
              </a:tr>
            </a:tbl>
          </a:graphicData>
        </a:graphic>
      </p:graphicFrame>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928</Words>
  <Application>Microsoft Office PowerPoint</Application>
  <PresentationFormat>On-screen Show (4:3)</PresentationFormat>
  <Paragraphs>89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
      <vt:lpstr> Are repositories holding back OER? Quality assurance in repositories of OER</vt:lpstr>
      <vt:lpstr>Ethos of the OER movement</vt:lpstr>
      <vt:lpstr>How is the OER movement doing?</vt:lpstr>
      <vt:lpstr>  Supporting Open Educational Practices (OEP)</vt:lpstr>
      <vt:lpstr>Defining concepts of this study</vt:lpstr>
      <vt:lpstr>Evaluating repositories of OER</vt:lpstr>
      <vt:lpstr>Indicators for Quality Assurance</vt:lpstr>
      <vt:lpstr>Incidence of IQA in ROER</vt:lpstr>
      <vt:lpstr>We propose that repositories should include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repositories holding back OER?  Quality assurance in repositories of OER</dc:title>
  <dc:creator>Leo Havemann</dc:creator>
  <cp:lastModifiedBy>Authorised User</cp:lastModifiedBy>
  <cp:revision>21</cp:revision>
  <dcterms:modified xsi:type="dcterms:W3CDTF">2013-07-19T10:50:38Z</dcterms:modified>
</cp:coreProperties>
</file>