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166"/>
    <a:srgbClr val="EB801D"/>
    <a:srgbClr val="1B1D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8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2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1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1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7322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4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8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3509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217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11/11/2020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1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peningthefuture.net/" TargetMode="Externa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D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0C0052-C737-4450-9C30-1905E13069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0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72357" y="870583"/>
            <a:ext cx="10267950" cy="3227387"/>
          </a:xfrm>
        </p:spPr>
        <p:txBody>
          <a:bodyPr anchor="b">
            <a:normAutofit/>
          </a:bodyPr>
          <a:lstStyle/>
          <a:p>
            <a:pPr algn="ctr"/>
            <a:r>
              <a:rPr lang="en-GB" sz="8000" dirty="0">
                <a:solidFill>
                  <a:schemeClr val="tx1"/>
                </a:solidFill>
              </a:rPr>
              <a:t>Opening the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72357" y="4607719"/>
            <a:ext cx="10267950" cy="1509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Revenue models for open-access monographs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Professor Martin Paul Eve &amp; Dr Frances Pinter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2DA1B16-DAE6-4B02-9DFF-5244A3B817BB}"/>
              </a:ext>
            </a:extLst>
          </p:cNvPr>
          <p:cNvSpPr txBox="1">
            <a:spLocks/>
          </p:cNvSpPr>
          <p:nvPr/>
        </p:nvSpPr>
        <p:spPr>
          <a:xfrm>
            <a:off x="3725801" y="6234987"/>
            <a:ext cx="4740398" cy="5054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0" i="0" dirty="0">
                <a:effectLst/>
                <a:latin typeface="+mj-lt"/>
              </a:rPr>
              <a:t>doi.org/10.7557/5.5611</a:t>
            </a:r>
            <a:endParaRPr lang="en-GB" sz="28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12AA91-16D9-4844-A975-4311798B6B15}"/>
              </a:ext>
            </a:extLst>
          </p:cNvPr>
          <p:cNvSpPr txBox="1"/>
          <p:nvPr/>
        </p:nvSpPr>
        <p:spPr>
          <a:xfrm>
            <a:off x="10730435" y="6376561"/>
            <a:ext cx="1298499" cy="3601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baseline="0" dirty="0">
                <a:solidFill>
                  <a:schemeClr val="tx1"/>
                </a:solidFill>
                <a:latin typeface="+mj-lt"/>
              </a:rPr>
              <a:t>CC BY 4.0</a:t>
            </a:r>
            <a:endParaRPr lang="en-US" sz="1200" kern="1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D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89470A9B-039A-4A24-A5EB-B966AD096522}"/>
              </a:ext>
            </a:extLst>
          </p:cNvPr>
          <p:cNvSpPr/>
          <p:nvPr/>
        </p:nvSpPr>
        <p:spPr>
          <a:xfrm>
            <a:off x="0" y="0"/>
            <a:ext cx="12192000" cy="3056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4B064-C458-4447-87FF-A5D3DE858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588" y="1963020"/>
            <a:ext cx="4166807" cy="8773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kern="1200" cap="none" spc="120" baseline="0" dirty="0">
                <a:solidFill>
                  <a:srgbClr val="000000"/>
                </a:solidFill>
                <a:latin typeface="+mn-lt"/>
              </a:rPr>
              <a:t>Community-led </a:t>
            </a:r>
            <a:r>
              <a:rPr lang="en-US" sz="1800" cap="none" dirty="0">
                <a:solidFill>
                  <a:srgbClr val="000000"/>
                </a:solidFill>
                <a:latin typeface="+mn-lt"/>
              </a:rPr>
              <a:t>O</a:t>
            </a:r>
            <a:r>
              <a:rPr lang="en-US" sz="1800" kern="1200" cap="none" spc="120" baseline="0" dirty="0">
                <a:solidFill>
                  <a:srgbClr val="000000"/>
                </a:solidFill>
                <a:latin typeface="+mn-lt"/>
              </a:rPr>
              <a:t>pen Publication </a:t>
            </a:r>
            <a:br>
              <a:rPr lang="en-US" sz="1800" kern="1200" cap="none" spc="120" baseline="0" dirty="0">
                <a:solidFill>
                  <a:srgbClr val="000000"/>
                </a:solidFill>
                <a:latin typeface="+mn-lt"/>
              </a:rPr>
            </a:br>
            <a:r>
              <a:rPr lang="en-US" sz="1800" kern="1200" cap="none" spc="120" baseline="0" dirty="0">
                <a:solidFill>
                  <a:srgbClr val="000000"/>
                </a:solidFill>
                <a:latin typeface="+mn-lt"/>
              </a:rPr>
              <a:t>Infrastructures for Monographs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40F8F99B-58A7-4BCA-8CDE-3E315AE1C5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1227" y="235061"/>
            <a:ext cx="3656903" cy="16821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F78214-7C66-4AE7-B62B-85E2CE08CE9F}"/>
              </a:ext>
            </a:extLst>
          </p:cNvPr>
          <p:cNvSpPr txBox="1"/>
          <p:nvPr/>
        </p:nvSpPr>
        <p:spPr>
          <a:xfrm>
            <a:off x="5450889" y="442685"/>
            <a:ext cx="6196614" cy="249058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>
              <a:lnSpc>
                <a:spcPct val="101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spc="50" dirty="0">
                <a:solidFill>
                  <a:srgbClr val="000000"/>
                </a:solidFill>
              </a:rPr>
              <a:t>£3m funded project</a:t>
            </a:r>
          </a:p>
          <a:p>
            <a:pPr marL="285750" indent="-285750">
              <a:lnSpc>
                <a:spcPct val="101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spc="50" dirty="0">
                <a:solidFill>
                  <a:srgbClr val="000000"/>
                </a:solidFill>
              </a:rPr>
              <a:t>Research England</a:t>
            </a:r>
          </a:p>
          <a:p>
            <a:pPr marL="285750" indent="-285750">
              <a:lnSpc>
                <a:spcPct val="101000"/>
              </a:lnSpc>
              <a:spcAft>
                <a:spcPts val="600"/>
              </a:spcAft>
              <a:buFont typeface="Arial"/>
              <a:buChar char="•"/>
            </a:pPr>
            <a:r>
              <a:rPr lang="en-GB" sz="2400" spc="50" dirty="0">
                <a:solidFill>
                  <a:srgbClr val="000000"/>
                </a:solidFill>
              </a:rPr>
              <a:t>Arcadia – a charitable fund of </a:t>
            </a:r>
            <a:r>
              <a:rPr lang="en-GB" sz="2400" spc="50" dirty="0" err="1">
                <a:solidFill>
                  <a:srgbClr val="000000"/>
                </a:solidFill>
              </a:rPr>
              <a:t>Lisbet</a:t>
            </a:r>
            <a:r>
              <a:rPr lang="en-GB" sz="2400" spc="50" dirty="0">
                <a:solidFill>
                  <a:srgbClr val="000000"/>
                </a:solidFill>
              </a:rPr>
              <a:t> </a:t>
            </a:r>
            <a:r>
              <a:rPr lang="en-GB" sz="2400" spc="50" dirty="0" err="1">
                <a:solidFill>
                  <a:srgbClr val="000000"/>
                </a:solidFill>
              </a:rPr>
              <a:t>Rausing</a:t>
            </a:r>
            <a:r>
              <a:rPr lang="en-GB" sz="2400" spc="50" dirty="0">
                <a:solidFill>
                  <a:srgbClr val="000000"/>
                </a:solidFill>
              </a:rPr>
              <a:t> and Peter Baldwin</a:t>
            </a:r>
          </a:p>
          <a:p>
            <a:pPr marL="285750" indent="-285750">
              <a:lnSpc>
                <a:spcPct val="101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spc="50" dirty="0">
                <a:solidFill>
                  <a:srgbClr val="000000"/>
                </a:solidFill>
              </a:rPr>
              <a:t>Infrastructural gaps</a:t>
            </a:r>
          </a:p>
        </p:txBody>
      </p:sp>
      <p:sp>
        <p:nvSpPr>
          <p:cNvPr id="3" name="Rectangle 2" descr="Bar chart">
            <a:extLst>
              <a:ext uri="{FF2B5EF4-FFF2-40B4-BE49-F238E27FC236}">
                <a16:creationId xmlns:a16="http://schemas.microsoft.com/office/drawing/2014/main" id="{D1C5DBB8-5613-4DE3-9BA8-0C9E96EA92AD}"/>
              </a:ext>
            </a:extLst>
          </p:cNvPr>
          <p:cNvSpPr/>
          <p:nvPr/>
        </p:nvSpPr>
        <p:spPr>
          <a:xfrm>
            <a:off x="3915617" y="3500647"/>
            <a:ext cx="872579" cy="872579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198AD-434E-4BA3-AD0C-0345E38E7F3B}"/>
              </a:ext>
            </a:extLst>
          </p:cNvPr>
          <p:cNvSpPr txBox="1"/>
          <p:nvPr/>
        </p:nvSpPr>
        <p:spPr>
          <a:xfrm>
            <a:off x="5667609" y="3143682"/>
            <a:ext cx="4095158" cy="15865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500" kern="1200" baseline="0" dirty="0">
                <a:solidFill>
                  <a:schemeClr val="bg1"/>
                </a:solidFill>
              </a:rPr>
              <a:t>Revenue model report</a:t>
            </a:r>
            <a:endParaRPr lang="en-US" sz="2500" kern="1200" dirty="0">
              <a:solidFill>
                <a:schemeClr val="bg1"/>
              </a:solidFill>
            </a:endParaRPr>
          </a:p>
        </p:txBody>
      </p:sp>
      <p:sp>
        <p:nvSpPr>
          <p:cNvPr id="25" name="Rectangle 24" descr="Upward trend">
            <a:extLst>
              <a:ext uri="{FF2B5EF4-FFF2-40B4-BE49-F238E27FC236}">
                <a16:creationId xmlns:a16="http://schemas.microsoft.com/office/drawing/2014/main" id="{CFE8A9F7-7092-4F8A-934B-CF45FCCD91F3}"/>
              </a:ext>
            </a:extLst>
          </p:cNvPr>
          <p:cNvSpPr/>
          <p:nvPr/>
        </p:nvSpPr>
        <p:spPr>
          <a:xfrm>
            <a:off x="3915617" y="4459996"/>
            <a:ext cx="872579" cy="872579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2CCAC0-7A11-4D04-8E92-8659C1F42E15}"/>
              </a:ext>
            </a:extLst>
          </p:cNvPr>
          <p:cNvSpPr txBox="1"/>
          <p:nvPr/>
        </p:nvSpPr>
        <p:spPr>
          <a:xfrm>
            <a:off x="5667609" y="4103032"/>
            <a:ext cx="4095158" cy="15865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500" kern="1200" baseline="0" dirty="0">
                <a:solidFill>
                  <a:schemeClr val="bg1"/>
                </a:solidFill>
              </a:rPr>
              <a:t>New business models for presses</a:t>
            </a:r>
            <a:endParaRPr lang="en-US" sz="2500" kern="1200" dirty="0">
              <a:solidFill>
                <a:schemeClr val="bg1"/>
              </a:solidFill>
            </a:endParaRPr>
          </a:p>
        </p:txBody>
      </p:sp>
      <p:sp>
        <p:nvSpPr>
          <p:cNvPr id="29" name="Rectangle 28" descr="Transfer">
            <a:extLst>
              <a:ext uri="{FF2B5EF4-FFF2-40B4-BE49-F238E27FC236}">
                <a16:creationId xmlns:a16="http://schemas.microsoft.com/office/drawing/2014/main" id="{6A00F1AC-6683-485C-9B63-329A90CD041D}"/>
              </a:ext>
            </a:extLst>
          </p:cNvPr>
          <p:cNvSpPr/>
          <p:nvPr/>
        </p:nvSpPr>
        <p:spPr>
          <a:xfrm>
            <a:off x="3915335" y="5513654"/>
            <a:ext cx="872579" cy="872579"/>
          </a:xfrm>
          <a:prstGeom prst="rect">
            <a:avLst/>
          </a:pr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71018C-A89D-4AC4-B8E6-DBB31687F61C}"/>
              </a:ext>
            </a:extLst>
          </p:cNvPr>
          <p:cNvSpPr txBox="1"/>
          <p:nvPr/>
        </p:nvSpPr>
        <p:spPr>
          <a:xfrm>
            <a:off x="5667327" y="5156690"/>
            <a:ext cx="4095158" cy="15865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500" kern="1200" baseline="0" dirty="0">
                <a:solidFill>
                  <a:schemeClr val="bg1"/>
                </a:solidFill>
              </a:rPr>
              <a:t>Conversion of existing presses to OA models</a:t>
            </a:r>
            <a:endParaRPr lang="en-US" sz="2500" kern="1200" dirty="0">
              <a:solidFill>
                <a:schemeClr val="bg1"/>
              </a:solidFill>
            </a:endParaRP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CD6F4042-458D-445A-98CC-4BE21BFAB48C}"/>
              </a:ext>
            </a:extLst>
          </p:cNvPr>
          <p:cNvSpPr txBox="1">
            <a:spLocks/>
          </p:cNvSpPr>
          <p:nvPr/>
        </p:nvSpPr>
        <p:spPr>
          <a:xfrm>
            <a:off x="338634" y="4476731"/>
            <a:ext cx="4181197" cy="877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cap="none" dirty="0">
                <a:latin typeface="+mn-lt"/>
              </a:rPr>
              <a:t>Work Package 3</a:t>
            </a:r>
          </a:p>
        </p:txBody>
      </p:sp>
    </p:spTree>
    <p:extLst>
      <p:ext uri="{BB962C8B-B14F-4D97-AF65-F5344CB8AC3E}">
        <p14:creationId xmlns:p14="http://schemas.microsoft.com/office/powerpoint/2010/main" val="278779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D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BA5D7DB-32BC-4266-A7FD-FBC9CE33C9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684" y="1287632"/>
            <a:ext cx="3585531" cy="1600261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F9C6298-F259-4BA6-9AAD-0CDCA6D9226F}"/>
              </a:ext>
            </a:extLst>
          </p:cNvPr>
          <p:cNvSpPr txBox="1">
            <a:spLocks/>
          </p:cNvSpPr>
          <p:nvPr/>
        </p:nvSpPr>
        <p:spPr>
          <a:xfrm>
            <a:off x="6251182" y="586260"/>
            <a:ext cx="5782586" cy="5845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2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3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27432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18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94360" indent="0" algn="l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Existing presses</a:t>
            </a:r>
            <a:endParaRPr lang="en-US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Presses with backlist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Libraries without OA budgets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Libraries that support OA initiatives</a:t>
            </a:r>
          </a:p>
          <a:p>
            <a:pPr marL="457200" indent="-457200"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Membership models</a:t>
            </a:r>
          </a:p>
          <a:p>
            <a:pPr marL="457200" indent="-457200"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Subscription models</a:t>
            </a:r>
          </a:p>
          <a:p>
            <a:pPr marL="457200" indent="-457200"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Combining the two</a:t>
            </a:r>
          </a:p>
          <a:p>
            <a:pPr marL="457200" indent="-457200"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Dynamic scaling</a:t>
            </a:r>
          </a:p>
          <a:p>
            <a:pPr marL="457200" indent="-457200">
              <a:buChar char="•"/>
            </a:pPr>
            <a:r>
              <a:rPr lang="en-US" sz="2800" dirty="0">
                <a:solidFill>
                  <a:schemeClr val="bg1"/>
                </a:solidFill>
              </a:rPr>
              <a:t>Low risk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4D75921-CBA1-441B-914A-90C0CE698CAF}"/>
              </a:ext>
            </a:extLst>
          </p:cNvPr>
          <p:cNvSpPr txBox="1">
            <a:spLocks/>
          </p:cNvSpPr>
          <p:nvPr/>
        </p:nvSpPr>
        <p:spPr>
          <a:xfrm>
            <a:off x="310719" y="2999279"/>
            <a:ext cx="5203496" cy="29842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8000" dirty="0">
                <a:solidFill>
                  <a:schemeClr val="bg1">
                    <a:lumMod val="95000"/>
                  </a:schemeClr>
                </a:solidFill>
              </a:rPr>
              <a:t>A MODEL FOR small/mid-size </a:t>
            </a:r>
            <a:br>
              <a:rPr lang="en-GB" sz="8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GB" sz="8000" dirty="0"/>
              <a:t>UNIVERSITY</a:t>
            </a:r>
            <a:r>
              <a:rPr lang="en-GB" sz="8000" dirty="0">
                <a:solidFill>
                  <a:srgbClr val="C62166"/>
                </a:solidFill>
              </a:rPr>
              <a:t>  PRESSES</a:t>
            </a:r>
          </a:p>
        </p:txBody>
      </p:sp>
    </p:spTree>
    <p:extLst>
      <p:ext uri="{BB962C8B-B14F-4D97-AF65-F5344CB8AC3E}">
        <p14:creationId xmlns:p14="http://schemas.microsoft.com/office/powerpoint/2010/main" val="4111894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347BB-474A-4913-AA65-AA5BBFA0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GB" dirty="0"/>
              <a:t>CEU Press </a:t>
            </a:r>
            <a:r>
              <a:rPr lang="en-GB" dirty="0">
                <a:solidFill>
                  <a:srgbClr val="C62166"/>
                </a:solidFill>
              </a:rPr>
              <a:t>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26F6-A048-4A7B-B733-7C08A16E4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906" y="2565633"/>
            <a:ext cx="10128739" cy="41014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Piloting </a:t>
            </a:r>
            <a:r>
              <a:rPr lang="en-GB" sz="2000" i="1" dirty="0"/>
              <a:t>Opening The Future</a:t>
            </a:r>
            <a:r>
              <a:rPr lang="en-GB" sz="2000" dirty="0"/>
              <a:t> with CEU Press &amp; COPIM - transitioning existing presses</a:t>
            </a:r>
          </a:p>
          <a:p>
            <a:pPr marL="457200" indent="-457200">
              <a:buChar char="•"/>
            </a:pPr>
            <a:r>
              <a:rPr lang="en-GB" sz="2000" dirty="0"/>
              <a:t>Project MUSE hosting frontlist, providing metadata and DRM-free backlist </a:t>
            </a:r>
          </a:p>
          <a:p>
            <a:pPr marL="457200" indent="-457200">
              <a:buChar char="•"/>
            </a:pPr>
            <a:r>
              <a:rPr lang="en-GB" sz="2000" dirty="0"/>
              <a:t>OAPEN also hosting OA frontlist</a:t>
            </a:r>
          </a:p>
          <a:p>
            <a:pPr marL="457200" indent="-457200">
              <a:buChar char="•"/>
            </a:pPr>
            <a:r>
              <a:rPr lang="en-GB" sz="2000" dirty="0"/>
              <a:t>LYRASIS and Jisc Collections in USA and UK</a:t>
            </a:r>
          </a:p>
          <a:p>
            <a:pPr marL="457200" indent="-457200">
              <a:buChar char="•"/>
            </a:pPr>
            <a:r>
              <a:rPr lang="en-GB" sz="2000" dirty="0"/>
              <a:t>Covid-19 fallout has yet to hit</a:t>
            </a:r>
          </a:p>
          <a:p>
            <a:pPr marL="457200" indent="-457200">
              <a:buChar char="•"/>
            </a:pPr>
            <a:r>
              <a:rPr lang="en-GB" sz="2000" dirty="0"/>
              <a:t>COPIM will produce a report on how presses can use this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CEU Press made 279 titles open to anyone with internet access earlier this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Books were downloaded over 350,000 times in 129 countries March-June</a:t>
            </a:r>
          </a:p>
        </p:txBody>
      </p:sp>
      <p:pic>
        <p:nvPicPr>
          <p:cNvPr id="6" name="Picture 5" descr="Text, logo&#10;&#10;Description automatically generated">
            <a:extLst>
              <a:ext uri="{FF2B5EF4-FFF2-40B4-BE49-F238E27FC236}">
                <a16:creationId xmlns:a16="http://schemas.microsoft.com/office/drawing/2014/main" id="{729EFE6D-017F-42EF-9DD7-E56938A35F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433" y="648070"/>
            <a:ext cx="2350471" cy="89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77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544B88-B630-49F9-98F0-3EB43C23BB59}"/>
              </a:ext>
            </a:extLst>
          </p:cNvPr>
          <p:cNvSpPr/>
          <p:nvPr/>
        </p:nvSpPr>
        <p:spPr>
          <a:xfrm>
            <a:off x="1713390" y="0"/>
            <a:ext cx="10478611" cy="6858000"/>
          </a:xfrm>
          <a:prstGeom prst="rect">
            <a:avLst/>
          </a:prstGeom>
          <a:solidFill>
            <a:srgbClr val="1B1D33"/>
          </a:solidFill>
          <a:ln>
            <a:solidFill>
              <a:srgbClr val="1B1D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836AA-124F-4E48-9A62-9C2F2E42A64E}"/>
              </a:ext>
            </a:extLst>
          </p:cNvPr>
          <p:cNvSpPr txBox="1">
            <a:spLocks/>
          </p:cNvSpPr>
          <p:nvPr/>
        </p:nvSpPr>
        <p:spPr>
          <a:xfrm>
            <a:off x="2370337" y="356811"/>
            <a:ext cx="6835807" cy="170078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 cap="all" spc="12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Membership fees &amp; </a:t>
            </a:r>
            <a:r>
              <a:rPr lang="en-GB" dirty="0">
                <a:solidFill>
                  <a:srgbClr val="C62166"/>
                </a:solidFill>
              </a:rPr>
              <a:t>contact</a:t>
            </a:r>
            <a:r>
              <a:rPr lang="en-GB" dirty="0"/>
              <a:t> details</a:t>
            </a:r>
            <a:endParaRPr lang="en-GB" dirty="0">
              <a:solidFill>
                <a:srgbClr val="C62166"/>
              </a:solidFill>
            </a:endParaRP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739F8F9-22F5-4D46-85F3-168F003A55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144" y="6125392"/>
            <a:ext cx="2730746" cy="5808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6B60A1-8C04-4FD9-B513-B225D7EF0147}"/>
              </a:ext>
            </a:extLst>
          </p:cNvPr>
          <p:cNvSpPr txBox="1"/>
          <p:nvPr/>
        </p:nvSpPr>
        <p:spPr>
          <a:xfrm>
            <a:off x="3830242" y="1652280"/>
            <a:ext cx="4095158" cy="15865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500" kern="1200" baseline="0" dirty="0">
                <a:solidFill>
                  <a:schemeClr val="bg1"/>
                </a:solidFill>
              </a:rPr>
              <a:t>martin.eve@bbk.ac.uk</a:t>
            </a:r>
            <a:endParaRPr lang="en-US" sz="2500" kern="1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2C6BB3-047B-4F58-B4FE-F337934C37F2}"/>
              </a:ext>
            </a:extLst>
          </p:cNvPr>
          <p:cNvSpPr txBox="1"/>
          <p:nvPr/>
        </p:nvSpPr>
        <p:spPr>
          <a:xfrm>
            <a:off x="3792916" y="2334983"/>
            <a:ext cx="4095158" cy="15865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marL="0" lvl="0" indent="0" algn="l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500" kern="1200" baseline="0" dirty="0">
                <a:solidFill>
                  <a:schemeClr val="bg1"/>
                </a:solidFill>
              </a:rPr>
              <a:t>frances@pinter.org.uk</a:t>
            </a:r>
            <a:endParaRPr lang="en-US" sz="2500" kern="1200" dirty="0">
              <a:solidFill>
                <a:schemeClr val="bg1"/>
              </a:solidFill>
            </a:endParaRPr>
          </a:p>
        </p:txBody>
      </p:sp>
      <p:sp>
        <p:nvSpPr>
          <p:cNvPr id="12" name="Rectangle 11" descr="Envelope">
            <a:extLst>
              <a:ext uri="{FF2B5EF4-FFF2-40B4-BE49-F238E27FC236}">
                <a16:creationId xmlns:a16="http://schemas.microsoft.com/office/drawing/2014/main" id="{B0FE67B2-1708-49FD-BA46-5A0131AEC9A3}"/>
              </a:ext>
            </a:extLst>
          </p:cNvPr>
          <p:cNvSpPr/>
          <p:nvPr/>
        </p:nvSpPr>
        <p:spPr>
          <a:xfrm>
            <a:off x="2432203" y="2009243"/>
            <a:ext cx="872579" cy="872579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Rectangle 13" descr="Envelope">
            <a:extLst>
              <a:ext uri="{FF2B5EF4-FFF2-40B4-BE49-F238E27FC236}">
                <a16:creationId xmlns:a16="http://schemas.microsoft.com/office/drawing/2014/main" id="{DDC23F8A-A10C-4023-867F-EEED389F8085}"/>
              </a:ext>
            </a:extLst>
          </p:cNvPr>
          <p:cNvSpPr/>
          <p:nvPr/>
        </p:nvSpPr>
        <p:spPr>
          <a:xfrm>
            <a:off x="2432203" y="2691946"/>
            <a:ext cx="872579" cy="872579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560B08-6844-41F0-8E7D-66EED8C3A532}"/>
              </a:ext>
            </a:extLst>
          </p:cNvPr>
          <p:cNvSpPr txBox="1"/>
          <p:nvPr/>
        </p:nvSpPr>
        <p:spPr>
          <a:xfrm rot="16200000">
            <a:off x="-2131322" y="3392928"/>
            <a:ext cx="5782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EB801D"/>
                </a:solidFill>
                <a:ea typeface="+mn-lt"/>
                <a:cs typeface="+mn-lt"/>
              </a:rPr>
              <a:t>www.openingthefuture.net</a:t>
            </a:r>
            <a:endParaRPr lang="en-GB" sz="3600" dirty="0">
              <a:solidFill>
                <a:srgbClr val="EB801D"/>
              </a:solidFill>
              <a:ea typeface="+mn-lt"/>
              <a:cs typeface="+mn-lt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30CD32-7E22-44E3-84B9-CCA015253665}"/>
              </a:ext>
            </a:extLst>
          </p:cNvPr>
          <p:cNvSpPr txBox="1"/>
          <p:nvPr/>
        </p:nvSpPr>
        <p:spPr>
          <a:xfrm>
            <a:off x="2370337" y="3851310"/>
            <a:ext cx="8877671" cy="24889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7905" tIns="167905" rIns="167905" bIns="167905" numCol="1" spcCol="1270" anchor="ctr" anchorCtr="0">
            <a:noAutofit/>
          </a:bodyPr>
          <a:lstStyle/>
          <a:p>
            <a:pPr algn="l"/>
            <a:r>
              <a:rPr lang="en-GB" sz="24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Members are banded according to their size, as recognised by LYRASIS and Jisc: </a:t>
            </a:r>
            <a:br>
              <a:rPr lang="en-GB" sz="2400" b="0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</a:br>
            <a:endParaRPr lang="en-GB" sz="2400" b="0" i="0" dirty="0">
              <a:solidFill>
                <a:srgbClr val="FFFFFF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GB" sz="2400" b="1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    • €1200 high tier</a:t>
            </a:r>
            <a:br>
              <a:rPr lang="en-GB" sz="2400" b="1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</a:br>
            <a:r>
              <a:rPr lang="en-GB" sz="2400" b="1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    • €800 medium tier</a:t>
            </a:r>
          </a:p>
          <a:p>
            <a:pPr algn="l"/>
            <a:r>
              <a:rPr lang="en-GB" sz="2400" b="1" i="0" dirty="0">
                <a:solidFill>
                  <a:srgbClr val="FFFFFF"/>
                </a:solidFill>
                <a:effectLst/>
                <a:latin typeface="Open Sans" panose="020B0606030504020204" pitchFamily="34" charset="0"/>
              </a:rPr>
              <a:t>    • €350 lower tier</a:t>
            </a:r>
          </a:p>
        </p:txBody>
      </p:sp>
    </p:spTree>
    <p:extLst>
      <p:ext uri="{BB962C8B-B14F-4D97-AF65-F5344CB8AC3E}">
        <p14:creationId xmlns:p14="http://schemas.microsoft.com/office/powerpoint/2010/main" val="732660070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Custom 1">
      <a:dk1>
        <a:srgbClr val="1B1D33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253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Franklin Gothic Demi Cond</vt:lpstr>
      <vt:lpstr>Franklin Gothic Medium</vt:lpstr>
      <vt:lpstr>Open Sans</vt:lpstr>
      <vt:lpstr>Wingdings</vt:lpstr>
      <vt:lpstr>JuxtaposeVTI</vt:lpstr>
      <vt:lpstr>Opening the Future</vt:lpstr>
      <vt:lpstr>Community-led Open Publication  Infrastructures for Monographs</vt:lpstr>
      <vt:lpstr>PowerPoint Presentation</vt:lpstr>
      <vt:lpstr>CEU Press pilot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Tom Grady (Staff)</cp:lastModifiedBy>
  <cp:revision>163</cp:revision>
  <dcterms:created xsi:type="dcterms:W3CDTF">2020-10-29T15:29:41Z</dcterms:created>
  <dcterms:modified xsi:type="dcterms:W3CDTF">2020-11-11T09:51:08Z</dcterms:modified>
</cp:coreProperties>
</file>