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60" r:id="rId4"/>
    <p:sldId id="262" r:id="rId5"/>
    <p:sldId id="263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2166"/>
    <a:srgbClr val="EB801D"/>
    <a:srgbClr val="1B1D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A1C012-8297-4361-ACE8-A2509FB18911}"/>
              </a:ext>
            </a:extLst>
          </p:cNvPr>
          <p:cNvSpPr/>
          <p:nvPr/>
        </p:nvSpPr>
        <p:spPr>
          <a:xfrm>
            <a:off x="0" y="4206240"/>
            <a:ext cx="12192000" cy="26517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EC2572-8518-46FF-8F60-FE2963DF4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120" y="640080"/>
            <a:ext cx="10268712" cy="3227832"/>
          </a:xfrm>
        </p:spPr>
        <p:txBody>
          <a:bodyPr anchor="b">
            <a:normAutofit/>
          </a:bodyPr>
          <a:lstStyle>
            <a:lvl1pPr algn="ctr">
              <a:defRPr sz="8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A0C76A-7715-48A4-8CF5-14BBF61962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0120" y="4526280"/>
            <a:ext cx="10268712" cy="1508760"/>
          </a:xfrm>
        </p:spPr>
        <p:txBody>
          <a:bodyPr>
            <a:norm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2D4EF84-F7DF-49C5-9285-301284ADB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11/11/2020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81266E04-79AF-49EF-86BC-DB29D304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90DF5B53-9A9A-46CE-A910-25ADA5875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580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327B9-64C6-4AFE-8E67-F60CD17A8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92656D-F600-4D76-8A0F-BDBE78759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A13412-4939-4879-B91F-BB5B029B6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237DB9-DE7D-4687-82D7-612600F06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19356-0444-4C23-82D3-E2FDE28D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EB51B7C-D548-4AB7-90A4-C196105E6D56}"/>
              </a:ext>
            </a:extLst>
          </p:cNvPr>
          <p:cNvSpPr/>
          <p:nvPr/>
        </p:nvSpPr>
        <p:spPr>
          <a:xfrm>
            <a:off x="7108274" y="0"/>
            <a:ext cx="508372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DC521B-8B54-4843-9FF4-B2C30FA004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751740" y="643467"/>
            <a:ext cx="3477092" cy="5533495"/>
          </a:xfrm>
        </p:spPr>
        <p:txBody>
          <a:bodyPr vert="eaVert" tIns="9144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E3F10-9E27-41E6-A965-4243E37BE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0120" y="643467"/>
            <a:ext cx="5504687" cy="5533496"/>
          </a:xfrm>
        </p:spPr>
        <p:txBody>
          <a:bodyPr vert="eaVert" tIns="91440" bIns="9144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41D62D-51A0-4AD7-8027-BF548FB6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17898" y="6356350"/>
            <a:ext cx="25227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857492-A701-44A1-B1D5-7B2C8CD06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D2E8AE-F1AA-4D19-A434-102501D3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72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80910-921F-4143-AB01-0F0AFC290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182FC-5A0B-4C24-A6ED-990ED5BA9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172F4-3DB0-4AE3-8926-081B780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5F1358-C731-465B-BCB1-2CCBFD6E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59536-57D3-4C8A-A207-568465A3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1E0804-8E9E-4C6E-B18D-44FE715B239E}"/>
              </a:ext>
            </a:extLst>
          </p:cNvPr>
          <p:cNvSpPr/>
          <p:nvPr/>
        </p:nvSpPr>
        <p:spPr>
          <a:xfrm>
            <a:off x="0" y="0"/>
            <a:ext cx="12192000" cy="42249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278AA1-17A5-44BF-8791-EACDA31F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768096"/>
            <a:ext cx="10268712" cy="3136392"/>
          </a:xfrm>
        </p:spPr>
        <p:txBody>
          <a:bodyPr anchor="b">
            <a:normAutofit/>
          </a:bodyPr>
          <a:lstStyle>
            <a:lvl1pPr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1203A5-DA79-4778-AB85-150365748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4544568"/>
            <a:ext cx="10268712" cy="1545336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E3B1B5E-0912-44AE-BAED-70B980E5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11/11/2020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46C82F1-A7B2-4F03-A26B-59D79BF5B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1DC1ABC-47A9-477B-A29D-F6690EE6B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919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F398-F05F-4793-9FA5-5B817EB9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7F1CD-2CD4-4BBB-AB36-73A20B1A8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0120" y="2587752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7BBE02-B884-4CCC-9CBD-13B792BBA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2992" y="2583371"/>
            <a:ext cx="481584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B7FBE509-AA68-4D63-A589-AD5DE7FFF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11/11/2020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9C1A4D52-57E4-4F45-BC2C-9FD73E9CE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E76AD5E1-358D-4236-85AE-74713259E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14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D32C-166A-4FBE-B24D-C25769095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1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9EC567-F249-462A-B71A-9C40D50E26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0120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7D2C6-69D1-4DE4-BF68-5FB0623D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9944" y="2587752"/>
            <a:ext cx="4818888" cy="892048"/>
          </a:xfrm>
        </p:spPr>
        <p:txBody>
          <a:bodyPr anchor="ctr"/>
          <a:lstStyle>
            <a:lvl1pPr marL="0" indent="0">
              <a:buNone/>
              <a:defRPr sz="26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3367CC7-ED09-4F8D-A39A-C5969D33B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9944" y="3594538"/>
            <a:ext cx="4818888" cy="25868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F92A44F-DE98-4FB5-B474-5DCCDD267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11/11/2020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ACC79DA-A9E4-4E93-93F1-81907A901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04DFE57-AA80-4ED8-AD77-35CC56F3F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FB62259C-ADDF-4293-AD3B-AB2E04A7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322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7BA0-DC57-452F-85B7-C979AA690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C53797-8D72-4774-AC93-EB9FDD650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11/11/2020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E945AB7-1A32-4516-ABF9-B40958AE2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22923C3-1D67-4089-A6B1-9A10315E8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4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A8DC1-14F6-453B-A724-D6493F0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63FF0-1A91-4698-B12A-112D05373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066D53-44B3-4F04-93FD-9756A601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08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3A0FE-F7E3-433E-9A29-D778690D2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591850"/>
            <a:ext cx="6045644" cy="3593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4B15D-55F5-4208-AF40-41CAFEB56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0120" y="2591850"/>
            <a:ext cx="3811905" cy="3277137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E8A46CE7-2F0F-4C85-B633-B9FCB8347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0900919-3A73-4918-9D97-8DBE7ABB7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8BC1001-E44E-4A9A-9E60-2E319A84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A125AC31-022C-40AA-B65C-C9AC48395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0350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97A575-703F-410E-9A84-F9B578FEAE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267712"/>
            <a:ext cx="6571469" cy="4590288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8B509-934D-400A-A922-45B61AC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35971" y="2587752"/>
            <a:ext cx="3992856" cy="3593592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9813C51-6954-4F3A-A043-D1BCC8B50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37D6D71-8B28-4ED6-B932-04B197003D23}" type="datetimeFigureOut">
              <a:rPr lang="en-US" smtClean="0"/>
              <a:pPr algn="r"/>
              <a:t>11/11/2020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C0AC32FB-49A3-40E4-9D24-177597043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>
              <a:effectLst>
                <a:outerShdw blurRad="50800" dist="38100" dir="2700000" algn="tl" rotWithShape="0">
                  <a:prstClr val="black">
                    <a:alpha val="43000"/>
                  </a:prstClr>
                </a:outerShdw>
              </a:effectLst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93F5E6-DAE6-447B-8038-5F4C9A79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FF97FB-514D-4FE8-A9A4-E9A111A5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217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D153959-30FA-4987-A094-7243641F474B}"/>
              </a:ext>
            </a:extLst>
          </p:cNvPr>
          <p:cNvSpPr/>
          <p:nvPr/>
        </p:nvSpPr>
        <p:spPr>
          <a:xfrm>
            <a:off x="0" y="0"/>
            <a:ext cx="12192000" cy="22649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216229-A6DB-436A-B327-667E80F0A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317814"/>
            <a:ext cx="10268712" cy="1700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B351D-270D-480D-8AF5-6A213ED2B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0120" y="2587752"/>
            <a:ext cx="10268712" cy="3593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B0E73-3310-4A8F-BB4A-7A6A99121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03720" y="6356350"/>
            <a:ext cx="3236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spc="50" baseline="0">
                <a:solidFill>
                  <a:schemeClr val="tx1"/>
                </a:solidFill>
              </a:defRPr>
            </a:lvl1pPr>
          </a:lstStyle>
          <a:p>
            <a:pPr algn="r"/>
            <a:fld id="{A37D6D71-8B28-4ED6-B932-04B197003D23}" type="datetimeFigureOut">
              <a:rPr lang="en-US" smtClean="0"/>
              <a:pPr algn="r"/>
              <a:t>11/11/2020</a:t>
            </a:fld>
            <a:endParaRPr lang="en-US" spc="5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81C4C0-515B-4404-A780-C31E7DFE54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60120" y="6356350"/>
            <a:ext cx="5504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spc="50" baseline="0">
                <a:solidFill>
                  <a:schemeClr val="tx1"/>
                </a:solidFill>
              </a:defRPr>
            </a:lvl1pPr>
          </a:lstStyle>
          <a:p>
            <a:endParaRPr lang="en-US" spc="5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4C30C7-F013-428C-A6F7-A8CCCD14C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296144" y="6356350"/>
            <a:ext cx="9326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algn="l"/>
            <a:fld id="{F97E8200-1950-409B-82E7-99938E7AE355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14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600" kern="1200" cap="all" spc="12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1000"/>
        </a:lnSpc>
        <a:spcBef>
          <a:spcPts val="700"/>
        </a:spcBef>
        <a:spcAft>
          <a:spcPts val="700"/>
        </a:spcAft>
        <a:buFont typeface="Arial" panose="020B0604020202020204" pitchFamily="34" charset="0"/>
        <a:buNone/>
        <a:defRPr sz="26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23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27432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ClrTx/>
        <a:buFont typeface="Wingdings" panose="05000000000000000000" pitchFamily="2" charset="2"/>
        <a:buChar char="§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94360" indent="0" algn="l" defTabSz="914400" rtl="0" eaLnBrk="1" latinLnBrk="0" hangingPunct="1">
        <a:lnSpc>
          <a:spcPct val="101000"/>
        </a:lnSpc>
        <a:spcBef>
          <a:spcPts val="400"/>
        </a:spcBef>
        <a:spcAft>
          <a:spcPts val="400"/>
        </a:spcAft>
        <a:buFont typeface="Arial" panose="020B0604020202020204" pitchFamily="34" charset="0"/>
        <a:buNone/>
        <a:defRPr sz="18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openingthefuture.net/" TargetMode="External"/><Relationship Id="rId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D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80C0052-C737-4450-9C30-1905E13069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0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772357" y="870583"/>
            <a:ext cx="10267950" cy="3227387"/>
          </a:xfrm>
        </p:spPr>
        <p:txBody>
          <a:bodyPr anchor="b">
            <a:normAutofit/>
          </a:bodyPr>
          <a:lstStyle/>
          <a:p>
            <a:pPr algn="ctr"/>
            <a:r>
              <a:rPr lang="en-GB" sz="8000" dirty="0">
                <a:solidFill>
                  <a:schemeClr val="tx1"/>
                </a:solidFill>
              </a:rPr>
              <a:t>Opening the Future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772357" y="4607719"/>
            <a:ext cx="10267950" cy="15097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Revenue models for open-access monographs</a:t>
            </a:r>
          </a:p>
          <a:p>
            <a:pPr algn="ctr"/>
            <a:r>
              <a:rPr lang="en-GB" sz="2800" dirty="0">
                <a:solidFill>
                  <a:schemeClr val="tx1"/>
                </a:solidFill>
              </a:rPr>
              <a:t>Professor Martin Paul Eve &amp; Dr Frances Pinter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A2DA1B16-DAE6-4B02-9DFF-5244A3B817BB}"/>
              </a:ext>
            </a:extLst>
          </p:cNvPr>
          <p:cNvSpPr txBox="1">
            <a:spLocks/>
          </p:cNvSpPr>
          <p:nvPr/>
        </p:nvSpPr>
        <p:spPr>
          <a:xfrm>
            <a:off x="3725801" y="6234987"/>
            <a:ext cx="4740398" cy="5054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b="0" i="0" dirty="0">
                <a:effectLst/>
                <a:latin typeface="+mj-lt"/>
              </a:rPr>
              <a:t>doi.org/10.7557/5.5611</a:t>
            </a:r>
            <a:endParaRPr lang="en-GB" sz="28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12AA91-16D9-4844-A975-4311798B6B15}"/>
              </a:ext>
            </a:extLst>
          </p:cNvPr>
          <p:cNvSpPr txBox="1"/>
          <p:nvPr/>
        </p:nvSpPr>
        <p:spPr>
          <a:xfrm>
            <a:off x="10730435" y="6376561"/>
            <a:ext cx="1298499" cy="36014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905" tIns="167905" rIns="167905" bIns="167905" numCol="1" spcCol="1270" anchor="ctr" anchorCtr="0">
            <a:noAutofit/>
          </a:bodyPr>
          <a:lstStyle/>
          <a:p>
            <a:pPr marL="0" lvl="0" indent="0" algn="r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200" kern="1200" baseline="0" dirty="0">
                <a:solidFill>
                  <a:schemeClr val="tx1"/>
                </a:solidFill>
                <a:latin typeface="+mj-lt"/>
              </a:rPr>
              <a:t>CC BY 4.0</a:t>
            </a:r>
            <a:endParaRPr lang="en-US" sz="1200" kern="12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D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89470A9B-039A-4A24-A5EB-B966AD096522}"/>
              </a:ext>
            </a:extLst>
          </p:cNvPr>
          <p:cNvSpPr/>
          <p:nvPr/>
        </p:nvSpPr>
        <p:spPr>
          <a:xfrm>
            <a:off x="0" y="0"/>
            <a:ext cx="12192000" cy="30569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64B064-C458-4447-87FF-A5D3DE858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588" y="1963020"/>
            <a:ext cx="4166807" cy="87737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 kern="1200" cap="none" spc="120" baseline="0" dirty="0">
                <a:solidFill>
                  <a:srgbClr val="000000"/>
                </a:solidFill>
                <a:latin typeface="+mn-lt"/>
              </a:rPr>
              <a:t>Community-led </a:t>
            </a:r>
            <a:r>
              <a:rPr lang="en-US" sz="1800" cap="none" dirty="0">
                <a:solidFill>
                  <a:srgbClr val="000000"/>
                </a:solidFill>
                <a:latin typeface="+mn-lt"/>
              </a:rPr>
              <a:t>O</a:t>
            </a:r>
            <a:r>
              <a:rPr lang="en-US" sz="1800" kern="1200" cap="none" spc="120" baseline="0" dirty="0">
                <a:solidFill>
                  <a:srgbClr val="000000"/>
                </a:solidFill>
                <a:latin typeface="+mn-lt"/>
              </a:rPr>
              <a:t>pen Publication </a:t>
            </a:r>
            <a:br>
              <a:rPr lang="en-US" sz="1800" kern="1200" cap="none" spc="120" baseline="0" dirty="0">
                <a:solidFill>
                  <a:srgbClr val="000000"/>
                </a:solidFill>
                <a:latin typeface="+mn-lt"/>
              </a:rPr>
            </a:br>
            <a:r>
              <a:rPr lang="en-US" sz="1800" kern="1200" cap="none" spc="120" baseline="0" dirty="0">
                <a:solidFill>
                  <a:srgbClr val="000000"/>
                </a:solidFill>
                <a:latin typeface="+mn-lt"/>
              </a:rPr>
              <a:t>Infrastructures for Monographs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40F8F99B-58A7-4BCA-8CDE-3E315AE1C5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1227" y="235061"/>
            <a:ext cx="3656903" cy="16821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BF78214-7C66-4AE7-B62B-85E2CE08CE9F}"/>
              </a:ext>
            </a:extLst>
          </p:cNvPr>
          <p:cNvSpPr txBox="1"/>
          <p:nvPr/>
        </p:nvSpPr>
        <p:spPr>
          <a:xfrm>
            <a:off x="5450889" y="442685"/>
            <a:ext cx="6196614" cy="249058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85750">
              <a:lnSpc>
                <a:spcPct val="101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spc="50" dirty="0">
                <a:solidFill>
                  <a:srgbClr val="000000"/>
                </a:solidFill>
              </a:rPr>
              <a:t>£3m funded project</a:t>
            </a:r>
          </a:p>
          <a:p>
            <a:pPr marL="285750" indent="-285750">
              <a:lnSpc>
                <a:spcPct val="101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spc="50" dirty="0">
                <a:solidFill>
                  <a:srgbClr val="000000"/>
                </a:solidFill>
              </a:rPr>
              <a:t>Research England</a:t>
            </a:r>
          </a:p>
          <a:p>
            <a:pPr marL="285750" indent="-285750">
              <a:lnSpc>
                <a:spcPct val="101000"/>
              </a:lnSpc>
              <a:spcAft>
                <a:spcPts val="600"/>
              </a:spcAft>
              <a:buFont typeface="Arial"/>
              <a:buChar char="•"/>
            </a:pPr>
            <a:r>
              <a:rPr lang="en-GB" sz="2400" spc="50" dirty="0">
                <a:solidFill>
                  <a:srgbClr val="000000"/>
                </a:solidFill>
              </a:rPr>
              <a:t>Arcadia – a charitable fund of </a:t>
            </a:r>
            <a:r>
              <a:rPr lang="en-GB" sz="2400" spc="50" dirty="0" err="1">
                <a:solidFill>
                  <a:srgbClr val="000000"/>
                </a:solidFill>
              </a:rPr>
              <a:t>Lisbet</a:t>
            </a:r>
            <a:r>
              <a:rPr lang="en-GB" sz="2400" spc="50" dirty="0">
                <a:solidFill>
                  <a:srgbClr val="000000"/>
                </a:solidFill>
              </a:rPr>
              <a:t> </a:t>
            </a:r>
            <a:r>
              <a:rPr lang="en-GB" sz="2400" spc="50" dirty="0" err="1">
                <a:solidFill>
                  <a:srgbClr val="000000"/>
                </a:solidFill>
              </a:rPr>
              <a:t>Rausing</a:t>
            </a:r>
            <a:r>
              <a:rPr lang="en-GB" sz="2400" spc="50" dirty="0">
                <a:solidFill>
                  <a:srgbClr val="000000"/>
                </a:solidFill>
              </a:rPr>
              <a:t> and Peter Baldwin</a:t>
            </a:r>
          </a:p>
          <a:p>
            <a:pPr marL="285750" indent="-285750">
              <a:lnSpc>
                <a:spcPct val="101000"/>
              </a:lnSpc>
              <a:spcAft>
                <a:spcPts val="600"/>
              </a:spcAft>
              <a:buFont typeface="Arial"/>
              <a:buChar char="•"/>
            </a:pPr>
            <a:r>
              <a:rPr lang="en-US" sz="2400" spc="50" dirty="0">
                <a:solidFill>
                  <a:srgbClr val="000000"/>
                </a:solidFill>
              </a:rPr>
              <a:t>Infrastructural gaps</a:t>
            </a:r>
          </a:p>
        </p:txBody>
      </p:sp>
      <p:sp>
        <p:nvSpPr>
          <p:cNvPr id="3" name="Rectangle 2" descr="Bar chart">
            <a:extLst>
              <a:ext uri="{FF2B5EF4-FFF2-40B4-BE49-F238E27FC236}">
                <a16:creationId xmlns:a16="http://schemas.microsoft.com/office/drawing/2014/main" id="{D1C5DBB8-5613-4DE3-9BA8-0C9E96EA92AD}"/>
              </a:ext>
            </a:extLst>
          </p:cNvPr>
          <p:cNvSpPr/>
          <p:nvPr/>
        </p:nvSpPr>
        <p:spPr>
          <a:xfrm>
            <a:off x="3915617" y="3500647"/>
            <a:ext cx="872579" cy="872579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198AD-434E-4BA3-AD0C-0345E38E7F3B}"/>
              </a:ext>
            </a:extLst>
          </p:cNvPr>
          <p:cNvSpPr txBox="1"/>
          <p:nvPr/>
        </p:nvSpPr>
        <p:spPr>
          <a:xfrm>
            <a:off x="5667609" y="3143682"/>
            <a:ext cx="4095158" cy="15865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905" tIns="167905" rIns="167905" bIns="167905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500" kern="1200" baseline="0" dirty="0">
                <a:solidFill>
                  <a:schemeClr val="bg1"/>
                </a:solidFill>
              </a:rPr>
              <a:t>Revenue model report</a:t>
            </a:r>
            <a:endParaRPr lang="en-US" sz="2500" kern="1200" dirty="0">
              <a:solidFill>
                <a:schemeClr val="bg1"/>
              </a:solidFill>
            </a:endParaRPr>
          </a:p>
        </p:txBody>
      </p:sp>
      <p:sp>
        <p:nvSpPr>
          <p:cNvPr id="25" name="Rectangle 24" descr="Upward trend">
            <a:extLst>
              <a:ext uri="{FF2B5EF4-FFF2-40B4-BE49-F238E27FC236}">
                <a16:creationId xmlns:a16="http://schemas.microsoft.com/office/drawing/2014/main" id="{CFE8A9F7-7092-4F8A-934B-CF45FCCD91F3}"/>
              </a:ext>
            </a:extLst>
          </p:cNvPr>
          <p:cNvSpPr/>
          <p:nvPr/>
        </p:nvSpPr>
        <p:spPr>
          <a:xfrm>
            <a:off x="3915617" y="4459996"/>
            <a:ext cx="872579" cy="872579"/>
          </a:xfrm>
          <a:prstGeom prst="rect">
            <a:avLst/>
          </a:prstGeom>
          <a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E2CCAC0-7A11-4D04-8E92-8659C1F42E15}"/>
              </a:ext>
            </a:extLst>
          </p:cNvPr>
          <p:cNvSpPr txBox="1"/>
          <p:nvPr/>
        </p:nvSpPr>
        <p:spPr>
          <a:xfrm>
            <a:off x="5667609" y="4103032"/>
            <a:ext cx="4095158" cy="15865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905" tIns="167905" rIns="167905" bIns="167905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500" kern="1200" baseline="0" dirty="0">
                <a:solidFill>
                  <a:schemeClr val="bg1"/>
                </a:solidFill>
              </a:rPr>
              <a:t>New business models for presses</a:t>
            </a:r>
            <a:endParaRPr lang="en-US" sz="2500" kern="1200" dirty="0">
              <a:solidFill>
                <a:schemeClr val="bg1"/>
              </a:solidFill>
            </a:endParaRPr>
          </a:p>
        </p:txBody>
      </p:sp>
      <p:sp>
        <p:nvSpPr>
          <p:cNvPr id="29" name="Rectangle 28" descr="Transfer">
            <a:extLst>
              <a:ext uri="{FF2B5EF4-FFF2-40B4-BE49-F238E27FC236}">
                <a16:creationId xmlns:a16="http://schemas.microsoft.com/office/drawing/2014/main" id="{6A00F1AC-6683-485C-9B63-329A90CD041D}"/>
              </a:ext>
            </a:extLst>
          </p:cNvPr>
          <p:cNvSpPr/>
          <p:nvPr/>
        </p:nvSpPr>
        <p:spPr>
          <a:xfrm>
            <a:off x="3915335" y="5513654"/>
            <a:ext cx="872579" cy="872579"/>
          </a:xfrm>
          <a:prstGeom prst="rect">
            <a:avLst/>
          </a:pr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71018C-A89D-4AC4-B8E6-DBB31687F61C}"/>
              </a:ext>
            </a:extLst>
          </p:cNvPr>
          <p:cNvSpPr txBox="1"/>
          <p:nvPr/>
        </p:nvSpPr>
        <p:spPr>
          <a:xfrm>
            <a:off x="5667327" y="5156690"/>
            <a:ext cx="4095158" cy="15865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905" tIns="167905" rIns="167905" bIns="167905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500" kern="1200" baseline="0" dirty="0">
                <a:solidFill>
                  <a:schemeClr val="bg1"/>
                </a:solidFill>
              </a:rPr>
              <a:t>Conversion of existing presses to OA models</a:t>
            </a:r>
            <a:endParaRPr lang="en-US" sz="2500" kern="1200" dirty="0">
              <a:solidFill>
                <a:schemeClr val="bg1"/>
              </a:solidFill>
            </a:endParaRP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CD6F4042-458D-445A-98CC-4BE21BFAB48C}"/>
              </a:ext>
            </a:extLst>
          </p:cNvPr>
          <p:cNvSpPr txBox="1">
            <a:spLocks/>
          </p:cNvSpPr>
          <p:nvPr/>
        </p:nvSpPr>
        <p:spPr>
          <a:xfrm>
            <a:off x="338634" y="4476731"/>
            <a:ext cx="4181197" cy="8773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 cap="all" spc="12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cap="none" dirty="0">
                <a:latin typeface="+mn-lt"/>
              </a:rPr>
              <a:t>Work Package 3</a:t>
            </a:r>
          </a:p>
        </p:txBody>
      </p:sp>
    </p:spTree>
    <p:extLst>
      <p:ext uri="{BB962C8B-B14F-4D97-AF65-F5344CB8AC3E}">
        <p14:creationId xmlns:p14="http://schemas.microsoft.com/office/powerpoint/2010/main" val="278779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D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5BA5D7DB-32BC-4266-A7FD-FBC9CE33C9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684" y="1287632"/>
            <a:ext cx="3585531" cy="1600261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CF9C6298-F259-4BA6-9AAD-0CDCA6D9226F}"/>
              </a:ext>
            </a:extLst>
          </p:cNvPr>
          <p:cNvSpPr txBox="1">
            <a:spLocks/>
          </p:cNvSpPr>
          <p:nvPr/>
        </p:nvSpPr>
        <p:spPr>
          <a:xfrm>
            <a:off x="6251182" y="586260"/>
            <a:ext cx="5782586" cy="5845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01000"/>
              </a:lnSpc>
              <a:spcBef>
                <a:spcPts val="700"/>
              </a:spcBef>
              <a:spcAft>
                <a:spcPts val="700"/>
              </a:spcAft>
              <a:buFont typeface="Arial" panose="020B0604020202020204" pitchFamily="34" charset="0"/>
              <a:buNone/>
              <a:defRPr sz="26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7432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3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432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27432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1800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94360" indent="0" algn="l" defTabSz="914400" rtl="0" eaLnBrk="1" latinLnBrk="0" hangingPunct="1">
              <a:lnSpc>
                <a:spcPct val="101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None/>
              <a:defRPr sz="1800" b="1" kern="1200" spc="5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Existing presses</a:t>
            </a:r>
            <a:endParaRPr lang="en-US" sz="2800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Presses with backlist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Libraries without OA budgets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/>
                </a:solidFill>
              </a:rPr>
              <a:t>Libraries that support OA initiatives</a:t>
            </a:r>
          </a:p>
          <a:p>
            <a:pPr marL="457200" indent="-457200"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Membership models</a:t>
            </a:r>
          </a:p>
          <a:p>
            <a:pPr marL="457200" indent="-457200"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Subscription models</a:t>
            </a:r>
          </a:p>
          <a:p>
            <a:pPr marL="457200" indent="-457200"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Combining the two</a:t>
            </a:r>
          </a:p>
          <a:p>
            <a:pPr marL="457200" indent="-457200"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Dynamic scaling</a:t>
            </a:r>
          </a:p>
          <a:p>
            <a:pPr marL="457200" indent="-457200">
              <a:buChar char="•"/>
            </a:pPr>
            <a:r>
              <a:rPr lang="en-US" sz="2800" dirty="0">
                <a:solidFill>
                  <a:schemeClr val="bg1"/>
                </a:solidFill>
              </a:rPr>
              <a:t>Low risk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4D75921-CBA1-441B-914A-90C0CE698CAF}"/>
              </a:ext>
            </a:extLst>
          </p:cNvPr>
          <p:cNvSpPr txBox="1">
            <a:spLocks/>
          </p:cNvSpPr>
          <p:nvPr/>
        </p:nvSpPr>
        <p:spPr>
          <a:xfrm>
            <a:off x="310719" y="2999279"/>
            <a:ext cx="5203496" cy="298427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 cap="all" spc="12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8000" dirty="0">
                <a:solidFill>
                  <a:schemeClr val="bg1">
                    <a:lumMod val="95000"/>
                  </a:schemeClr>
                </a:solidFill>
              </a:rPr>
              <a:t>A MODEL FOR small/mid-size </a:t>
            </a:r>
            <a:br>
              <a:rPr lang="en-GB" sz="80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GB" sz="8000" dirty="0"/>
              <a:t>UNIVERSITY</a:t>
            </a:r>
            <a:r>
              <a:rPr lang="en-GB" sz="8000" dirty="0">
                <a:solidFill>
                  <a:srgbClr val="C62166"/>
                </a:solidFill>
              </a:rPr>
              <a:t>  PRESSES</a:t>
            </a:r>
          </a:p>
        </p:txBody>
      </p:sp>
    </p:spTree>
    <p:extLst>
      <p:ext uri="{BB962C8B-B14F-4D97-AF65-F5344CB8AC3E}">
        <p14:creationId xmlns:p14="http://schemas.microsoft.com/office/powerpoint/2010/main" val="4111894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347BB-474A-4913-AA65-AA5BBFA05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920" y="317814"/>
            <a:ext cx="10268712" cy="1700784"/>
          </a:xfrm>
        </p:spPr>
        <p:txBody>
          <a:bodyPr>
            <a:normAutofit/>
          </a:bodyPr>
          <a:lstStyle/>
          <a:p>
            <a:r>
              <a:rPr lang="en-GB" dirty="0"/>
              <a:t>CEU Press </a:t>
            </a:r>
            <a:r>
              <a:rPr lang="en-GB" dirty="0">
                <a:solidFill>
                  <a:srgbClr val="C62166"/>
                </a:solidFill>
              </a:rPr>
              <a:t>pilot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126F6-A048-4A7B-B733-7C08A16E4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0906" y="2565633"/>
            <a:ext cx="10128739" cy="410149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Piloting </a:t>
            </a:r>
            <a:r>
              <a:rPr lang="en-GB" sz="2000" i="1" dirty="0"/>
              <a:t>Opening The Future</a:t>
            </a:r>
            <a:r>
              <a:rPr lang="en-GB" sz="2000" dirty="0"/>
              <a:t> with CEU Press &amp; COPIM - transitioning existing presses</a:t>
            </a:r>
          </a:p>
          <a:p>
            <a:pPr marL="457200" indent="-457200">
              <a:buChar char="•"/>
            </a:pPr>
            <a:r>
              <a:rPr lang="en-GB" sz="2000" dirty="0"/>
              <a:t>Project MUSE hosting frontlist, providing metadata and DRM-free backlist </a:t>
            </a:r>
          </a:p>
          <a:p>
            <a:pPr marL="457200" indent="-457200">
              <a:buChar char="•"/>
            </a:pPr>
            <a:r>
              <a:rPr lang="en-GB" sz="2000" dirty="0"/>
              <a:t>OAPEN also hosting OA frontlist</a:t>
            </a:r>
          </a:p>
          <a:p>
            <a:pPr marL="457200" indent="-457200">
              <a:buChar char="•"/>
            </a:pPr>
            <a:r>
              <a:rPr lang="en-GB" sz="2000" dirty="0"/>
              <a:t>LYRASIS and Jisc Collections in USA and UK</a:t>
            </a:r>
          </a:p>
          <a:p>
            <a:pPr marL="457200" indent="-457200">
              <a:buChar char="•"/>
            </a:pPr>
            <a:r>
              <a:rPr lang="en-GB" sz="2000" dirty="0"/>
              <a:t>Covid-19 fallout has yet to hit</a:t>
            </a:r>
          </a:p>
          <a:p>
            <a:pPr marL="457200" indent="-457200">
              <a:buChar char="•"/>
            </a:pPr>
            <a:r>
              <a:rPr lang="en-GB" sz="2000" dirty="0"/>
              <a:t>COPIM will produce a report on how presses can use this model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CEU Press made 279 titles open to anyone with internet access earlier this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Books were downloaded over 350,000 times in 129 countries March-June</a:t>
            </a:r>
          </a:p>
        </p:txBody>
      </p:sp>
      <p:pic>
        <p:nvPicPr>
          <p:cNvPr id="6" name="Picture 5" descr="Text, logo&#10;&#10;Description automatically generated">
            <a:extLst>
              <a:ext uri="{FF2B5EF4-FFF2-40B4-BE49-F238E27FC236}">
                <a16:creationId xmlns:a16="http://schemas.microsoft.com/office/drawing/2014/main" id="{729EFE6D-017F-42EF-9DD7-E56938A35F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433" y="648070"/>
            <a:ext cx="2350471" cy="89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773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9544B88-B630-49F9-98F0-3EB43C23BB59}"/>
              </a:ext>
            </a:extLst>
          </p:cNvPr>
          <p:cNvSpPr/>
          <p:nvPr/>
        </p:nvSpPr>
        <p:spPr>
          <a:xfrm>
            <a:off x="1713390" y="0"/>
            <a:ext cx="10478611" cy="6858000"/>
          </a:xfrm>
          <a:prstGeom prst="rect">
            <a:avLst/>
          </a:prstGeom>
          <a:solidFill>
            <a:srgbClr val="1B1D33"/>
          </a:solidFill>
          <a:ln>
            <a:solidFill>
              <a:srgbClr val="1B1D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18836AA-124F-4E48-9A62-9C2F2E42A64E}"/>
              </a:ext>
            </a:extLst>
          </p:cNvPr>
          <p:cNvSpPr txBox="1">
            <a:spLocks/>
          </p:cNvSpPr>
          <p:nvPr/>
        </p:nvSpPr>
        <p:spPr>
          <a:xfrm>
            <a:off x="2370337" y="356811"/>
            <a:ext cx="6835807" cy="170078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kern="1200" cap="all" spc="12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Membership fees &amp; </a:t>
            </a:r>
            <a:r>
              <a:rPr lang="en-GB" dirty="0">
                <a:solidFill>
                  <a:srgbClr val="C62166"/>
                </a:solidFill>
              </a:rPr>
              <a:t>contact</a:t>
            </a:r>
            <a:r>
              <a:rPr lang="en-GB" dirty="0"/>
              <a:t> details</a:t>
            </a:r>
            <a:endParaRPr lang="en-GB" dirty="0">
              <a:solidFill>
                <a:srgbClr val="C62166"/>
              </a:solidFill>
            </a:endParaRP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739F8F9-22F5-4D46-85F3-168F003A55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144" y="6125392"/>
            <a:ext cx="2730746" cy="5808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46B60A1-8C04-4FD9-B513-B225D7EF0147}"/>
              </a:ext>
            </a:extLst>
          </p:cNvPr>
          <p:cNvSpPr txBox="1"/>
          <p:nvPr/>
        </p:nvSpPr>
        <p:spPr>
          <a:xfrm>
            <a:off x="3830242" y="1652280"/>
            <a:ext cx="4095158" cy="15865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905" tIns="167905" rIns="167905" bIns="167905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500" kern="1200" baseline="0" dirty="0">
                <a:solidFill>
                  <a:schemeClr val="bg1"/>
                </a:solidFill>
              </a:rPr>
              <a:t>martin.eve@bbk.ac.uk</a:t>
            </a:r>
            <a:endParaRPr lang="en-US" sz="2500" kern="1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2C6BB3-047B-4F58-B4FE-F337934C37F2}"/>
              </a:ext>
            </a:extLst>
          </p:cNvPr>
          <p:cNvSpPr txBox="1"/>
          <p:nvPr/>
        </p:nvSpPr>
        <p:spPr>
          <a:xfrm>
            <a:off x="3792916" y="2334983"/>
            <a:ext cx="4095158" cy="158650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905" tIns="167905" rIns="167905" bIns="167905" numCol="1" spcCol="1270" anchor="ctr" anchorCtr="0">
            <a:noAutofit/>
          </a:bodyPr>
          <a:lstStyle/>
          <a:p>
            <a:pPr marL="0" lvl="0" indent="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500" kern="1200" baseline="0" dirty="0">
                <a:solidFill>
                  <a:schemeClr val="bg1"/>
                </a:solidFill>
              </a:rPr>
              <a:t>frances@pinter.org.uk</a:t>
            </a:r>
            <a:endParaRPr lang="en-US" sz="2500" kern="1200" dirty="0">
              <a:solidFill>
                <a:schemeClr val="bg1"/>
              </a:solidFill>
            </a:endParaRPr>
          </a:p>
        </p:txBody>
      </p:sp>
      <p:sp>
        <p:nvSpPr>
          <p:cNvPr id="12" name="Rectangle 11" descr="Envelope">
            <a:extLst>
              <a:ext uri="{FF2B5EF4-FFF2-40B4-BE49-F238E27FC236}">
                <a16:creationId xmlns:a16="http://schemas.microsoft.com/office/drawing/2014/main" id="{B0FE67B2-1708-49FD-BA46-5A0131AEC9A3}"/>
              </a:ext>
            </a:extLst>
          </p:cNvPr>
          <p:cNvSpPr/>
          <p:nvPr/>
        </p:nvSpPr>
        <p:spPr>
          <a:xfrm>
            <a:off x="2432203" y="2009243"/>
            <a:ext cx="872579" cy="872579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Rectangle 13" descr="Envelope">
            <a:extLst>
              <a:ext uri="{FF2B5EF4-FFF2-40B4-BE49-F238E27FC236}">
                <a16:creationId xmlns:a16="http://schemas.microsoft.com/office/drawing/2014/main" id="{DDC23F8A-A10C-4023-867F-EEED389F8085}"/>
              </a:ext>
            </a:extLst>
          </p:cNvPr>
          <p:cNvSpPr/>
          <p:nvPr/>
        </p:nvSpPr>
        <p:spPr>
          <a:xfrm>
            <a:off x="2432203" y="2691946"/>
            <a:ext cx="872579" cy="872579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560B08-6844-41F0-8E7D-66EED8C3A532}"/>
              </a:ext>
            </a:extLst>
          </p:cNvPr>
          <p:cNvSpPr txBox="1"/>
          <p:nvPr/>
        </p:nvSpPr>
        <p:spPr>
          <a:xfrm rot="16200000">
            <a:off x="-2131322" y="3392928"/>
            <a:ext cx="57825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EB801D"/>
                </a:solidFill>
                <a:ea typeface="+mn-lt"/>
                <a:cs typeface="+mn-lt"/>
              </a:rPr>
              <a:t>www.openingthefuture.net</a:t>
            </a:r>
            <a:endParaRPr lang="en-GB" sz="3600" dirty="0">
              <a:solidFill>
                <a:srgbClr val="EB801D"/>
              </a:solidFill>
              <a:ea typeface="+mn-lt"/>
              <a:cs typeface="+mn-lt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D30CD32-7E22-44E3-84B9-CCA015253665}"/>
              </a:ext>
            </a:extLst>
          </p:cNvPr>
          <p:cNvSpPr txBox="1"/>
          <p:nvPr/>
        </p:nvSpPr>
        <p:spPr>
          <a:xfrm>
            <a:off x="2370337" y="3851310"/>
            <a:ext cx="8877671" cy="248892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67905" tIns="167905" rIns="167905" bIns="167905" numCol="1" spcCol="1270" anchor="ctr" anchorCtr="0">
            <a:noAutofit/>
          </a:bodyPr>
          <a:lstStyle/>
          <a:p>
            <a:pPr algn="l"/>
            <a:r>
              <a:rPr lang="en-GB" sz="24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Members are banded according to their size, as recognised by LYRASIS and Jisc: </a:t>
            </a:r>
            <a:br>
              <a:rPr lang="en-GB" sz="2400" b="0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</a:br>
            <a:endParaRPr lang="en-GB" sz="2400" b="0" i="0" dirty="0">
              <a:solidFill>
                <a:srgbClr val="FFFFFF"/>
              </a:solidFill>
              <a:effectLst/>
              <a:latin typeface="Open Sans" panose="020B0606030504020204" pitchFamily="34" charset="0"/>
            </a:endParaRPr>
          </a:p>
          <a:p>
            <a:pPr algn="l"/>
            <a:r>
              <a:rPr lang="en-GB" sz="2400" b="1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    • €1200 high tier</a:t>
            </a:r>
            <a:br>
              <a:rPr lang="en-GB" sz="2400" b="1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</a:br>
            <a:r>
              <a:rPr lang="en-GB" sz="2400" b="1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    • €800 medium tier</a:t>
            </a:r>
          </a:p>
          <a:p>
            <a:pPr algn="l"/>
            <a:r>
              <a:rPr lang="en-GB" sz="2400" b="1" i="0" dirty="0">
                <a:solidFill>
                  <a:srgbClr val="FFFFFF"/>
                </a:solidFill>
                <a:effectLst/>
                <a:latin typeface="Open Sans" panose="020B0606030504020204" pitchFamily="34" charset="0"/>
              </a:rPr>
              <a:t>    • €350 lower tier</a:t>
            </a:r>
          </a:p>
        </p:txBody>
      </p:sp>
    </p:spTree>
    <p:extLst>
      <p:ext uri="{BB962C8B-B14F-4D97-AF65-F5344CB8AC3E}">
        <p14:creationId xmlns:p14="http://schemas.microsoft.com/office/powerpoint/2010/main" val="732660070"/>
      </p:ext>
    </p:extLst>
  </p:cSld>
  <p:clrMapOvr>
    <a:masterClrMapping/>
  </p:clrMapOvr>
</p:sld>
</file>

<file path=ppt/theme/theme1.xml><?xml version="1.0" encoding="utf-8"?>
<a:theme xmlns:a="http://schemas.openxmlformats.org/drawingml/2006/main" name="JuxtaposeVTI">
  <a:themeElements>
    <a:clrScheme name="Custom 1">
      <a:dk1>
        <a:srgbClr val="1B1D33"/>
      </a:dk1>
      <a:lt1>
        <a:sysClr val="window" lastClr="FFFFFF"/>
      </a:lt1>
      <a:dk2>
        <a:srgbClr val="3F3F3F"/>
      </a:dk2>
      <a:lt2>
        <a:srgbClr val="F8F7F5"/>
      </a:lt2>
      <a:accent1>
        <a:srgbClr val="F99700"/>
      </a:accent1>
      <a:accent2>
        <a:srgbClr val="00BAC7"/>
      </a:accent2>
      <a:accent3>
        <a:srgbClr val="FF5C21"/>
      </a:accent3>
      <a:accent4>
        <a:srgbClr val="6F7EFD"/>
      </a:accent4>
      <a:accent5>
        <a:srgbClr val="ACACAC"/>
      </a:accent5>
      <a:accent6>
        <a:srgbClr val="737373"/>
      </a:accent6>
      <a:hlink>
        <a:srgbClr val="0099FF"/>
      </a:hlink>
      <a:folHlink>
        <a:srgbClr val="868686"/>
      </a:folHlink>
    </a:clrScheme>
    <a:fontScheme name="Custom 167">
      <a:majorFont>
        <a:latin typeface="Franklin Gothic Demi Cond"/>
        <a:ea typeface=""/>
        <a:cs typeface=""/>
      </a:majorFont>
      <a:minorFont>
        <a:latin typeface="Franklin Gothic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uxtaposeVTI" id="{FBDCC3B4-6EA8-442A-B697-43C068E31FE3}" vid="{090F2E09-E4E2-4F71-A70E-279F5A0D9E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253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Franklin Gothic Demi Cond</vt:lpstr>
      <vt:lpstr>Franklin Gothic Medium</vt:lpstr>
      <vt:lpstr>Open Sans</vt:lpstr>
      <vt:lpstr>Wingdings</vt:lpstr>
      <vt:lpstr>JuxtaposeVTI</vt:lpstr>
      <vt:lpstr>Opening the Future</vt:lpstr>
      <vt:lpstr>Community-led Open Publication  Infrastructures for Monographs</vt:lpstr>
      <vt:lpstr>PowerPoint Presentation</vt:lpstr>
      <vt:lpstr>CEU Press pilot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Tom Grady (Staff)</cp:lastModifiedBy>
  <cp:revision>163</cp:revision>
  <dcterms:created xsi:type="dcterms:W3CDTF">2020-10-29T15:29:41Z</dcterms:created>
  <dcterms:modified xsi:type="dcterms:W3CDTF">2020-11-11T09:51:08Z</dcterms:modified>
</cp:coreProperties>
</file>