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6" r:id="rId3"/>
    <p:sldId id="258" r:id="rId4"/>
    <p:sldId id="259" r:id="rId5"/>
    <p:sldId id="268" r:id="rId6"/>
    <p:sldId id="260" r:id="rId7"/>
    <p:sldId id="261" r:id="rId8"/>
    <p:sldId id="264" r:id="rId9"/>
    <p:sldId id="265" r:id="rId10"/>
    <p:sldId id="267" r:id="rId11"/>
    <p:sldId id="262" r:id="rId12"/>
    <p:sldId id="263" r:id="rId13"/>
    <p:sldId id="266" r:id="rId1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FD325-7FDA-6E21-1E2C-ADBC191E0BD2}" v="35" dt="2021-03-15T14:15:30.299"/>
    <p1510:client id="{BCE7AF96-5442-4681-9A5B-1950FFF21983}" v="1563" dt="2021-03-12T11:37:33.9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9CCE9A-072B-4B90-8D65-5F15EC426ED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AEB511E-637D-4F55-8C9F-1548AF89BF91}">
      <dgm:prSet/>
      <dgm:spPr/>
      <dgm:t>
        <a:bodyPr/>
        <a:lstStyle/>
        <a:p>
          <a:r>
            <a:rPr lang="en-GB"/>
            <a:t>1. Reviews at the </a:t>
          </a:r>
          <a:r>
            <a:rPr lang="en-GB" i="1"/>
            <a:t>LRB</a:t>
          </a:r>
          <a:r>
            <a:rPr lang="en-GB"/>
            <a:t> in the past twenty years (contemporary corpus)</a:t>
          </a:r>
          <a:endParaRPr lang="en-US"/>
        </a:p>
      </dgm:t>
    </dgm:pt>
    <dgm:pt modelId="{1E076EA4-0495-4554-B679-5171D41020E9}" type="parTrans" cxnId="{1D880027-D722-4CF6-BDDD-9A39C9D0FB67}">
      <dgm:prSet/>
      <dgm:spPr/>
      <dgm:t>
        <a:bodyPr/>
        <a:lstStyle/>
        <a:p>
          <a:endParaRPr lang="en-US"/>
        </a:p>
      </dgm:t>
    </dgm:pt>
    <dgm:pt modelId="{63899885-1C2D-46E2-B300-DDA8CBCECF4E}" type="sibTrans" cxnId="{1D880027-D722-4CF6-BDDD-9A39C9D0FB67}">
      <dgm:prSet/>
      <dgm:spPr/>
      <dgm:t>
        <a:bodyPr/>
        <a:lstStyle/>
        <a:p>
          <a:endParaRPr lang="en-US"/>
        </a:p>
      </dgm:t>
    </dgm:pt>
    <dgm:pt modelId="{8671FC33-043E-400A-8855-A2684F811321}">
      <dgm:prSet/>
      <dgm:spPr/>
      <dgm:t>
        <a:bodyPr/>
        <a:lstStyle/>
        <a:p>
          <a:r>
            <a:rPr lang="en-GB"/>
            <a:t>2. All reviews at the </a:t>
          </a:r>
          <a:r>
            <a:rPr lang="en-GB" i="1"/>
            <a:t>LRB</a:t>
          </a:r>
          <a:r>
            <a:rPr lang="en-GB"/>
            <a:t> in the online archive (all corpus)</a:t>
          </a:r>
          <a:endParaRPr lang="en-US"/>
        </a:p>
      </dgm:t>
    </dgm:pt>
    <dgm:pt modelId="{2D4850E7-4FA4-4229-B912-DD49E47D531B}" type="parTrans" cxnId="{8C4E3D8E-7A68-481C-AC82-94EB2C0DD3B7}">
      <dgm:prSet/>
      <dgm:spPr/>
      <dgm:t>
        <a:bodyPr/>
        <a:lstStyle/>
        <a:p>
          <a:endParaRPr lang="en-US"/>
        </a:p>
      </dgm:t>
    </dgm:pt>
    <dgm:pt modelId="{9C2CF3C9-40BC-4193-8F0F-4EF16F956F22}" type="sibTrans" cxnId="{8C4E3D8E-7A68-481C-AC82-94EB2C0DD3B7}">
      <dgm:prSet/>
      <dgm:spPr/>
      <dgm:t>
        <a:bodyPr/>
        <a:lstStyle/>
        <a:p>
          <a:endParaRPr lang="en-US"/>
        </a:p>
      </dgm:t>
    </dgm:pt>
    <dgm:pt modelId="{5CF3E3B5-A4AE-42BA-AF05-50BB3FDD3148}" type="pres">
      <dgm:prSet presAssocID="{4C9CCE9A-072B-4B90-8D65-5F15EC426ED7}" presName="root" presStyleCnt="0">
        <dgm:presLayoutVars>
          <dgm:dir/>
          <dgm:resizeHandles val="exact"/>
        </dgm:presLayoutVars>
      </dgm:prSet>
      <dgm:spPr/>
    </dgm:pt>
    <dgm:pt modelId="{A2975420-C67D-4F28-AD33-CB58B46C53E8}" type="pres">
      <dgm:prSet presAssocID="{AAEB511E-637D-4F55-8C9F-1548AF89BF91}" presName="compNode" presStyleCnt="0"/>
      <dgm:spPr/>
    </dgm:pt>
    <dgm:pt modelId="{600B74C2-AD0E-4D18-8EA2-24D396051DEE}" type="pres">
      <dgm:prSet presAssocID="{AAEB511E-637D-4F55-8C9F-1548AF89BF91}" presName="bgRect" presStyleLbl="bgShp" presStyleIdx="0" presStyleCnt="2"/>
      <dgm:spPr/>
    </dgm:pt>
    <dgm:pt modelId="{80498685-4CCC-499A-B812-EBB329443DEE}" type="pres">
      <dgm:prSet presAssocID="{AAEB511E-637D-4F55-8C9F-1548AF89BF9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43A3FBD1-C312-4C68-BF95-5057F28F3EC4}" type="pres">
      <dgm:prSet presAssocID="{AAEB511E-637D-4F55-8C9F-1548AF89BF91}" presName="spaceRect" presStyleCnt="0"/>
      <dgm:spPr/>
    </dgm:pt>
    <dgm:pt modelId="{375F0971-2F1E-4326-A046-6B5CF63FC499}" type="pres">
      <dgm:prSet presAssocID="{AAEB511E-637D-4F55-8C9F-1548AF89BF91}" presName="parTx" presStyleLbl="revTx" presStyleIdx="0" presStyleCnt="2">
        <dgm:presLayoutVars>
          <dgm:chMax val="0"/>
          <dgm:chPref val="0"/>
        </dgm:presLayoutVars>
      </dgm:prSet>
      <dgm:spPr/>
    </dgm:pt>
    <dgm:pt modelId="{5E8EA72F-0DF9-4287-BB0D-1BBF761EDED1}" type="pres">
      <dgm:prSet presAssocID="{63899885-1C2D-46E2-B300-DDA8CBCECF4E}" presName="sibTrans" presStyleCnt="0"/>
      <dgm:spPr/>
    </dgm:pt>
    <dgm:pt modelId="{A477B893-7B93-4E48-ACAE-659F6E25902A}" type="pres">
      <dgm:prSet presAssocID="{8671FC33-043E-400A-8855-A2684F811321}" presName="compNode" presStyleCnt="0"/>
      <dgm:spPr/>
    </dgm:pt>
    <dgm:pt modelId="{816625F1-DBF5-48FC-BBA8-04547937B4A2}" type="pres">
      <dgm:prSet presAssocID="{8671FC33-043E-400A-8855-A2684F811321}" presName="bgRect" presStyleLbl="bgShp" presStyleIdx="1" presStyleCnt="2"/>
      <dgm:spPr/>
    </dgm:pt>
    <dgm:pt modelId="{E8EA478A-A5E3-41E3-B9DD-B6F70EAEB28F}" type="pres">
      <dgm:prSet presAssocID="{8671FC33-043E-400A-8855-A2684F81132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F4C5BF46-6A0E-4401-AA8F-63ECF93B54D1}" type="pres">
      <dgm:prSet presAssocID="{8671FC33-043E-400A-8855-A2684F811321}" presName="spaceRect" presStyleCnt="0"/>
      <dgm:spPr/>
    </dgm:pt>
    <dgm:pt modelId="{A13DF0C7-B925-42DC-B79D-C532F0B58EEE}" type="pres">
      <dgm:prSet presAssocID="{8671FC33-043E-400A-8855-A2684F811321}" presName="parTx" presStyleLbl="revTx" presStyleIdx="1" presStyleCnt="2">
        <dgm:presLayoutVars>
          <dgm:chMax val="0"/>
          <dgm:chPref val="0"/>
        </dgm:presLayoutVars>
      </dgm:prSet>
      <dgm:spPr/>
    </dgm:pt>
  </dgm:ptLst>
  <dgm:cxnLst>
    <dgm:cxn modelId="{1D880027-D722-4CF6-BDDD-9A39C9D0FB67}" srcId="{4C9CCE9A-072B-4B90-8D65-5F15EC426ED7}" destId="{AAEB511E-637D-4F55-8C9F-1548AF89BF91}" srcOrd="0" destOrd="0" parTransId="{1E076EA4-0495-4554-B679-5171D41020E9}" sibTransId="{63899885-1C2D-46E2-B300-DDA8CBCECF4E}"/>
    <dgm:cxn modelId="{D4D99F62-8018-4EE7-95BF-919F901F0833}" type="presOf" srcId="{AAEB511E-637D-4F55-8C9F-1548AF89BF91}" destId="{375F0971-2F1E-4326-A046-6B5CF63FC499}" srcOrd="0" destOrd="0" presId="urn:microsoft.com/office/officeart/2018/2/layout/IconVerticalSolidList"/>
    <dgm:cxn modelId="{BE975B4B-4141-49BB-8E61-ACDE540F502E}" type="presOf" srcId="{4C9CCE9A-072B-4B90-8D65-5F15EC426ED7}" destId="{5CF3E3B5-A4AE-42BA-AF05-50BB3FDD3148}" srcOrd="0" destOrd="0" presId="urn:microsoft.com/office/officeart/2018/2/layout/IconVerticalSolidList"/>
    <dgm:cxn modelId="{8C4E3D8E-7A68-481C-AC82-94EB2C0DD3B7}" srcId="{4C9CCE9A-072B-4B90-8D65-5F15EC426ED7}" destId="{8671FC33-043E-400A-8855-A2684F811321}" srcOrd="1" destOrd="0" parTransId="{2D4850E7-4FA4-4229-B912-DD49E47D531B}" sibTransId="{9C2CF3C9-40BC-4193-8F0F-4EF16F956F22}"/>
    <dgm:cxn modelId="{2F7E72BB-E0B0-4B5C-93F5-C1FE43644137}" type="presOf" srcId="{8671FC33-043E-400A-8855-A2684F811321}" destId="{A13DF0C7-B925-42DC-B79D-C532F0B58EEE}" srcOrd="0" destOrd="0" presId="urn:microsoft.com/office/officeart/2018/2/layout/IconVerticalSolidList"/>
    <dgm:cxn modelId="{1EF3792D-1BB2-435C-9FC1-069B2718F131}" type="presParOf" srcId="{5CF3E3B5-A4AE-42BA-AF05-50BB3FDD3148}" destId="{A2975420-C67D-4F28-AD33-CB58B46C53E8}" srcOrd="0" destOrd="0" presId="urn:microsoft.com/office/officeart/2018/2/layout/IconVerticalSolidList"/>
    <dgm:cxn modelId="{EC244340-1192-4F69-B121-BF90BB13B598}" type="presParOf" srcId="{A2975420-C67D-4F28-AD33-CB58B46C53E8}" destId="{600B74C2-AD0E-4D18-8EA2-24D396051DEE}" srcOrd="0" destOrd="0" presId="urn:microsoft.com/office/officeart/2018/2/layout/IconVerticalSolidList"/>
    <dgm:cxn modelId="{E804530A-8B2C-4C28-A6F6-70727D1445D6}" type="presParOf" srcId="{A2975420-C67D-4F28-AD33-CB58B46C53E8}" destId="{80498685-4CCC-499A-B812-EBB329443DEE}" srcOrd="1" destOrd="0" presId="urn:microsoft.com/office/officeart/2018/2/layout/IconVerticalSolidList"/>
    <dgm:cxn modelId="{592820C9-83F9-404B-B767-4B24C77D16F8}" type="presParOf" srcId="{A2975420-C67D-4F28-AD33-CB58B46C53E8}" destId="{43A3FBD1-C312-4C68-BF95-5057F28F3EC4}" srcOrd="2" destOrd="0" presId="urn:microsoft.com/office/officeart/2018/2/layout/IconVerticalSolidList"/>
    <dgm:cxn modelId="{4D6F1651-163C-4921-AD55-BA4D7A8B5119}" type="presParOf" srcId="{A2975420-C67D-4F28-AD33-CB58B46C53E8}" destId="{375F0971-2F1E-4326-A046-6B5CF63FC499}" srcOrd="3" destOrd="0" presId="urn:microsoft.com/office/officeart/2018/2/layout/IconVerticalSolidList"/>
    <dgm:cxn modelId="{ABB939F7-B9E8-4469-B4FD-870551DC9008}" type="presParOf" srcId="{5CF3E3B5-A4AE-42BA-AF05-50BB3FDD3148}" destId="{5E8EA72F-0DF9-4287-BB0D-1BBF761EDED1}" srcOrd="1" destOrd="0" presId="urn:microsoft.com/office/officeart/2018/2/layout/IconVerticalSolidList"/>
    <dgm:cxn modelId="{A6023D5B-916C-4418-8C29-4974E0621E67}" type="presParOf" srcId="{5CF3E3B5-A4AE-42BA-AF05-50BB3FDD3148}" destId="{A477B893-7B93-4E48-ACAE-659F6E25902A}" srcOrd="2" destOrd="0" presId="urn:microsoft.com/office/officeart/2018/2/layout/IconVerticalSolidList"/>
    <dgm:cxn modelId="{F2CEC731-863E-48E9-AB6E-FA0E13CE9AA9}" type="presParOf" srcId="{A477B893-7B93-4E48-ACAE-659F6E25902A}" destId="{816625F1-DBF5-48FC-BBA8-04547937B4A2}" srcOrd="0" destOrd="0" presId="urn:microsoft.com/office/officeart/2018/2/layout/IconVerticalSolidList"/>
    <dgm:cxn modelId="{AB0FBF84-12AE-4236-9B80-7119BB34A073}" type="presParOf" srcId="{A477B893-7B93-4E48-ACAE-659F6E25902A}" destId="{E8EA478A-A5E3-41E3-B9DD-B6F70EAEB28F}" srcOrd="1" destOrd="0" presId="urn:microsoft.com/office/officeart/2018/2/layout/IconVerticalSolidList"/>
    <dgm:cxn modelId="{8797C66E-D1B9-4FD7-8E64-F881631DBDA7}" type="presParOf" srcId="{A477B893-7B93-4E48-ACAE-659F6E25902A}" destId="{F4C5BF46-6A0E-4401-AA8F-63ECF93B54D1}" srcOrd="2" destOrd="0" presId="urn:microsoft.com/office/officeart/2018/2/layout/IconVerticalSolidList"/>
    <dgm:cxn modelId="{AED8F96B-B7A8-4E3B-8CFF-A165A3C15933}" type="presParOf" srcId="{A477B893-7B93-4E48-ACAE-659F6E25902A}" destId="{A13DF0C7-B925-42DC-B79D-C532F0B58EE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B74C2-AD0E-4D18-8EA2-24D396051DEE}">
      <dsp:nvSpPr>
        <dsp:cNvPr id="0" name=""/>
        <dsp:cNvSpPr/>
      </dsp:nvSpPr>
      <dsp:spPr>
        <a:xfrm>
          <a:off x="0" y="919142"/>
          <a:ext cx="6248400" cy="1696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498685-4CCC-499A-B812-EBB329443DEE}">
      <dsp:nvSpPr>
        <dsp:cNvPr id="0" name=""/>
        <dsp:cNvSpPr/>
      </dsp:nvSpPr>
      <dsp:spPr>
        <a:xfrm>
          <a:off x="513305" y="1300940"/>
          <a:ext cx="933283" cy="9332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5F0971-2F1E-4326-A046-6B5CF63FC499}">
      <dsp:nvSpPr>
        <dsp:cNvPr id="0" name=""/>
        <dsp:cNvSpPr/>
      </dsp:nvSpPr>
      <dsp:spPr>
        <a:xfrm>
          <a:off x="1959895" y="919142"/>
          <a:ext cx="4288504" cy="1696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586" tIns="179586" rIns="179586" bIns="179586" numCol="1" spcCol="1270" anchor="ctr" anchorCtr="0">
          <a:noAutofit/>
        </a:bodyPr>
        <a:lstStyle/>
        <a:p>
          <a:pPr marL="0" lvl="0" indent="0" algn="l" defTabSz="1111250">
            <a:lnSpc>
              <a:spcPct val="90000"/>
            </a:lnSpc>
            <a:spcBef>
              <a:spcPct val="0"/>
            </a:spcBef>
            <a:spcAft>
              <a:spcPct val="35000"/>
            </a:spcAft>
            <a:buNone/>
          </a:pPr>
          <a:r>
            <a:rPr lang="en-GB" sz="2500" kern="1200"/>
            <a:t>1. Reviews at the </a:t>
          </a:r>
          <a:r>
            <a:rPr lang="en-GB" sz="2500" i="1" kern="1200"/>
            <a:t>LRB</a:t>
          </a:r>
          <a:r>
            <a:rPr lang="en-GB" sz="2500" kern="1200"/>
            <a:t> in the past twenty years (contemporary corpus)</a:t>
          </a:r>
          <a:endParaRPr lang="en-US" sz="2500" kern="1200"/>
        </a:p>
      </dsp:txBody>
      <dsp:txXfrm>
        <a:off x="1959895" y="919142"/>
        <a:ext cx="4288504" cy="1696878"/>
      </dsp:txXfrm>
    </dsp:sp>
    <dsp:sp modelId="{816625F1-DBF5-48FC-BBA8-04547937B4A2}">
      <dsp:nvSpPr>
        <dsp:cNvPr id="0" name=""/>
        <dsp:cNvSpPr/>
      </dsp:nvSpPr>
      <dsp:spPr>
        <a:xfrm>
          <a:off x="0" y="3040241"/>
          <a:ext cx="6248400" cy="1696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EA478A-A5E3-41E3-B9DD-B6F70EAEB28F}">
      <dsp:nvSpPr>
        <dsp:cNvPr id="0" name=""/>
        <dsp:cNvSpPr/>
      </dsp:nvSpPr>
      <dsp:spPr>
        <a:xfrm>
          <a:off x="513305" y="3422039"/>
          <a:ext cx="933283" cy="9332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3DF0C7-B925-42DC-B79D-C532F0B58EEE}">
      <dsp:nvSpPr>
        <dsp:cNvPr id="0" name=""/>
        <dsp:cNvSpPr/>
      </dsp:nvSpPr>
      <dsp:spPr>
        <a:xfrm>
          <a:off x="1959895" y="3040241"/>
          <a:ext cx="4288504" cy="1696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586" tIns="179586" rIns="179586" bIns="179586" numCol="1" spcCol="1270" anchor="ctr" anchorCtr="0">
          <a:noAutofit/>
        </a:bodyPr>
        <a:lstStyle/>
        <a:p>
          <a:pPr marL="0" lvl="0" indent="0" algn="l" defTabSz="1111250">
            <a:lnSpc>
              <a:spcPct val="90000"/>
            </a:lnSpc>
            <a:spcBef>
              <a:spcPct val="0"/>
            </a:spcBef>
            <a:spcAft>
              <a:spcPct val="35000"/>
            </a:spcAft>
            <a:buNone/>
          </a:pPr>
          <a:r>
            <a:rPr lang="en-GB" sz="2500" kern="1200"/>
            <a:t>2. All reviews at the </a:t>
          </a:r>
          <a:r>
            <a:rPr lang="en-GB" sz="2500" i="1" kern="1200"/>
            <a:t>LRB</a:t>
          </a:r>
          <a:r>
            <a:rPr lang="en-GB" sz="2500" kern="1200"/>
            <a:t> in the online archive (all corpus)</a:t>
          </a:r>
          <a:endParaRPr lang="en-US" sz="2500" kern="1200"/>
        </a:p>
      </dsp:txBody>
      <dsp:txXfrm>
        <a:off x="1959895" y="3040241"/>
        <a:ext cx="4288504" cy="16968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15/03/2021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15/03/2021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15/03/2021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15/03/2021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15/03/2021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15/03/2021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15/03/2021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erson standing in front of water&#10;&#10;Description automatically generated">
            <a:extLst>
              <a:ext uri="{FF2B5EF4-FFF2-40B4-BE49-F238E27FC236}">
                <a16:creationId xmlns:a16="http://schemas.microsoft.com/office/drawing/2014/main" id="{5B77741C-564C-4C22-8F3C-2B099F7AC18A}"/>
              </a:ext>
            </a:extLst>
          </p:cNvPr>
          <p:cNvPicPr>
            <a:picLocks noChangeAspect="1"/>
          </p:cNvPicPr>
          <p:nvPr/>
        </p:nvPicPr>
        <p:blipFill rotWithShape="1">
          <a:blip r:embed="rId2"/>
          <a:srcRect r="9088" b="34127"/>
          <a:stretch/>
        </p:blipFill>
        <p:spPr>
          <a:xfrm>
            <a:off x="6803830" y="10"/>
            <a:ext cx="5388171" cy="2606030"/>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4FF6FCCF-C6D0-45C0-B530-D4DE6629E78E}"/>
              </a:ext>
            </a:extLst>
          </p:cNvPr>
          <p:cNvPicPr>
            <a:picLocks noChangeAspect="1"/>
          </p:cNvPicPr>
          <p:nvPr/>
        </p:nvPicPr>
        <p:blipFill rotWithShape="1">
          <a:blip r:embed="rId3"/>
          <a:srcRect r="14094"/>
          <a:stretch/>
        </p:blipFill>
        <p:spPr>
          <a:xfrm>
            <a:off x="4840684" y="2606040"/>
            <a:ext cx="7351314" cy="4251960"/>
          </a:xfrm>
          <a:prstGeom prst="rect">
            <a:avLst/>
          </a:prstGeom>
        </p:spPr>
      </p:pic>
      <p:sp>
        <p:nvSpPr>
          <p:cNvPr id="17" name="Freeform: Shape 16">
            <a:extLst>
              <a:ext uri="{FF2B5EF4-FFF2-40B4-BE49-F238E27FC236}">
                <a16:creationId xmlns:a16="http://schemas.microsoft.com/office/drawing/2014/main" id="{5BF914C0-F03B-49FE-8EA0-2C9034C88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6373DDF-5FED-4545-85BE-4BAC72C47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804671" y="877824"/>
            <a:ext cx="5294376" cy="3072384"/>
          </a:xfrm>
        </p:spPr>
        <p:txBody>
          <a:bodyPr anchor="b">
            <a:normAutofit/>
          </a:bodyPr>
          <a:lstStyle/>
          <a:p>
            <a:pPr algn="l"/>
            <a:r>
              <a:rPr lang="en-GB" sz="5400" dirty="0">
                <a:cs typeface="Calibri Light"/>
              </a:rPr>
              <a:t>Networks at the London Review of Books</a:t>
            </a:r>
            <a:endParaRPr lang="en-US" dirty="0"/>
          </a:p>
        </p:txBody>
      </p:sp>
      <p:sp>
        <p:nvSpPr>
          <p:cNvPr id="3" name="Subtitle 2"/>
          <p:cNvSpPr>
            <a:spLocks noGrp="1"/>
          </p:cNvSpPr>
          <p:nvPr>
            <p:ph type="subTitle" idx="1"/>
          </p:nvPr>
        </p:nvSpPr>
        <p:spPr>
          <a:xfrm>
            <a:off x="804672" y="4096512"/>
            <a:ext cx="4167376" cy="1155525"/>
          </a:xfrm>
        </p:spPr>
        <p:txBody>
          <a:bodyPr vert="horz" lIns="91440" tIns="45720" rIns="91440" bIns="45720" rtlCol="0" anchor="t">
            <a:normAutofit/>
          </a:bodyPr>
          <a:lstStyle/>
          <a:p>
            <a:pPr algn="l"/>
            <a:r>
              <a:rPr lang="en-GB" sz="1900" dirty="0">
                <a:cs typeface="Calibri"/>
              </a:rPr>
              <a:t>Prof Martin Paul Eve</a:t>
            </a:r>
            <a:endParaRPr lang="en-GB" sz="1900" dirty="0"/>
          </a:p>
          <a:p>
            <a:pPr algn="l"/>
            <a:r>
              <a:rPr lang="en-GB" sz="1900" dirty="0">
                <a:cs typeface="Calibri"/>
              </a:rPr>
              <a:t>martin.eve@bbk.ac.uk</a:t>
            </a:r>
          </a:p>
        </p:txBody>
      </p:sp>
    </p:spTree>
    <p:extLst>
      <p:ext uri="{BB962C8B-B14F-4D97-AF65-F5344CB8AC3E}">
        <p14:creationId xmlns:p14="http://schemas.microsoft.com/office/powerpoint/2010/main" val="56580351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5" descr="Chart, scatter chart&#10;&#10;Description automatically generated">
            <a:extLst>
              <a:ext uri="{FF2B5EF4-FFF2-40B4-BE49-F238E27FC236}">
                <a16:creationId xmlns:a16="http://schemas.microsoft.com/office/drawing/2014/main" id="{81EC1F03-BC84-4944-9F9B-9246D58DF54F}"/>
              </a:ext>
            </a:extLst>
          </p:cNvPr>
          <p:cNvPicPr>
            <a:picLocks noChangeAspect="1"/>
          </p:cNvPicPr>
          <p:nvPr/>
        </p:nvPicPr>
        <p:blipFill>
          <a:blip r:embed="rId2"/>
          <a:stretch>
            <a:fillRect/>
          </a:stretch>
        </p:blipFill>
        <p:spPr>
          <a:xfrm>
            <a:off x="3275534" y="982364"/>
            <a:ext cx="2648371" cy="2648371"/>
          </a:xfrm>
          <a:prstGeom prst="rect">
            <a:avLst/>
          </a:prstGeom>
        </p:spPr>
      </p:pic>
      <p:sp>
        <p:nvSpPr>
          <p:cNvPr id="14" name="Rectangle 13">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9F53F9-BF39-4524-BDF7-59859149315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Chronological Growth of the Network</a:t>
            </a:r>
          </a:p>
        </p:txBody>
      </p:sp>
      <p:pic>
        <p:nvPicPr>
          <p:cNvPr id="7" name="Picture 7" descr="Chart&#10;&#10;Description automatically generated">
            <a:extLst>
              <a:ext uri="{FF2B5EF4-FFF2-40B4-BE49-F238E27FC236}">
                <a16:creationId xmlns:a16="http://schemas.microsoft.com/office/drawing/2014/main" id="{A02B1EF4-F759-4F17-A6CF-F932EB24143A}"/>
              </a:ext>
            </a:extLst>
          </p:cNvPr>
          <p:cNvPicPr>
            <a:picLocks noChangeAspect="1"/>
          </p:cNvPicPr>
          <p:nvPr/>
        </p:nvPicPr>
        <p:blipFill>
          <a:blip r:embed="rId3"/>
          <a:stretch>
            <a:fillRect/>
          </a:stretch>
        </p:blipFill>
        <p:spPr>
          <a:xfrm>
            <a:off x="9359266" y="976813"/>
            <a:ext cx="2659472" cy="2659472"/>
          </a:xfrm>
          <a:prstGeom prst="rect">
            <a:avLst/>
          </a:prstGeom>
        </p:spPr>
      </p:pic>
      <p:pic>
        <p:nvPicPr>
          <p:cNvPr id="4" name="Picture 4" descr="Chart, scatter chart&#10;&#10;Description automatically generated">
            <a:extLst>
              <a:ext uri="{FF2B5EF4-FFF2-40B4-BE49-F238E27FC236}">
                <a16:creationId xmlns:a16="http://schemas.microsoft.com/office/drawing/2014/main" id="{36170FC8-FFA6-4A5E-8D38-A5B12D3C16ED}"/>
              </a:ext>
            </a:extLst>
          </p:cNvPr>
          <p:cNvPicPr>
            <a:picLocks noGrp="1" noChangeAspect="1"/>
          </p:cNvPicPr>
          <p:nvPr>
            <p:ph idx="1"/>
          </p:nvPr>
        </p:nvPicPr>
        <p:blipFill>
          <a:blip r:embed="rId4"/>
          <a:stretch>
            <a:fillRect/>
          </a:stretch>
        </p:blipFill>
        <p:spPr>
          <a:xfrm>
            <a:off x="194518" y="983211"/>
            <a:ext cx="2646677" cy="2646677"/>
          </a:xfrm>
          <a:prstGeom prst="rect">
            <a:avLst/>
          </a:prstGeom>
        </p:spPr>
      </p:pic>
      <p:cxnSp>
        <p:nvCxnSpPr>
          <p:cNvPr id="16" name="Straight Connector 15">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6" descr="Chart&#10;&#10;Description automatically generated">
            <a:extLst>
              <a:ext uri="{FF2B5EF4-FFF2-40B4-BE49-F238E27FC236}">
                <a16:creationId xmlns:a16="http://schemas.microsoft.com/office/drawing/2014/main" id="{A0BBFD0D-C6FC-44D2-B917-E197F5E089B1}"/>
              </a:ext>
            </a:extLst>
          </p:cNvPr>
          <p:cNvPicPr>
            <a:picLocks noChangeAspect="1"/>
          </p:cNvPicPr>
          <p:nvPr/>
        </p:nvPicPr>
        <p:blipFill>
          <a:blip r:embed="rId5"/>
          <a:stretch>
            <a:fillRect/>
          </a:stretch>
        </p:blipFill>
        <p:spPr>
          <a:xfrm>
            <a:off x="6253469" y="976102"/>
            <a:ext cx="2648372" cy="2648372"/>
          </a:xfrm>
          <a:prstGeom prst="rect">
            <a:avLst/>
          </a:prstGeom>
        </p:spPr>
      </p:pic>
      <p:cxnSp>
        <p:nvCxnSpPr>
          <p:cNvPr id="20" name="Straight Connector 19">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CDBAF50-FF5C-4B71-92CF-D7872C3C34DC}"/>
              </a:ext>
            </a:extLst>
          </p:cNvPr>
          <p:cNvSpPr txBox="1"/>
          <p:nvPr/>
        </p:nvSpPr>
        <p:spPr>
          <a:xfrm>
            <a:off x="4648200" y="5953125"/>
            <a:ext cx="33909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solidFill>
                <a:schemeClr val="bg1"/>
              </a:solidFill>
              <a:cs typeface="Calibri"/>
            </a:endParaRPr>
          </a:p>
        </p:txBody>
      </p:sp>
    </p:spTree>
    <p:extLst>
      <p:ext uri="{BB962C8B-B14F-4D97-AF65-F5344CB8AC3E}">
        <p14:creationId xmlns:p14="http://schemas.microsoft.com/office/powerpoint/2010/main" val="4178215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D9AF8-8AB9-44E8-8321-4AE5810B0EE9}"/>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Academics in the Network</a:t>
            </a:r>
          </a:p>
        </p:txBody>
      </p:sp>
      <p:graphicFrame>
        <p:nvGraphicFramePr>
          <p:cNvPr id="5" name="Table 4">
            <a:extLst>
              <a:ext uri="{FF2B5EF4-FFF2-40B4-BE49-F238E27FC236}">
                <a16:creationId xmlns:a16="http://schemas.microsoft.com/office/drawing/2014/main" id="{9D36F119-018E-4412-B04B-6822C5218642}"/>
              </a:ext>
            </a:extLst>
          </p:cNvPr>
          <p:cNvGraphicFramePr>
            <a:graphicFrameLocks noGrp="1"/>
          </p:cNvGraphicFramePr>
          <p:nvPr/>
        </p:nvGraphicFramePr>
        <p:xfrm>
          <a:off x="4207933" y="950243"/>
          <a:ext cx="7347539" cy="4958494"/>
        </p:xfrm>
        <a:graphic>
          <a:graphicData uri="http://schemas.openxmlformats.org/drawingml/2006/table">
            <a:tbl>
              <a:tblPr firstRow="1" bandRow="1">
                <a:tableStyleId>{5C22544A-7EE6-4342-B048-85BDC9FD1C3A}</a:tableStyleId>
              </a:tblPr>
              <a:tblGrid>
                <a:gridCol w="1752916">
                  <a:extLst>
                    <a:ext uri="{9D8B030D-6E8A-4147-A177-3AD203B41FA5}">
                      <a16:colId xmlns:a16="http://schemas.microsoft.com/office/drawing/2014/main" val="2613070222"/>
                    </a:ext>
                  </a:extLst>
                </a:gridCol>
                <a:gridCol w="1752916">
                  <a:extLst>
                    <a:ext uri="{9D8B030D-6E8A-4147-A177-3AD203B41FA5}">
                      <a16:colId xmlns:a16="http://schemas.microsoft.com/office/drawing/2014/main" val="2255761002"/>
                    </a:ext>
                  </a:extLst>
                </a:gridCol>
                <a:gridCol w="1430201">
                  <a:extLst>
                    <a:ext uri="{9D8B030D-6E8A-4147-A177-3AD203B41FA5}">
                      <a16:colId xmlns:a16="http://schemas.microsoft.com/office/drawing/2014/main" val="2351449820"/>
                    </a:ext>
                  </a:extLst>
                </a:gridCol>
                <a:gridCol w="796683">
                  <a:extLst>
                    <a:ext uri="{9D8B030D-6E8A-4147-A177-3AD203B41FA5}">
                      <a16:colId xmlns:a16="http://schemas.microsoft.com/office/drawing/2014/main" val="1015921676"/>
                    </a:ext>
                  </a:extLst>
                </a:gridCol>
                <a:gridCol w="1614823">
                  <a:extLst>
                    <a:ext uri="{9D8B030D-6E8A-4147-A177-3AD203B41FA5}">
                      <a16:colId xmlns:a16="http://schemas.microsoft.com/office/drawing/2014/main" val="4041712409"/>
                    </a:ext>
                  </a:extLst>
                </a:gridCol>
              </a:tblGrid>
              <a:tr h="326934">
                <a:tc>
                  <a:txBody>
                    <a:bodyPr/>
                    <a:lstStyle/>
                    <a:p>
                      <a:pPr algn="l" rtl="0"/>
                      <a:r>
                        <a:rPr lang="en-GB" sz="1800">
                          <a:effectLst/>
                        </a:rPr>
                        <a:t>Reviewer</a:t>
                      </a:r>
                      <a:endParaRPr lang="en-GB" sz="1800">
                        <a:effectLst/>
                        <a:latin typeface="Liberation Serif"/>
                      </a:endParaRPr>
                    </a:p>
                  </a:txBody>
                  <a:tcPr marL="0" marR="0" marT="0" marB="0"/>
                </a:tc>
                <a:tc>
                  <a:txBody>
                    <a:bodyPr/>
                    <a:lstStyle/>
                    <a:p>
                      <a:pPr algn="l" rtl="0"/>
                      <a:r>
                        <a:rPr lang="en-GB" sz="1800">
                          <a:effectLst/>
                        </a:rPr>
                        <a:t>Reviewee</a:t>
                      </a:r>
                      <a:endParaRPr lang="en-GB" sz="1800">
                        <a:effectLst/>
                        <a:latin typeface="Liberation Serif"/>
                      </a:endParaRPr>
                    </a:p>
                  </a:txBody>
                  <a:tcPr marL="0" marR="0" marT="0" marB="0"/>
                </a:tc>
                <a:tc>
                  <a:txBody>
                    <a:bodyPr/>
                    <a:lstStyle/>
                    <a:p>
                      <a:pPr algn="l" rtl="0"/>
                      <a:r>
                        <a:rPr lang="en-GB" sz="1800">
                          <a:effectLst/>
                        </a:rPr>
                        <a:t>Volume</a:t>
                      </a:r>
                      <a:endParaRPr lang="en-GB" sz="1800">
                        <a:effectLst/>
                        <a:latin typeface="Liberation Serif"/>
                      </a:endParaRPr>
                    </a:p>
                  </a:txBody>
                  <a:tcPr marL="0" marR="0" marT="0" marB="0"/>
                </a:tc>
                <a:tc>
                  <a:txBody>
                    <a:bodyPr/>
                    <a:lstStyle/>
                    <a:p>
                      <a:pPr algn="l" rtl="0"/>
                      <a:r>
                        <a:rPr lang="en-GB" sz="1800">
                          <a:effectLst/>
                        </a:rPr>
                        <a:t>No.</a:t>
                      </a:r>
                      <a:endParaRPr lang="en-GB" sz="1800">
                        <a:effectLst/>
                        <a:latin typeface="Liberation Serif"/>
                      </a:endParaRPr>
                    </a:p>
                  </a:txBody>
                  <a:tcPr marL="0" marR="0" marT="0" marB="0"/>
                </a:tc>
                <a:tc>
                  <a:txBody>
                    <a:bodyPr/>
                    <a:lstStyle/>
                    <a:p>
                      <a:pPr algn="l" rtl="0"/>
                      <a:r>
                        <a:rPr lang="en-GB" sz="1800">
                          <a:effectLst/>
                        </a:rPr>
                        <a:t>Role</a:t>
                      </a:r>
                      <a:endParaRPr lang="en-GB" sz="1800">
                        <a:effectLst/>
                        <a:latin typeface="Liberation Serif"/>
                      </a:endParaRPr>
                    </a:p>
                  </a:txBody>
                  <a:tcPr marL="0" marR="0" marT="0" marB="0"/>
                </a:tc>
                <a:extLst>
                  <a:ext uri="{0D108BD9-81ED-4DB2-BD59-A6C34878D82A}">
                    <a16:rowId xmlns:a16="http://schemas.microsoft.com/office/drawing/2014/main" val="1619023768"/>
                  </a:ext>
                </a:extLst>
              </a:tr>
              <a:tr h="326934">
                <a:tc>
                  <a:txBody>
                    <a:bodyPr/>
                    <a:lstStyle/>
                    <a:p>
                      <a:pPr algn="l" rtl="0"/>
                      <a:r>
                        <a:rPr lang="en-GB" sz="1800">
                          <a:effectLst/>
                        </a:rPr>
                        <a:t>Andrew O’Hagan</a:t>
                      </a:r>
                      <a:endParaRPr lang="en-GB" sz="1800">
                        <a:effectLst/>
                        <a:latin typeface="Liberation Serif"/>
                      </a:endParaRPr>
                    </a:p>
                  </a:txBody>
                  <a:tcPr marL="0" marR="0" marT="0" marB="0"/>
                </a:tc>
                <a:tc>
                  <a:txBody>
                    <a:bodyPr/>
                    <a:lstStyle/>
                    <a:p>
                      <a:pPr algn="l" rtl="0"/>
                      <a:r>
                        <a:rPr lang="en-GB" sz="1800">
                          <a:effectLst/>
                        </a:rPr>
                        <a:t>Neal Ascherson</a:t>
                      </a:r>
                      <a:endParaRPr lang="en-GB" sz="1800">
                        <a:effectLst/>
                        <a:latin typeface="Liberation Serif"/>
                      </a:endParaRPr>
                    </a:p>
                  </a:txBody>
                  <a:tcPr marL="0" marR="0" marT="0" marB="0"/>
                </a:tc>
                <a:tc>
                  <a:txBody>
                    <a:bodyPr/>
                    <a:lstStyle/>
                    <a:p>
                      <a:pPr algn="l" rtl="0"/>
                      <a:r>
                        <a:rPr lang="en-GB" sz="1800">
                          <a:effectLst/>
                        </a:rPr>
                        <a:t>24</a:t>
                      </a:r>
                      <a:endParaRPr lang="en-GB" sz="1800">
                        <a:effectLst/>
                        <a:latin typeface="Liberation Serif"/>
                      </a:endParaRPr>
                    </a:p>
                  </a:txBody>
                  <a:tcPr marL="0" marR="0" marT="0" marB="0"/>
                </a:tc>
                <a:tc>
                  <a:txBody>
                    <a:bodyPr/>
                    <a:lstStyle/>
                    <a:p>
                      <a:pPr algn="l" rtl="0"/>
                      <a:r>
                        <a:rPr lang="en-GB" sz="1800">
                          <a:effectLst/>
                        </a:rPr>
                        <a:t>21</a:t>
                      </a:r>
                      <a:endParaRPr lang="en-GB" sz="1800">
                        <a:effectLst/>
                        <a:latin typeface="Liberation Serif"/>
                      </a:endParaRPr>
                    </a:p>
                  </a:txBody>
                  <a:tcPr marL="0" marR="0" marT="0" marB="0"/>
                </a:tc>
                <a:tc>
                  <a:txBody>
                    <a:bodyPr/>
                    <a:lstStyle/>
                    <a:p>
                      <a:pPr algn="l" rtl="0"/>
                      <a:r>
                        <a:rPr lang="en-GB" sz="1800">
                          <a:effectLst/>
                        </a:rPr>
                        <a:t>Novelist</a:t>
                      </a:r>
                      <a:endParaRPr lang="en-GB" sz="1800">
                        <a:effectLst/>
                        <a:latin typeface="Liberation Serif"/>
                      </a:endParaRPr>
                    </a:p>
                  </a:txBody>
                  <a:tcPr marL="0" marR="0" marT="0" marB="0"/>
                </a:tc>
                <a:extLst>
                  <a:ext uri="{0D108BD9-81ED-4DB2-BD59-A6C34878D82A}">
                    <a16:rowId xmlns:a16="http://schemas.microsoft.com/office/drawing/2014/main" val="1167360248"/>
                  </a:ext>
                </a:extLst>
              </a:tr>
              <a:tr h="326934">
                <a:tc>
                  <a:txBody>
                    <a:bodyPr/>
                    <a:lstStyle/>
                    <a:p>
                      <a:pPr algn="l" rtl="0"/>
                      <a:r>
                        <a:rPr lang="en-GB" sz="1800">
                          <a:effectLst/>
                        </a:rPr>
                        <a:t>Neal Ascherson</a:t>
                      </a:r>
                      <a:endParaRPr lang="en-GB" sz="1800">
                        <a:effectLst/>
                        <a:latin typeface="Liberation Serif"/>
                      </a:endParaRPr>
                    </a:p>
                  </a:txBody>
                  <a:tcPr marL="0" marR="0" marT="0" marB="0"/>
                </a:tc>
                <a:tc>
                  <a:txBody>
                    <a:bodyPr/>
                    <a:lstStyle/>
                    <a:p>
                      <a:pPr algn="l" rtl="0"/>
                      <a:r>
                        <a:rPr lang="en-GB" sz="1800">
                          <a:effectLst/>
                        </a:rPr>
                        <a:t>Jonathan Rée</a:t>
                      </a:r>
                      <a:endParaRPr lang="en-GB" sz="1800">
                        <a:effectLst/>
                        <a:latin typeface="Liberation Serif"/>
                      </a:endParaRPr>
                    </a:p>
                  </a:txBody>
                  <a:tcPr marL="0" marR="0" marT="0" marB="0"/>
                </a:tc>
                <a:tc>
                  <a:txBody>
                    <a:bodyPr/>
                    <a:lstStyle/>
                    <a:p>
                      <a:pPr algn="l" rtl="0"/>
                      <a:r>
                        <a:rPr lang="en-GB" sz="1800">
                          <a:effectLst/>
                        </a:rPr>
                        <a:t>42</a:t>
                      </a:r>
                      <a:endParaRPr lang="en-GB" sz="1800">
                        <a:effectLst/>
                        <a:latin typeface="Liberation Serif"/>
                      </a:endParaRPr>
                    </a:p>
                  </a:txBody>
                  <a:tcPr marL="0" marR="0" marT="0" marB="0"/>
                </a:tc>
                <a:tc>
                  <a:txBody>
                    <a:bodyPr/>
                    <a:lstStyle/>
                    <a:p>
                      <a:pPr algn="l" rtl="0"/>
                      <a:r>
                        <a:rPr lang="en-GB" sz="1800">
                          <a:effectLst/>
                        </a:rPr>
                        <a:t>15</a:t>
                      </a:r>
                      <a:endParaRPr lang="en-GB" sz="1800">
                        <a:effectLst/>
                        <a:latin typeface="Liberation Serif"/>
                      </a:endParaRPr>
                    </a:p>
                  </a:txBody>
                  <a:tcPr marL="0" marR="0" marT="0" marB="0"/>
                </a:tc>
                <a:tc>
                  <a:txBody>
                    <a:bodyPr/>
                    <a:lstStyle/>
                    <a:p>
                      <a:pPr algn="l" rtl="0"/>
                      <a:r>
                        <a:rPr lang="en-GB" sz="1800">
                          <a:effectLst/>
                        </a:rPr>
                        <a:t>Journalist</a:t>
                      </a:r>
                      <a:endParaRPr lang="en-GB" sz="1800">
                        <a:effectLst/>
                        <a:latin typeface="Liberation Serif"/>
                      </a:endParaRPr>
                    </a:p>
                  </a:txBody>
                  <a:tcPr marL="0" marR="0" marT="0" marB="0"/>
                </a:tc>
                <a:extLst>
                  <a:ext uri="{0D108BD9-81ED-4DB2-BD59-A6C34878D82A}">
                    <a16:rowId xmlns:a16="http://schemas.microsoft.com/office/drawing/2014/main" val="1936852795"/>
                  </a:ext>
                </a:extLst>
              </a:tr>
              <a:tr h="326934">
                <a:tc>
                  <a:txBody>
                    <a:bodyPr/>
                    <a:lstStyle/>
                    <a:p>
                      <a:pPr algn="l" rtl="0"/>
                      <a:r>
                        <a:rPr lang="en-GB" sz="1800">
                          <a:effectLst/>
                        </a:rPr>
                        <a:t>Jonathan Rée</a:t>
                      </a:r>
                      <a:endParaRPr lang="en-GB" sz="1800">
                        <a:effectLst/>
                        <a:latin typeface="Liberation Serif"/>
                      </a:endParaRPr>
                    </a:p>
                  </a:txBody>
                  <a:tcPr marL="0" marR="0" marT="0" marB="0"/>
                </a:tc>
                <a:tc>
                  <a:txBody>
                    <a:bodyPr/>
                    <a:lstStyle/>
                    <a:p>
                      <a:pPr algn="l" rtl="0"/>
                      <a:r>
                        <a:rPr lang="en-GB" sz="1800">
                          <a:effectLst/>
                        </a:rPr>
                        <a:t>Steven Connor</a:t>
                      </a:r>
                      <a:endParaRPr lang="en-GB" sz="1800">
                        <a:effectLst/>
                        <a:latin typeface="Liberation Serif"/>
                      </a:endParaRPr>
                    </a:p>
                  </a:txBody>
                  <a:tcPr marL="0" marR="0" marT="0" marB="0"/>
                </a:tc>
                <a:tc>
                  <a:txBody>
                    <a:bodyPr/>
                    <a:lstStyle/>
                    <a:p>
                      <a:pPr algn="l" rtl="0"/>
                      <a:r>
                        <a:rPr lang="en-GB" sz="1800">
                          <a:effectLst/>
                        </a:rPr>
                        <a:t>34</a:t>
                      </a:r>
                      <a:endParaRPr lang="en-GB" sz="1800">
                        <a:effectLst/>
                        <a:latin typeface="Liberation Serif"/>
                      </a:endParaRPr>
                    </a:p>
                  </a:txBody>
                  <a:tcPr marL="0" marR="0" marT="0" marB="0"/>
                </a:tc>
                <a:tc>
                  <a:txBody>
                    <a:bodyPr/>
                    <a:lstStyle/>
                    <a:p>
                      <a:pPr algn="l" rtl="0"/>
                      <a:r>
                        <a:rPr lang="en-GB" sz="1800">
                          <a:effectLst/>
                        </a:rPr>
                        <a:t>6</a:t>
                      </a:r>
                      <a:endParaRPr lang="en-GB" sz="1800">
                        <a:effectLst/>
                        <a:latin typeface="Liberation Serif"/>
                      </a:endParaRPr>
                    </a:p>
                  </a:txBody>
                  <a:tcPr marL="0" marR="0" marT="0" marB="0"/>
                </a:tc>
                <a:tc>
                  <a:txBody>
                    <a:bodyPr/>
                    <a:lstStyle/>
                    <a:p>
                      <a:pPr algn="l" rtl="0"/>
                      <a:r>
                        <a:rPr lang="en-GB" sz="1800">
                          <a:effectLst/>
                        </a:rPr>
                        <a:t>Freelance</a:t>
                      </a:r>
                      <a:endParaRPr lang="en-GB" sz="1800">
                        <a:effectLst/>
                        <a:latin typeface="Liberation Serif"/>
                      </a:endParaRPr>
                    </a:p>
                  </a:txBody>
                  <a:tcPr marL="0" marR="0" marT="0" marB="0"/>
                </a:tc>
                <a:extLst>
                  <a:ext uri="{0D108BD9-81ED-4DB2-BD59-A6C34878D82A}">
                    <a16:rowId xmlns:a16="http://schemas.microsoft.com/office/drawing/2014/main" val="4118032787"/>
                  </a:ext>
                </a:extLst>
              </a:tr>
              <a:tr h="326934">
                <a:tc>
                  <a:txBody>
                    <a:bodyPr/>
                    <a:lstStyle/>
                    <a:p>
                      <a:pPr algn="l" rtl="0"/>
                      <a:r>
                        <a:rPr lang="en-GB" sz="1800">
                          <a:effectLst/>
                        </a:rPr>
                        <a:t>Steven Connor</a:t>
                      </a:r>
                      <a:endParaRPr lang="en-GB" sz="1800">
                        <a:effectLst/>
                        <a:latin typeface="Liberation Serif"/>
                      </a:endParaRPr>
                    </a:p>
                  </a:txBody>
                  <a:tcPr marL="0" marR="0" marT="0" marB="0"/>
                </a:tc>
                <a:tc>
                  <a:txBody>
                    <a:bodyPr/>
                    <a:lstStyle/>
                    <a:p>
                      <a:pPr algn="l" rtl="0"/>
                      <a:r>
                        <a:rPr lang="en-GB" sz="1800">
                          <a:effectLst/>
                        </a:rPr>
                        <a:t>Marina Warner</a:t>
                      </a:r>
                      <a:endParaRPr lang="en-GB" sz="1800">
                        <a:effectLst/>
                        <a:latin typeface="Liberation Serif"/>
                      </a:endParaRPr>
                    </a:p>
                  </a:txBody>
                  <a:tcPr marL="0" marR="0" marT="0" marB="0"/>
                </a:tc>
                <a:tc>
                  <a:txBody>
                    <a:bodyPr/>
                    <a:lstStyle/>
                    <a:p>
                      <a:pPr algn="l" rtl="0"/>
                      <a:r>
                        <a:rPr lang="en-GB" sz="1800">
                          <a:effectLst/>
                        </a:rPr>
                        <a:t>34</a:t>
                      </a:r>
                      <a:endParaRPr lang="en-GB" sz="1800">
                        <a:effectLst/>
                        <a:latin typeface="Liberation Serif"/>
                      </a:endParaRPr>
                    </a:p>
                  </a:txBody>
                  <a:tcPr marL="0" marR="0" marT="0" marB="0"/>
                </a:tc>
                <a:tc>
                  <a:txBody>
                    <a:bodyPr/>
                    <a:lstStyle/>
                    <a:p>
                      <a:pPr algn="l" rtl="0"/>
                      <a:r>
                        <a:rPr lang="en-GB" sz="1800">
                          <a:effectLst/>
                        </a:rPr>
                        <a:t>6</a:t>
                      </a:r>
                      <a:endParaRPr lang="en-GB" sz="1800">
                        <a:effectLst/>
                        <a:latin typeface="Liberation Serif"/>
                      </a:endParaRPr>
                    </a:p>
                  </a:txBody>
                  <a:tcPr marL="0" marR="0" marT="0" marB="0"/>
                </a:tc>
                <a:tc>
                  <a:txBody>
                    <a:bodyPr/>
                    <a:lstStyle/>
                    <a:p>
                      <a:pPr algn="l" rtl="0"/>
                      <a:r>
                        <a:rPr lang="en-GB" sz="1800">
                          <a:effectLst/>
                        </a:rPr>
                        <a:t>Academic</a:t>
                      </a:r>
                      <a:endParaRPr lang="en-GB" sz="1800">
                        <a:effectLst/>
                        <a:latin typeface="Liberation Serif"/>
                      </a:endParaRPr>
                    </a:p>
                  </a:txBody>
                  <a:tcPr marL="0" marR="0" marT="0" marB="0"/>
                </a:tc>
                <a:extLst>
                  <a:ext uri="{0D108BD9-81ED-4DB2-BD59-A6C34878D82A}">
                    <a16:rowId xmlns:a16="http://schemas.microsoft.com/office/drawing/2014/main" val="456679493"/>
                  </a:ext>
                </a:extLst>
              </a:tr>
              <a:tr h="599378">
                <a:tc>
                  <a:txBody>
                    <a:bodyPr/>
                    <a:lstStyle/>
                    <a:p>
                      <a:pPr algn="l" rtl="0"/>
                      <a:r>
                        <a:rPr lang="en-GB" sz="1800">
                          <a:effectLst/>
                        </a:rPr>
                        <a:t>Marina Warner</a:t>
                      </a:r>
                      <a:endParaRPr lang="en-GB" sz="1800">
                        <a:effectLst/>
                        <a:latin typeface="Liberation Serif"/>
                      </a:endParaRPr>
                    </a:p>
                  </a:txBody>
                  <a:tcPr marL="0" marR="0" marT="0" marB="0"/>
                </a:tc>
                <a:tc>
                  <a:txBody>
                    <a:bodyPr/>
                    <a:lstStyle/>
                    <a:p>
                      <a:pPr algn="l" rtl="0"/>
                      <a:r>
                        <a:rPr lang="en-GB" sz="1800">
                          <a:effectLst/>
                        </a:rPr>
                        <a:t>Thomas Laqueur</a:t>
                      </a:r>
                      <a:endParaRPr lang="en-GB" sz="1800">
                        <a:effectLst/>
                        <a:latin typeface="Liberation Serif"/>
                      </a:endParaRPr>
                    </a:p>
                  </a:txBody>
                  <a:tcPr marL="0" marR="0" marT="0" marB="0"/>
                </a:tc>
                <a:tc>
                  <a:txBody>
                    <a:bodyPr/>
                    <a:lstStyle/>
                    <a:p>
                      <a:pPr algn="l" rtl="0"/>
                      <a:r>
                        <a:rPr lang="en-GB" sz="1800">
                          <a:effectLst/>
                        </a:rPr>
                        <a:t>39</a:t>
                      </a:r>
                      <a:endParaRPr lang="en-GB" sz="1800">
                        <a:effectLst/>
                        <a:latin typeface="Liberation Serif"/>
                      </a:endParaRPr>
                    </a:p>
                  </a:txBody>
                  <a:tcPr marL="0" marR="0" marT="0" marB="0"/>
                </a:tc>
                <a:tc>
                  <a:txBody>
                    <a:bodyPr/>
                    <a:lstStyle/>
                    <a:p>
                      <a:pPr algn="l" rtl="0"/>
                      <a:r>
                        <a:rPr lang="en-GB" sz="1800">
                          <a:effectLst/>
                        </a:rPr>
                        <a:t>16</a:t>
                      </a:r>
                      <a:endParaRPr lang="en-GB" sz="1800">
                        <a:effectLst/>
                        <a:latin typeface="Liberation Serif"/>
                      </a:endParaRPr>
                    </a:p>
                  </a:txBody>
                  <a:tcPr marL="0" marR="0" marT="0" marB="0"/>
                </a:tc>
                <a:tc>
                  <a:txBody>
                    <a:bodyPr/>
                    <a:lstStyle/>
                    <a:p>
                      <a:pPr algn="l" rtl="0"/>
                      <a:r>
                        <a:rPr lang="en-GB" sz="1800">
                          <a:effectLst/>
                        </a:rPr>
                        <a:t>Academic / Novelist</a:t>
                      </a:r>
                      <a:endParaRPr lang="en-GB" sz="1800">
                        <a:effectLst/>
                        <a:latin typeface="Liberation Serif"/>
                      </a:endParaRPr>
                    </a:p>
                  </a:txBody>
                  <a:tcPr marL="0" marR="0" marT="0" marB="0"/>
                </a:tc>
                <a:extLst>
                  <a:ext uri="{0D108BD9-81ED-4DB2-BD59-A6C34878D82A}">
                    <a16:rowId xmlns:a16="http://schemas.microsoft.com/office/drawing/2014/main" val="1351626147"/>
                  </a:ext>
                </a:extLst>
              </a:tr>
              <a:tr h="599378">
                <a:tc>
                  <a:txBody>
                    <a:bodyPr/>
                    <a:lstStyle/>
                    <a:p>
                      <a:pPr algn="l" rtl="0"/>
                      <a:r>
                        <a:rPr lang="en-GB" sz="1800">
                          <a:effectLst/>
                        </a:rPr>
                        <a:t>Thomas Laqueur</a:t>
                      </a:r>
                      <a:endParaRPr lang="en-GB" sz="1800">
                        <a:effectLst/>
                        <a:latin typeface="Liberation Serif"/>
                      </a:endParaRPr>
                    </a:p>
                  </a:txBody>
                  <a:tcPr marL="0" marR="0" marT="0" marB="0"/>
                </a:tc>
                <a:tc>
                  <a:txBody>
                    <a:bodyPr/>
                    <a:lstStyle/>
                    <a:p>
                      <a:pPr algn="l" rtl="0"/>
                      <a:r>
                        <a:rPr lang="en-GB" sz="1800">
                          <a:effectLst/>
                        </a:rPr>
                        <a:t>Christopher Clark</a:t>
                      </a:r>
                      <a:endParaRPr lang="en-GB" sz="1800">
                        <a:effectLst/>
                        <a:latin typeface="Liberation Serif"/>
                      </a:endParaRPr>
                    </a:p>
                  </a:txBody>
                  <a:tcPr marL="0" marR="0" marT="0" marB="0"/>
                </a:tc>
                <a:tc>
                  <a:txBody>
                    <a:bodyPr/>
                    <a:lstStyle/>
                    <a:p>
                      <a:pPr algn="l" rtl="0"/>
                      <a:r>
                        <a:rPr lang="en-GB" sz="1800">
                          <a:effectLst/>
                        </a:rPr>
                        <a:t>35</a:t>
                      </a:r>
                      <a:endParaRPr lang="en-GB" sz="1800">
                        <a:effectLst/>
                        <a:latin typeface="Liberation Serif"/>
                      </a:endParaRPr>
                    </a:p>
                  </a:txBody>
                  <a:tcPr marL="0" marR="0" marT="0" marB="0"/>
                </a:tc>
                <a:tc>
                  <a:txBody>
                    <a:bodyPr/>
                    <a:lstStyle/>
                    <a:p>
                      <a:pPr algn="l" rtl="0"/>
                      <a:r>
                        <a:rPr lang="en-GB" sz="1800">
                          <a:effectLst/>
                        </a:rPr>
                        <a:t>23</a:t>
                      </a:r>
                      <a:endParaRPr lang="en-GB" sz="1800">
                        <a:effectLst/>
                        <a:latin typeface="Liberation Serif"/>
                      </a:endParaRPr>
                    </a:p>
                  </a:txBody>
                  <a:tcPr marL="0" marR="0" marT="0" marB="0"/>
                </a:tc>
                <a:tc>
                  <a:txBody>
                    <a:bodyPr/>
                    <a:lstStyle/>
                    <a:p>
                      <a:pPr algn="l" rtl="0"/>
                      <a:r>
                        <a:rPr lang="en-GB" sz="1800">
                          <a:effectLst/>
                        </a:rPr>
                        <a:t>Academic</a:t>
                      </a:r>
                      <a:endParaRPr lang="en-GB" sz="1800">
                        <a:effectLst/>
                        <a:latin typeface="Liberation Serif"/>
                      </a:endParaRPr>
                    </a:p>
                  </a:txBody>
                  <a:tcPr marL="0" marR="0" marT="0" marB="0"/>
                </a:tc>
                <a:extLst>
                  <a:ext uri="{0D108BD9-81ED-4DB2-BD59-A6C34878D82A}">
                    <a16:rowId xmlns:a16="http://schemas.microsoft.com/office/drawing/2014/main" val="817581869"/>
                  </a:ext>
                </a:extLst>
              </a:tr>
              <a:tr h="599378">
                <a:tc>
                  <a:txBody>
                    <a:bodyPr/>
                    <a:lstStyle/>
                    <a:p>
                      <a:pPr algn="l" rtl="0"/>
                      <a:r>
                        <a:rPr lang="en-GB" sz="1800">
                          <a:effectLst/>
                        </a:rPr>
                        <a:t>Christopher Clark</a:t>
                      </a:r>
                      <a:endParaRPr lang="en-GB" sz="1800">
                        <a:effectLst/>
                        <a:latin typeface="Liberation Serif"/>
                      </a:endParaRPr>
                    </a:p>
                  </a:txBody>
                  <a:tcPr marL="0" marR="0" marT="0" marB="0"/>
                </a:tc>
                <a:tc>
                  <a:txBody>
                    <a:bodyPr/>
                    <a:lstStyle/>
                    <a:p>
                      <a:pPr algn="l" rtl="0"/>
                      <a:r>
                        <a:rPr lang="en-GB" sz="1800">
                          <a:effectLst/>
                        </a:rPr>
                        <a:t>Margaret MacMillan</a:t>
                      </a:r>
                      <a:endParaRPr lang="en-GB" sz="1800">
                        <a:effectLst/>
                        <a:latin typeface="Liberation Serif"/>
                      </a:endParaRPr>
                    </a:p>
                  </a:txBody>
                  <a:tcPr marL="0" marR="0" marT="0" marB="0"/>
                </a:tc>
                <a:tc>
                  <a:txBody>
                    <a:bodyPr/>
                    <a:lstStyle/>
                    <a:p>
                      <a:pPr algn="l" rtl="0"/>
                      <a:r>
                        <a:rPr lang="en-GB" sz="1800">
                          <a:effectLst/>
                        </a:rPr>
                        <a:t>35</a:t>
                      </a:r>
                      <a:endParaRPr lang="en-GB" sz="1800">
                        <a:effectLst/>
                        <a:latin typeface="Liberation Serif"/>
                      </a:endParaRPr>
                    </a:p>
                  </a:txBody>
                  <a:tcPr marL="0" marR="0" marT="0" marB="0"/>
                </a:tc>
                <a:tc>
                  <a:txBody>
                    <a:bodyPr/>
                    <a:lstStyle/>
                    <a:p>
                      <a:pPr algn="l" rtl="0"/>
                      <a:r>
                        <a:rPr lang="en-GB" sz="1800">
                          <a:effectLst/>
                        </a:rPr>
                        <a:t>16</a:t>
                      </a:r>
                      <a:endParaRPr lang="en-GB" sz="1800">
                        <a:effectLst/>
                        <a:latin typeface="Liberation Serif"/>
                      </a:endParaRPr>
                    </a:p>
                  </a:txBody>
                  <a:tcPr marL="0" marR="0" marT="0" marB="0"/>
                </a:tc>
                <a:tc>
                  <a:txBody>
                    <a:bodyPr/>
                    <a:lstStyle/>
                    <a:p>
                      <a:pPr algn="l" rtl="0"/>
                      <a:r>
                        <a:rPr lang="en-GB" sz="1800">
                          <a:effectLst/>
                        </a:rPr>
                        <a:t>Academic</a:t>
                      </a:r>
                      <a:endParaRPr lang="en-GB" sz="1800">
                        <a:effectLst/>
                        <a:latin typeface="Liberation Serif"/>
                      </a:endParaRPr>
                    </a:p>
                  </a:txBody>
                  <a:tcPr marL="0" marR="0" marT="0" marB="0"/>
                </a:tc>
                <a:extLst>
                  <a:ext uri="{0D108BD9-81ED-4DB2-BD59-A6C34878D82A}">
                    <a16:rowId xmlns:a16="http://schemas.microsoft.com/office/drawing/2014/main" val="1986481983"/>
                  </a:ext>
                </a:extLst>
              </a:tr>
              <a:tr h="599378">
                <a:tc>
                  <a:txBody>
                    <a:bodyPr/>
                    <a:lstStyle/>
                    <a:p>
                      <a:pPr algn="l" rtl="0"/>
                      <a:r>
                        <a:rPr lang="en-GB" sz="1800">
                          <a:effectLst/>
                        </a:rPr>
                        <a:t>Margaret MacMillan</a:t>
                      </a:r>
                      <a:endParaRPr lang="en-GB" sz="1800">
                        <a:effectLst/>
                        <a:latin typeface="Liberation Serif"/>
                      </a:endParaRPr>
                    </a:p>
                  </a:txBody>
                  <a:tcPr marL="0" marR="0" marT="0" marB="0"/>
                </a:tc>
                <a:tc>
                  <a:txBody>
                    <a:bodyPr/>
                    <a:lstStyle/>
                    <a:p>
                      <a:pPr algn="l" rtl="0"/>
                      <a:r>
                        <a:rPr lang="en-GB" sz="1800">
                          <a:effectLst/>
                        </a:rPr>
                        <a:t>Adam Tooze</a:t>
                      </a:r>
                      <a:endParaRPr lang="en-GB" sz="1800">
                        <a:effectLst/>
                        <a:latin typeface="Liberation Serif"/>
                      </a:endParaRPr>
                    </a:p>
                  </a:txBody>
                  <a:tcPr marL="0" marR="0" marT="0" marB="0"/>
                </a:tc>
                <a:tc>
                  <a:txBody>
                    <a:bodyPr/>
                    <a:lstStyle/>
                    <a:p>
                      <a:pPr algn="l" rtl="0"/>
                      <a:r>
                        <a:rPr lang="en-GB" sz="1800">
                          <a:effectLst/>
                        </a:rPr>
                        <a:t>37</a:t>
                      </a:r>
                      <a:endParaRPr lang="en-GB" sz="1800">
                        <a:effectLst/>
                        <a:latin typeface="Liberation Serif"/>
                      </a:endParaRPr>
                    </a:p>
                  </a:txBody>
                  <a:tcPr marL="0" marR="0" marT="0" marB="0"/>
                </a:tc>
                <a:tc>
                  <a:txBody>
                    <a:bodyPr/>
                    <a:lstStyle/>
                    <a:p>
                      <a:pPr algn="l" rtl="0"/>
                      <a:r>
                        <a:rPr lang="en-GB" sz="1800">
                          <a:effectLst/>
                        </a:rPr>
                        <a:t>3</a:t>
                      </a:r>
                      <a:endParaRPr lang="en-GB" sz="1800">
                        <a:effectLst/>
                        <a:latin typeface="Liberation Serif"/>
                      </a:endParaRPr>
                    </a:p>
                  </a:txBody>
                  <a:tcPr marL="0" marR="0" marT="0" marB="0"/>
                </a:tc>
                <a:tc>
                  <a:txBody>
                    <a:bodyPr/>
                    <a:lstStyle/>
                    <a:p>
                      <a:pPr algn="l" rtl="0"/>
                      <a:r>
                        <a:rPr lang="en-GB" sz="1800">
                          <a:effectLst/>
                        </a:rPr>
                        <a:t>Academic</a:t>
                      </a:r>
                      <a:endParaRPr lang="en-GB" sz="1800">
                        <a:effectLst/>
                        <a:latin typeface="Liberation Serif"/>
                      </a:endParaRPr>
                    </a:p>
                  </a:txBody>
                  <a:tcPr marL="0" marR="0" marT="0" marB="0"/>
                </a:tc>
                <a:extLst>
                  <a:ext uri="{0D108BD9-81ED-4DB2-BD59-A6C34878D82A}">
                    <a16:rowId xmlns:a16="http://schemas.microsoft.com/office/drawing/2014/main" val="3987947053"/>
                  </a:ext>
                </a:extLst>
              </a:tr>
              <a:tr h="326934">
                <a:tc>
                  <a:txBody>
                    <a:bodyPr/>
                    <a:lstStyle/>
                    <a:p>
                      <a:pPr algn="l" rtl="0"/>
                      <a:r>
                        <a:rPr lang="en-GB" sz="1800">
                          <a:effectLst/>
                        </a:rPr>
                        <a:t>Adam Tooze</a:t>
                      </a:r>
                      <a:endParaRPr lang="en-GB" sz="1800">
                        <a:effectLst/>
                        <a:latin typeface="Liberation Serif"/>
                      </a:endParaRPr>
                    </a:p>
                  </a:txBody>
                  <a:tcPr marL="0" marR="0" marT="0" marB="0"/>
                </a:tc>
                <a:tc>
                  <a:txBody>
                    <a:bodyPr/>
                    <a:lstStyle/>
                    <a:p>
                      <a:pPr algn="l" rtl="0"/>
                      <a:r>
                        <a:rPr lang="en-GB" sz="1800">
                          <a:effectLst/>
                        </a:rPr>
                        <a:t>Paul Blustein</a:t>
                      </a:r>
                      <a:endParaRPr lang="en-GB" sz="1800">
                        <a:effectLst/>
                        <a:latin typeface="Liberation Serif"/>
                      </a:endParaRPr>
                    </a:p>
                  </a:txBody>
                  <a:tcPr marL="0" marR="0" marT="0" marB="0"/>
                </a:tc>
                <a:tc>
                  <a:txBody>
                    <a:bodyPr/>
                    <a:lstStyle/>
                    <a:p>
                      <a:pPr algn="l" rtl="0"/>
                      <a:r>
                        <a:rPr lang="en-GB" sz="1800">
                          <a:effectLst/>
                        </a:rPr>
                        <a:t>42</a:t>
                      </a:r>
                      <a:endParaRPr lang="en-GB" sz="1800">
                        <a:effectLst/>
                        <a:latin typeface="Liberation Serif"/>
                      </a:endParaRPr>
                    </a:p>
                  </a:txBody>
                  <a:tcPr marL="0" marR="0" marT="0" marB="0"/>
                </a:tc>
                <a:tc>
                  <a:txBody>
                    <a:bodyPr/>
                    <a:lstStyle/>
                    <a:p>
                      <a:pPr algn="l" rtl="0"/>
                      <a:r>
                        <a:rPr lang="en-GB" sz="1800">
                          <a:effectLst/>
                        </a:rPr>
                        <a:t>15</a:t>
                      </a:r>
                      <a:endParaRPr lang="en-GB" sz="1800">
                        <a:effectLst/>
                        <a:latin typeface="Liberation Serif"/>
                      </a:endParaRPr>
                    </a:p>
                  </a:txBody>
                  <a:tcPr marL="0" marR="0" marT="0" marB="0"/>
                </a:tc>
                <a:tc>
                  <a:txBody>
                    <a:bodyPr/>
                    <a:lstStyle/>
                    <a:p>
                      <a:pPr algn="l" rtl="0"/>
                      <a:r>
                        <a:rPr lang="en-GB" sz="1800">
                          <a:effectLst/>
                        </a:rPr>
                        <a:t>Academic</a:t>
                      </a:r>
                      <a:endParaRPr lang="en-GB" sz="1800">
                        <a:effectLst/>
                        <a:latin typeface="Liberation Serif"/>
                      </a:endParaRPr>
                    </a:p>
                  </a:txBody>
                  <a:tcPr marL="0" marR="0" marT="0" marB="0"/>
                </a:tc>
                <a:extLst>
                  <a:ext uri="{0D108BD9-81ED-4DB2-BD59-A6C34878D82A}">
                    <a16:rowId xmlns:a16="http://schemas.microsoft.com/office/drawing/2014/main" val="1257752468"/>
                  </a:ext>
                </a:extLst>
              </a:tr>
              <a:tr h="599378">
                <a:tc>
                  <a:txBody>
                    <a:bodyPr/>
                    <a:lstStyle/>
                    <a:p>
                      <a:pPr algn="l" rtl="0"/>
                      <a:r>
                        <a:rPr lang="en-GB" sz="1800">
                          <a:effectLst/>
                        </a:rPr>
                        <a:t>Paul Blustein</a:t>
                      </a:r>
                      <a:endParaRPr lang="en-GB" sz="1800">
                        <a:effectLst/>
                        <a:latin typeface="Liberation Serif"/>
                      </a:endParaRPr>
                    </a:p>
                  </a:txBody>
                  <a:tcPr marL="0" marR="0" marT="0" marB="0"/>
                </a:tc>
                <a:tc>
                  <a:txBody>
                    <a:bodyPr/>
                    <a:lstStyle/>
                    <a:p>
                      <a:pPr algn="l" rtl="0"/>
                      <a:br>
                        <a:rPr lang="en-GB" sz="1800">
                          <a:effectLst/>
                        </a:rPr>
                      </a:br>
                      <a:endParaRPr lang="en-GB" sz="1800">
                        <a:effectLst/>
                        <a:latin typeface="Liberation Serif"/>
                      </a:endParaRPr>
                    </a:p>
                  </a:txBody>
                  <a:tcPr marL="0" marR="0" marT="0" marB="0"/>
                </a:tc>
                <a:tc>
                  <a:txBody>
                    <a:bodyPr/>
                    <a:lstStyle/>
                    <a:p>
                      <a:pPr algn="l" rtl="0"/>
                      <a:br>
                        <a:rPr lang="en-GB" sz="1800">
                          <a:effectLst/>
                        </a:rPr>
                      </a:br>
                      <a:endParaRPr lang="en-GB" sz="1800">
                        <a:effectLst/>
                        <a:latin typeface="Liberation Serif"/>
                      </a:endParaRPr>
                    </a:p>
                  </a:txBody>
                  <a:tcPr marL="0" marR="0" marT="0" marB="0"/>
                </a:tc>
                <a:tc>
                  <a:txBody>
                    <a:bodyPr/>
                    <a:lstStyle/>
                    <a:p>
                      <a:pPr algn="l" rtl="0"/>
                      <a:br>
                        <a:rPr lang="en-GB" sz="1800">
                          <a:effectLst/>
                        </a:rPr>
                      </a:br>
                      <a:endParaRPr lang="en-GB" sz="1800">
                        <a:effectLst/>
                        <a:latin typeface="Liberation Serif"/>
                      </a:endParaRPr>
                    </a:p>
                  </a:txBody>
                  <a:tcPr marL="0" marR="0" marT="0" marB="0"/>
                </a:tc>
                <a:tc>
                  <a:txBody>
                    <a:bodyPr/>
                    <a:lstStyle/>
                    <a:p>
                      <a:pPr algn="l" rtl="0"/>
                      <a:r>
                        <a:rPr lang="en-GB" sz="1800">
                          <a:effectLst/>
                        </a:rPr>
                        <a:t>Journalist</a:t>
                      </a:r>
                      <a:endParaRPr lang="en-GB" sz="1800">
                        <a:effectLst/>
                        <a:latin typeface="Liberation Serif"/>
                      </a:endParaRPr>
                    </a:p>
                  </a:txBody>
                  <a:tcPr marL="0" marR="0" marT="0" marB="0"/>
                </a:tc>
                <a:extLst>
                  <a:ext uri="{0D108BD9-81ED-4DB2-BD59-A6C34878D82A}">
                    <a16:rowId xmlns:a16="http://schemas.microsoft.com/office/drawing/2014/main" val="1306195441"/>
                  </a:ext>
                </a:extLst>
              </a:tr>
            </a:tbl>
          </a:graphicData>
        </a:graphic>
      </p:graphicFrame>
    </p:spTree>
    <p:extLst>
      <p:ext uri="{BB962C8B-B14F-4D97-AF65-F5344CB8AC3E}">
        <p14:creationId xmlns:p14="http://schemas.microsoft.com/office/powerpoint/2010/main" val="163749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A57C99-A90D-47A4-8321-339D021E1C5F}"/>
              </a:ext>
            </a:extLst>
          </p:cNvPr>
          <p:cNvSpPr>
            <a:spLocks noGrp="1"/>
          </p:cNvSpPr>
          <p:nvPr>
            <p:ph type="title"/>
          </p:nvPr>
        </p:nvSpPr>
        <p:spPr>
          <a:xfrm>
            <a:off x="1286932" y="1204109"/>
            <a:ext cx="10023398" cy="857894"/>
          </a:xfrm>
        </p:spPr>
        <p:txBody>
          <a:bodyPr>
            <a:normAutofit/>
          </a:bodyPr>
          <a:lstStyle/>
          <a:p>
            <a:r>
              <a:rPr lang="en-GB" sz="4000">
                <a:solidFill>
                  <a:srgbClr val="FFFFFF"/>
                </a:solidFill>
                <a:cs typeface="Calibri Light"/>
              </a:rPr>
              <a:t>Potential Uses: Detecting Connections</a:t>
            </a:r>
            <a:endParaRPr lang="en-GB" sz="4000">
              <a:solidFill>
                <a:srgbClr val="FFFFFF"/>
              </a:solidFill>
            </a:endParaRPr>
          </a:p>
        </p:txBody>
      </p:sp>
      <p:sp>
        <p:nvSpPr>
          <p:cNvPr id="3" name="Content Placeholder 2">
            <a:extLst>
              <a:ext uri="{FF2B5EF4-FFF2-40B4-BE49-F238E27FC236}">
                <a16:creationId xmlns:a16="http://schemas.microsoft.com/office/drawing/2014/main" id="{8FF70668-A9A8-4793-84DA-042814F6F10F}"/>
              </a:ext>
            </a:extLst>
          </p:cNvPr>
          <p:cNvSpPr>
            <a:spLocks noGrp="1"/>
          </p:cNvSpPr>
          <p:nvPr>
            <p:ph idx="1"/>
          </p:nvPr>
        </p:nvSpPr>
        <p:spPr>
          <a:xfrm>
            <a:off x="6853247" y="2897402"/>
            <a:ext cx="4368449" cy="2820012"/>
          </a:xfrm>
        </p:spPr>
        <p:txBody>
          <a:bodyPr vert="horz" lIns="91440" tIns="45720" rIns="91440" bIns="45720" rtlCol="0" anchor="t">
            <a:normAutofit/>
          </a:bodyPr>
          <a:lstStyle/>
          <a:p>
            <a:r>
              <a:rPr lang="en-GB" sz="1300">
                <a:ea typeface="+mn-lt"/>
                <a:cs typeface="+mn-lt"/>
              </a:rPr>
              <a:t>Bernard Porter reviewed Peter Clarke in vol 29 num 15</a:t>
            </a:r>
          </a:p>
          <a:p>
            <a:r>
              <a:rPr lang="en-GB" sz="1300">
                <a:ea typeface="+mn-lt"/>
                <a:cs typeface="+mn-lt"/>
              </a:rPr>
              <a:t>Peter Clarke reviewed Edward Pearce in vol 25 num 2</a:t>
            </a:r>
            <a:endParaRPr lang="en-GB">
              <a:ea typeface="+mn-lt"/>
              <a:cs typeface="+mn-lt"/>
            </a:endParaRPr>
          </a:p>
          <a:p>
            <a:r>
              <a:rPr lang="en-GB" sz="1300">
                <a:ea typeface="+mn-lt"/>
                <a:cs typeface="+mn-lt"/>
              </a:rPr>
              <a:t>Edward Pearce reviewed Miles Taylor in vol 25 num 21</a:t>
            </a:r>
            <a:endParaRPr lang="en-GB">
              <a:ea typeface="+mn-lt"/>
              <a:cs typeface="+mn-lt"/>
            </a:endParaRPr>
          </a:p>
          <a:p>
            <a:r>
              <a:rPr lang="en-GB" sz="1300">
                <a:ea typeface="+mn-lt"/>
                <a:cs typeface="+mn-lt"/>
              </a:rPr>
              <a:t>Miles Taylor reviewed Ferdinand Mount in vol 38 num 5</a:t>
            </a:r>
            <a:endParaRPr lang="en-GB">
              <a:ea typeface="+mn-lt"/>
              <a:cs typeface="+mn-lt"/>
            </a:endParaRPr>
          </a:p>
          <a:p>
            <a:r>
              <a:rPr lang="en-GB" sz="1300">
                <a:ea typeface="+mn-lt"/>
                <a:cs typeface="+mn-lt"/>
              </a:rPr>
              <a:t>Ferdinand Mount reviewed Bernard Porter in vol 38 num 7</a:t>
            </a:r>
            <a:endParaRPr lang="en-GB"/>
          </a:p>
        </p:txBody>
      </p:sp>
      <p:pic>
        <p:nvPicPr>
          <p:cNvPr id="4" name="Picture 4" descr="A picture containing graphical user interface&#10;&#10;Description automatically generated">
            <a:extLst>
              <a:ext uri="{FF2B5EF4-FFF2-40B4-BE49-F238E27FC236}">
                <a16:creationId xmlns:a16="http://schemas.microsoft.com/office/drawing/2014/main" id="{398F892B-F3BC-40EA-9A58-A8CC7F96B7A8}"/>
              </a:ext>
            </a:extLst>
          </p:cNvPr>
          <p:cNvPicPr>
            <a:picLocks noChangeAspect="1"/>
          </p:cNvPicPr>
          <p:nvPr/>
        </p:nvPicPr>
        <p:blipFill>
          <a:blip r:embed="rId2"/>
          <a:stretch>
            <a:fillRect/>
          </a:stretch>
        </p:blipFill>
        <p:spPr>
          <a:xfrm>
            <a:off x="1283878" y="2894760"/>
            <a:ext cx="5141701" cy="1412809"/>
          </a:xfrm>
          <a:prstGeom prst="rect">
            <a:avLst/>
          </a:prstGeom>
        </p:spPr>
      </p:pic>
    </p:spTree>
    <p:extLst>
      <p:ext uri="{BB962C8B-B14F-4D97-AF65-F5344CB8AC3E}">
        <p14:creationId xmlns:p14="http://schemas.microsoft.com/office/powerpoint/2010/main" val="3964559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30F016-AD01-496C-A164-09BD42AB0B8F}"/>
              </a:ext>
            </a:extLst>
          </p:cNvPr>
          <p:cNvSpPr>
            <a:spLocks noGrp="1"/>
          </p:cNvSpPr>
          <p:nvPr>
            <p:ph type="title"/>
          </p:nvPr>
        </p:nvSpPr>
        <p:spPr>
          <a:xfrm>
            <a:off x="804671" y="640263"/>
            <a:ext cx="3284331" cy="5254510"/>
          </a:xfrm>
        </p:spPr>
        <p:txBody>
          <a:bodyPr>
            <a:normAutofit/>
          </a:bodyPr>
          <a:lstStyle/>
          <a:p>
            <a:r>
              <a:rPr lang="en-GB">
                <a:cs typeface="Calibri Light"/>
              </a:rPr>
              <a:t>Questions</a:t>
            </a:r>
            <a:endParaRPr lang="en-GB"/>
          </a:p>
        </p:txBody>
      </p:sp>
      <p:sp>
        <p:nvSpPr>
          <p:cNvPr id="3" name="Content Placeholder 2">
            <a:extLst>
              <a:ext uri="{FF2B5EF4-FFF2-40B4-BE49-F238E27FC236}">
                <a16:creationId xmlns:a16="http://schemas.microsoft.com/office/drawing/2014/main" id="{9C4EA977-BD29-4F31-B405-111BCB0CD8ED}"/>
              </a:ext>
            </a:extLst>
          </p:cNvPr>
          <p:cNvSpPr>
            <a:spLocks noGrp="1"/>
          </p:cNvSpPr>
          <p:nvPr>
            <p:ph idx="1"/>
          </p:nvPr>
        </p:nvSpPr>
        <p:spPr>
          <a:xfrm>
            <a:off x="5358384" y="640263"/>
            <a:ext cx="6028944" cy="5254510"/>
          </a:xfrm>
        </p:spPr>
        <p:txBody>
          <a:bodyPr vert="horz" lIns="91440" tIns="45720" rIns="91440" bIns="45720" rtlCol="0" anchor="ctr">
            <a:normAutofit fontScale="92500" lnSpcReduction="10000"/>
          </a:bodyPr>
          <a:lstStyle/>
          <a:p>
            <a:r>
              <a:rPr lang="en-GB" sz="1500" dirty="0">
                <a:solidFill>
                  <a:schemeClr val="bg1"/>
                </a:solidFill>
                <a:ea typeface="+mn-lt"/>
                <a:cs typeface="+mn-lt"/>
              </a:rPr>
              <a:t>Interest in how truly interconnected that central cluster is (that can be seen on the image you shared) – is there a ‘web’ effect or more of a circle? </a:t>
            </a:r>
            <a:r>
              <a:rPr lang="en-GB" sz="1500" b="1" dirty="0">
                <a:solidFill>
                  <a:schemeClr val="bg1"/>
                </a:solidFill>
                <a:ea typeface="+mn-lt"/>
                <a:cs typeface="+mn-lt"/>
              </a:rPr>
              <a:t>[It holds over all time periods that there is a central core network and a peripheral disconnected circle.]</a:t>
            </a:r>
            <a:endParaRPr lang="en-GB" sz="1500" dirty="0">
              <a:solidFill>
                <a:schemeClr val="bg1"/>
              </a:solidFill>
              <a:cs typeface="Calibri" panose="020F0502020204030204"/>
            </a:endParaRPr>
          </a:p>
          <a:p>
            <a:r>
              <a:rPr lang="en-GB" sz="1500" dirty="0">
                <a:solidFill>
                  <a:schemeClr val="bg1"/>
                </a:solidFill>
                <a:ea typeface="+mn-lt"/>
                <a:cs typeface="+mn-lt"/>
              </a:rPr>
              <a:t>How easy would it be to extend back through time and pull the rest of the data too? It would be really interesting to look at the development over time (definite interest in more of a timeline approach) </a:t>
            </a:r>
            <a:r>
              <a:rPr lang="en-GB" sz="1500" b="1" dirty="0">
                <a:solidFill>
                  <a:schemeClr val="bg1"/>
                </a:solidFill>
                <a:ea typeface="+mn-lt"/>
                <a:cs typeface="+mn-lt"/>
              </a:rPr>
              <a:t>[Done.]</a:t>
            </a:r>
            <a:endParaRPr lang="en-GB" sz="1500" dirty="0">
              <a:solidFill>
                <a:schemeClr val="bg1"/>
              </a:solidFill>
            </a:endParaRPr>
          </a:p>
          <a:p>
            <a:r>
              <a:rPr lang="en-GB" sz="1500" dirty="0">
                <a:solidFill>
                  <a:schemeClr val="bg1"/>
                </a:solidFill>
                <a:ea typeface="+mn-lt"/>
                <a:cs typeface="+mn-lt"/>
              </a:rPr>
              <a:t>What about the possibility of adding a quantity dimension so that contributor dots were in some way sized or coloured according to how many pieces they’d written? </a:t>
            </a:r>
            <a:r>
              <a:rPr lang="en-GB" sz="1500" b="1" dirty="0">
                <a:solidFill>
                  <a:schemeClr val="bg1"/>
                </a:solidFill>
                <a:ea typeface="+mn-lt"/>
                <a:cs typeface="+mn-lt"/>
              </a:rPr>
              <a:t>[An easy-to-produce ranking. In contemporary: 1. Michael Wood; 2. Christopher Tayler; 3. Colin Burrow; 4. Andrew O'Hagan; 5. Thomas Jones; 6. Colin Kidd etc. Gephi will allow you to play with weights and colouring.]</a:t>
            </a:r>
            <a:endParaRPr lang="en-GB" sz="1500" dirty="0">
              <a:solidFill>
                <a:schemeClr val="bg1"/>
              </a:solidFill>
              <a:cs typeface="Calibri"/>
            </a:endParaRPr>
          </a:p>
          <a:p>
            <a:r>
              <a:rPr lang="en-GB" sz="1500" dirty="0">
                <a:solidFill>
                  <a:schemeClr val="bg1"/>
                </a:solidFill>
                <a:ea typeface="+mn-lt"/>
                <a:cs typeface="+mn-lt"/>
              </a:rPr>
              <a:t>Is there a ‘magic number’ of reviews past which it’s inevitable you’ve reviewed another contributor’s book? </a:t>
            </a:r>
            <a:r>
              <a:rPr lang="en-GB" sz="1500" b="1" dirty="0">
                <a:solidFill>
                  <a:schemeClr val="bg1"/>
                </a:solidFill>
                <a:ea typeface="+mn-lt"/>
                <a:cs typeface="+mn-lt"/>
              </a:rPr>
              <a:t>[Possibly. Though some reviewers just aren't connected enough.]</a:t>
            </a:r>
            <a:endParaRPr lang="en-GB" sz="1500" dirty="0">
              <a:solidFill>
                <a:schemeClr val="bg1"/>
              </a:solidFill>
            </a:endParaRPr>
          </a:p>
          <a:p>
            <a:r>
              <a:rPr lang="en-GB" sz="1500" dirty="0">
                <a:solidFill>
                  <a:schemeClr val="bg1"/>
                </a:solidFill>
                <a:ea typeface="+mn-lt"/>
                <a:cs typeface="+mn-lt"/>
              </a:rPr>
              <a:t>Might there be a way of using the data to show clusters growing over time – e.g. where a particular editorial direction has brought the paper into the orbit of a new writer, or group of writers, who then eventually become drawn into that central cluster? </a:t>
            </a:r>
            <a:r>
              <a:rPr lang="en-GB" sz="1500" b="1" dirty="0">
                <a:solidFill>
                  <a:schemeClr val="bg1"/>
                </a:solidFill>
                <a:ea typeface="+mn-lt"/>
                <a:cs typeface="+mn-lt"/>
              </a:rPr>
              <a:t>[Possible. The challenge is the density of the network is such that zooming in meaningfully becomes difficult.]</a:t>
            </a:r>
            <a:endParaRPr lang="en-GB" sz="1500" dirty="0">
              <a:solidFill>
                <a:schemeClr val="bg1"/>
              </a:solidFill>
              <a:cs typeface="Calibri" panose="020F0502020204030204"/>
            </a:endParaRPr>
          </a:p>
          <a:p>
            <a:r>
              <a:rPr lang="en-GB" sz="1500" dirty="0">
                <a:solidFill>
                  <a:schemeClr val="bg1"/>
                </a:solidFill>
                <a:ea typeface="+mn-lt"/>
                <a:cs typeface="+mn-lt"/>
              </a:rPr>
              <a:t>But also in unexpected anomalies! E.g. someone who ‘always’ writes for us on a specific topic suddenly pivots to writing on something very unexpected, creating new connections. (Not sure how easy it would be to tell this from the data, though, as it doesn’t currently have a subject dimension, I think?) </a:t>
            </a:r>
            <a:r>
              <a:rPr lang="en-GB" sz="1500" b="1" dirty="0">
                <a:solidFill>
                  <a:schemeClr val="bg1"/>
                </a:solidFill>
                <a:ea typeface="+mn-lt"/>
                <a:cs typeface="+mn-lt"/>
              </a:rPr>
              <a:t>[Again, yes, although would be about author interconnectedness.]</a:t>
            </a:r>
            <a:endParaRPr lang="en-GB" sz="1500" dirty="0">
              <a:solidFill>
                <a:schemeClr val="bg1"/>
              </a:solidFill>
            </a:endParaRPr>
          </a:p>
          <a:p>
            <a:endParaRPr lang="en-GB" sz="1500">
              <a:solidFill>
                <a:schemeClr val="bg1"/>
              </a:solidFill>
              <a:cs typeface="Calibri"/>
            </a:endParaRPr>
          </a:p>
        </p:txBody>
      </p:sp>
    </p:spTree>
    <p:extLst>
      <p:ext uri="{BB962C8B-B14F-4D97-AF65-F5344CB8AC3E}">
        <p14:creationId xmlns:p14="http://schemas.microsoft.com/office/powerpoint/2010/main" val="330480619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6D109DC-A171-44B8-BCE0-212947CE2AA2}"/>
              </a:ext>
            </a:extLst>
          </p:cNvPr>
          <p:cNvPicPr>
            <a:picLocks noChangeAspect="1"/>
          </p:cNvPicPr>
          <p:nvPr/>
        </p:nvPicPr>
        <p:blipFill rotWithShape="1">
          <a:blip r:embed="rId2"/>
          <a:srcRect t="5655" r="12095" b="3436"/>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5259286" cy="3204134"/>
          </a:xfrm>
        </p:spPr>
        <p:txBody>
          <a:bodyPr anchor="b">
            <a:normAutofit/>
          </a:bodyPr>
          <a:lstStyle/>
          <a:p>
            <a:pPr algn="l"/>
            <a:r>
              <a:rPr lang="en-GB" sz="4800">
                <a:cs typeface="Calibri Light"/>
              </a:rPr>
              <a:t>Background Context</a:t>
            </a:r>
            <a:endParaRPr lang="en-GB" sz="4800"/>
          </a:p>
        </p:txBody>
      </p:sp>
      <p:sp>
        <p:nvSpPr>
          <p:cNvPr id="3" name="Subtitle 2"/>
          <p:cNvSpPr>
            <a:spLocks noGrp="1"/>
          </p:cNvSpPr>
          <p:nvPr>
            <p:ph type="subTitle" idx="1"/>
          </p:nvPr>
        </p:nvSpPr>
        <p:spPr>
          <a:xfrm>
            <a:off x="477980" y="4872922"/>
            <a:ext cx="5259285" cy="1208141"/>
          </a:xfrm>
        </p:spPr>
        <p:txBody>
          <a:bodyPr vert="horz" lIns="91440" tIns="45720" rIns="91440" bIns="45720" rtlCol="0" anchor="t">
            <a:normAutofit/>
          </a:bodyPr>
          <a:lstStyle/>
          <a:p>
            <a:pPr marL="342900" indent="-342900" algn="l">
              <a:buChar char="•"/>
            </a:pPr>
            <a:r>
              <a:rPr lang="en-GB" sz="1100" dirty="0">
                <a:ea typeface="+mn-lt"/>
                <a:cs typeface="+mn-lt"/>
              </a:rPr>
              <a:t>‘The Essay in the Career of the Contemporary British Novelist’ in </a:t>
            </a:r>
            <a:r>
              <a:rPr lang="en-GB" sz="1100" i="1" dirty="0">
                <a:ea typeface="+mn-lt"/>
                <a:cs typeface="+mn-lt"/>
              </a:rPr>
              <a:t>The Cambridge History of the British Essay</a:t>
            </a:r>
          </a:p>
          <a:p>
            <a:pPr marL="342900" indent="-342900" algn="l">
              <a:buChar char="•"/>
            </a:pPr>
            <a:r>
              <a:rPr lang="en-GB" sz="1100" dirty="0">
                <a:cs typeface="Calibri" panose="020F0502020204030204"/>
              </a:rPr>
              <a:t>Discursive book reviews as authorial affiliation/literary intertext (‘who you know’)</a:t>
            </a:r>
          </a:p>
          <a:p>
            <a:pPr marL="342900" indent="-342900" algn="l">
              <a:buChar char="•"/>
            </a:pPr>
            <a:r>
              <a:rPr lang="en-GB" sz="1100" dirty="0">
                <a:cs typeface="Calibri" panose="020F0502020204030204"/>
              </a:rPr>
              <a:t>Social networks of reviewers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75C424-7E5E-480B-8199-FF0DEF5736E9}"/>
              </a:ext>
            </a:extLst>
          </p:cNvPr>
          <p:cNvSpPr>
            <a:spLocks noGrp="1"/>
          </p:cNvSpPr>
          <p:nvPr>
            <p:ph type="title"/>
          </p:nvPr>
        </p:nvSpPr>
        <p:spPr>
          <a:xfrm>
            <a:off x="630936" y="502920"/>
            <a:ext cx="3419856" cy="1463040"/>
          </a:xfrm>
        </p:spPr>
        <p:txBody>
          <a:bodyPr anchor="ctr">
            <a:normAutofit/>
          </a:bodyPr>
          <a:lstStyle/>
          <a:p>
            <a:r>
              <a:rPr lang="en-GB" sz="4800">
                <a:cs typeface="Calibri Light"/>
              </a:rPr>
              <a:t>The </a:t>
            </a:r>
            <a:r>
              <a:rPr lang="en-GB" sz="4800" i="1">
                <a:cs typeface="Calibri Light"/>
              </a:rPr>
              <a:t>LRB</a:t>
            </a:r>
            <a:endParaRPr lang="en-GB" sz="4800"/>
          </a:p>
        </p:txBody>
      </p:sp>
      <p:sp>
        <p:nvSpPr>
          <p:cNvPr id="11"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4AAF9E-EF4C-45A9-9E02-34F3F81FEA6F}"/>
              </a:ext>
            </a:extLst>
          </p:cNvPr>
          <p:cNvSpPr>
            <a:spLocks noGrp="1"/>
          </p:cNvSpPr>
          <p:nvPr>
            <p:ph idx="1"/>
          </p:nvPr>
        </p:nvSpPr>
        <p:spPr>
          <a:xfrm>
            <a:off x="4654295" y="502920"/>
            <a:ext cx="6894576" cy="1463040"/>
          </a:xfrm>
        </p:spPr>
        <p:txBody>
          <a:bodyPr vert="horz" lIns="91440" tIns="45720" rIns="91440" bIns="45720" rtlCol="0" anchor="ctr">
            <a:normAutofit/>
          </a:bodyPr>
          <a:lstStyle/>
          <a:p>
            <a:r>
              <a:rPr lang="en-GB" sz="2200" dirty="0">
                <a:cs typeface="Calibri"/>
              </a:rPr>
              <a:t>The foremost literary review magazine in Britain</a:t>
            </a:r>
          </a:p>
          <a:p>
            <a:r>
              <a:rPr lang="en-GB" sz="2200" dirty="0">
                <a:cs typeface="Calibri"/>
              </a:rPr>
              <a:t>Extensive back catalogue</a:t>
            </a:r>
          </a:p>
          <a:p>
            <a:r>
              <a:rPr lang="en-GB" sz="2200" dirty="0">
                <a:cs typeface="Calibri"/>
              </a:rPr>
              <a:t>Structured metadata(!) allows extraction of relationships</a:t>
            </a:r>
          </a:p>
        </p:txBody>
      </p:sp>
      <p:pic>
        <p:nvPicPr>
          <p:cNvPr id="4" name="Picture 4" descr="Graphical user interface, text&#10;&#10;Description automatically generated">
            <a:extLst>
              <a:ext uri="{FF2B5EF4-FFF2-40B4-BE49-F238E27FC236}">
                <a16:creationId xmlns:a16="http://schemas.microsoft.com/office/drawing/2014/main" id="{B28C382E-41B1-4423-B31B-D5AAA74CE652}"/>
              </a:ext>
            </a:extLst>
          </p:cNvPr>
          <p:cNvPicPr>
            <a:picLocks noChangeAspect="1"/>
          </p:cNvPicPr>
          <p:nvPr/>
        </p:nvPicPr>
        <p:blipFill>
          <a:blip r:embed="rId2"/>
          <a:stretch>
            <a:fillRect/>
          </a:stretch>
        </p:blipFill>
        <p:spPr>
          <a:xfrm>
            <a:off x="630936" y="2428211"/>
            <a:ext cx="10917936" cy="3684801"/>
          </a:xfrm>
          <a:prstGeom prst="rect">
            <a:avLst/>
          </a:prstGeom>
        </p:spPr>
      </p:pic>
    </p:spTree>
    <p:extLst>
      <p:ext uri="{BB962C8B-B14F-4D97-AF65-F5344CB8AC3E}">
        <p14:creationId xmlns:p14="http://schemas.microsoft.com/office/powerpoint/2010/main" val="1035291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963920-10ED-4637-8F10-D18125E01A31}"/>
              </a:ext>
            </a:extLst>
          </p:cNvPr>
          <p:cNvSpPr>
            <a:spLocks noGrp="1"/>
          </p:cNvSpPr>
          <p:nvPr>
            <p:ph type="title"/>
          </p:nvPr>
        </p:nvSpPr>
        <p:spPr>
          <a:xfrm>
            <a:off x="762000" y="559678"/>
            <a:ext cx="3567915" cy="4952492"/>
          </a:xfrm>
        </p:spPr>
        <p:txBody>
          <a:bodyPr>
            <a:normAutofit/>
          </a:bodyPr>
          <a:lstStyle/>
          <a:p>
            <a:r>
              <a:rPr lang="en-GB">
                <a:solidFill>
                  <a:schemeClr val="bg1"/>
                </a:solidFill>
                <a:cs typeface="Calibri Light"/>
              </a:rPr>
              <a:t>Two databases</a:t>
            </a:r>
            <a:endParaRPr lang="en-GB">
              <a:solidFill>
                <a:schemeClr val="bg1"/>
              </a:solidFill>
            </a:endParaRPr>
          </a:p>
        </p:txBody>
      </p:sp>
      <p:cxnSp>
        <p:nvCxnSpPr>
          <p:cNvPr id="11" name="Straight Connector 10">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24FF3CC-938D-4DE6-9482-90F1246AA659}"/>
              </a:ext>
            </a:extLst>
          </p:cNvPr>
          <p:cNvGraphicFramePr>
            <a:graphicFrameLocks noGrp="1"/>
          </p:cNvGraphicFramePr>
          <p:nvPr>
            <p:ph idx="1"/>
            <p:extLst>
              <p:ext uri="{D42A27DB-BD31-4B8C-83A1-F6EECF244321}">
                <p14:modId xmlns:p14="http://schemas.microsoft.com/office/powerpoint/2010/main" val="4201260958"/>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0163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78521-5386-446D-873B-E6189CD2882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What do these data look like?</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5">
            <a:extLst>
              <a:ext uri="{FF2B5EF4-FFF2-40B4-BE49-F238E27FC236}">
                <a16:creationId xmlns:a16="http://schemas.microsoft.com/office/drawing/2014/main" id="{C40571B8-C037-4BD3-8280-5657023D491B}"/>
              </a:ext>
            </a:extLst>
          </p:cNvPr>
          <p:cNvPicPr>
            <a:picLocks noChangeAspect="1"/>
          </p:cNvPicPr>
          <p:nvPr/>
        </p:nvPicPr>
        <p:blipFill>
          <a:blip r:embed="rId2"/>
          <a:stretch>
            <a:fillRect/>
          </a:stretch>
        </p:blipFill>
        <p:spPr>
          <a:xfrm>
            <a:off x="1725134" y="2426818"/>
            <a:ext cx="2668782" cy="3997637"/>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4" descr="Table&#10;&#10;Description automatically generated">
            <a:extLst>
              <a:ext uri="{FF2B5EF4-FFF2-40B4-BE49-F238E27FC236}">
                <a16:creationId xmlns:a16="http://schemas.microsoft.com/office/drawing/2014/main" id="{0E259422-68F2-4FF3-B469-0391BACADECC}"/>
              </a:ext>
            </a:extLst>
          </p:cNvPr>
          <p:cNvPicPr>
            <a:picLocks noGrp="1" noChangeAspect="1"/>
          </p:cNvPicPr>
          <p:nvPr>
            <p:ph idx="1"/>
          </p:nvPr>
        </p:nvPicPr>
        <p:blipFill>
          <a:blip r:embed="rId3"/>
          <a:stretch>
            <a:fillRect/>
          </a:stretch>
        </p:blipFill>
        <p:spPr>
          <a:xfrm>
            <a:off x="6445073" y="3177596"/>
            <a:ext cx="5455917" cy="2496081"/>
          </a:xfrm>
          <a:prstGeom prst="rect">
            <a:avLst/>
          </a:prstGeom>
        </p:spPr>
      </p:pic>
    </p:spTree>
    <p:extLst>
      <p:ext uri="{BB962C8B-B14F-4D97-AF65-F5344CB8AC3E}">
        <p14:creationId xmlns:p14="http://schemas.microsoft.com/office/powerpoint/2010/main" val="637565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ypewriter&#10;&#10;Description automatically generated">
            <a:extLst>
              <a:ext uri="{FF2B5EF4-FFF2-40B4-BE49-F238E27FC236}">
                <a16:creationId xmlns:a16="http://schemas.microsoft.com/office/drawing/2014/main" id="{B51D3C9F-3112-478D-81D8-2414EE1809B4}"/>
              </a:ext>
            </a:extLst>
          </p:cNvPr>
          <p:cNvPicPr>
            <a:picLocks noChangeAspect="1"/>
          </p:cNvPicPr>
          <p:nvPr/>
        </p:nvPicPr>
        <p:blipFill rotWithShape="1">
          <a:blip r:embed="rId2"/>
          <a:srcRect t="9091" r="23289"/>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A8A268-B1E1-4F95-B9FE-36B701804BAC}"/>
              </a:ext>
            </a:extLst>
          </p:cNvPr>
          <p:cNvSpPr>
            <a:spLocks noGrp="1"/>
          </p:cNvSpPr>
          <p:nvPr>
            <p:ph type="title"/>
          </p:nvPr>
        </p:nvSpPr>
        <p:spPr>
          <a:xfrm>
            <a:off x="371094" y="1161288"/>
            <a:ext cx="5296680" cy="1124712"/>
          </a:xfrm>
        </p:spPr>
        <p:txBody>
          <a:bodyPr anchor="b">
            <a:normAutofit/>
          </a:bodyPr>
          <a:lstStyle/>
          <a:p>
            <a:r>
              <a:rPr lang="en-GB" sz="2800">
                <a:cs typeface="Calibri Light"/>
              </a:rPr>
              <a:t>Four Category Types of Reviewers</a:t>
            </a:r>
            <a:endParaRPr lang="en-GB" sz="280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4FF691B-1800-4E28-A039-949E3013FD77}"/>
              </a:ext>
            </a:extLst>
          </p:cNvPr>
          <p:cNvSpPr>
            <a:spLocks noGrp="1"/>
          </p:cNvSpPr>
          <p:nvPr>
            <p:ph idx="1"/>
          </p:nvPr>
        </p:nvSpPr>
        <p:spPr>
          <a:xfrm>
            <a:off x="371094" y="2718054"/>
            <a:ext cx="6403271" cy="3207258"/>
          </a:xfrm>
        </p:spPr>
        <p:txBody>
          <a:bodyPr vert="horz" lIns="91440" tIns="45720" rIns="91440" bIns="45720" rtlCol="0" anchor="t">
            <a:normAutofit/>
          </a:bodyPr>
          <a:lstStyle/>
          <a:p>
            <a:r>
              <a:rPr lang="en-GB" sz="1700">
                <a:cs typeface="Calibri"/>
              </a:rPr>
              <a:t>Reviewed but not a reviewer (e.g. Zadie Smith)</a:t>
            </a:r>
          </a:p>
          <a:p>
            <a:r>
              <a:rPr lang="en-GB" sz="1700">
                <a:cs typeface="Calibri"/>
              </a:rPr>
              <a:t>Occasional reviewers of non-reviewers (e.g. Tom McCarthy)</a:t>
            </a:r>
          </a:p>
          <a:p>
            <a:r>
              <a:rPr lang="en-GB" sz="1700">
                <a:cs typeface="Calibri"/>
              </a:rPr>
              <a:t>Recurrent reviewers or reviewers (e.g. Hilary Mantel)</a:t>
            </a:r>
          </a:p>
          <a:p>
            <a:r>
              <a:rPr lang="en-GB" sz="1700">
                <a:cs typeface="Calibri"/>
              </a:rPr>
              <a:t>Cyclical reviewers in mutual chains (e.g. T.J. Clark)</a:t>
            </a:r>
          </a:p>
        </p:txBody>
      </p:sp>
    </p:spTree>
    <p:extLst>
      <p:ext uri="{BB962C8B-B14F-4D97-AF65-F5344CB8AC3E}">
        <p14:creationId xmlns:p14="http://schemas.microsoft.com/office/powerpoint/2010/main" val="216374668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54C5F7-41C3-48AC-8FB3-D269A1A0380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a:solidFill>
                  <a:srgbClr val="FFFFFF"/>
                </a:solidFill>
                <a:latin typeface="+mj-lt"/>
                <a:ea typeface="+mj-ea"/>
                <a:cs typeface="+mj-cs"/>
              </a:rPr>
              <a:t>Network View </a:t>
            </a:r>
            <a:br>
              <a:rPr lang="en-US" sz="3100" kern="1200">
                <a:solidFill>
                  <a:srgbClr val="FFFFFF"/>
                </a:solidFill>
                <a:latin typeface="+mj-lt"/>
                <a:ea typeface="+mj-ea"/>
                <a:cs typeface="+mj-cs"/>
              </a:rPr>
            </a:br>
            <a:br>
              <a:rPr lang="en-US" sz="3100" kern="1200">
                <a:solidFill>
                  <a:srgbClr val="FFFFFF"/>
                </a:solidFill>
                <a:latin typeface="+mj-lt"/>
                <a:ea typeface="+mj-ea"/>
                <a:cs typeface="+mj-cs"/>
              </a:rPr>
            </a:br>
            <a:r>
              <a:rPr lang="en-US" sz="3100" kern="1200">
                <a:solidFill>
                  <a:srgbClr val="FFFFFF"/>
                </a:solidFill>
                <a:latin typeface="+mj-lt"/>
                <a:ea typeface="+mj-ea"/>
                <a:cs typeface="+mj-cs"/>
              </a:rPr>
              <a:t>(contemporary corpus)</a:t>
            </a:r>
          </a:p>
        </p:txBody>
      </p:sp>
      <p:pic>
        <p:nvPicPr>
          <p:cNvPr id="4" name="Picture 4" descr="Diagram&#10;&#10;Description automatically generated">
            <a:extLst>
              <a:ext uri="{FF2B5EF4-FFF2-40B4-BE49-F238E27FC236}">
                <a16:creationId xmlns:a16="http://schemas.microsoft.com/office/drawing/2014/main" id="{2B670577-AB93-4791-ACF6-9B2A2D7AB8C4}"/>
              </a:ext>
            </a:extLst>
          </p:cNvPr>
          <p:cNvPicPr>
            <a:picLocks noChangeAspect="1"/>
          </p:cNvPicPr>
          <p:nvPr/>
        </p:nvPicPr>
        <p:blipFill>
          <a:blip r:embed="rId2"/>
          <a:stretch>
            <a:fillRect/>
          </a:stretch>
        </p:blipFill>
        <p:spPr>
          <a:xfrm>
            <a:off x="4777316" y="952880"/>
            <a:ext cx="6780700" cy="4949910"/>
          </a:xfrm>
          <a:prstGeom prst="rect">
            <a:avLst/>
          </a:prstGeom>
        </p:spPr>
      </p:pic>
    </p:spTree>
    <p:extLst>
      <p:ext uri="{BB962C8B-B14F-4D97-AF65-F5344CB8AC3E}">
        <p14:creationId xmlns:p14="http://schemas.microsoft.com/office/powerpoint/2010/main" val="2834516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54C5F7-41C3-48AC-8FB3-D269A1A03803}"/>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Network </a:t>
            </a:r>
            <a:r>
              <a:rPr lang="en-US" sz="3600" kern="1200">
                <a:solidFill>
                  <a:srgbClr val="FFFFFF"/>
                </a:solidFill>
                <a:latin typeface="+mj-lt"/>
                <a:ea typeface="+mj-ea"/>
                <a:cs typeface="+mj-cs"/>
              </a:rPr>
              <a:t>View</a:t>
            </a:r>
            <a:r>
              <a:rPr lang="en-US" sz="3600">
                <a:solidFill>
                  <a:srgbClr val="FFFFFF"/>
                </a:solidFill>
              </a:rPr>
              <a:t> of Centre </a:t>
            </a:r>
            <a:br>
              <a:rPr lang="en-US" sz="3600" kern="1200" dirty="0"/>
            </a:br>
            <a:br>
              <a:rPr lang="en-US" sz="3600" kern="1200" dirty="0"/>
            </a:br>
            <a:r>
              <a:rPr lang="en-US" sz="3600" kern="1200" dirty="0">
                <a:solidFill>
                  <a:srgbClr val="FFFFFF"/>
                </a:solidFill>
                <a:latin typeface="+mj-lt"/>
                <a:ea typeface="+mj-ea"/>
                <a:cs typeface="+mj-cs"/>
              </a:rPr>
              <a:t>(all corpus)</a:t>
            </a:r>
          </a:p>
        </p:txBody>
      </p:sp>
      <p:pic>
        <p:nvPicPr>
          <p:cNvPr id="3" name="Picture 4">
            <a:extLst>
              <a:ext uri="{FF2B5EF4-FFF2-40B4-BE49-F238E27FC236}">
                <a16:creationId xmlns:a16="http://schemas.microsoft.com/office/drawing/2014/main" id="{C121E586-F436-4A53-AE46-571B083EE786}"/>
              </a:ext>
            </a:extLst>
          </p:cNvPr>
          <p:cNvPicPr>
            <a:picLocks noChangeAspect="1"/>
          </p:cNvPicPr>
          <p:nvPr/>
        </p:nvPicPr>
        <p:blipFill>
          <a:blip r:embed="rId2"/>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1316469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B8A45A-862F-4541-B61D-F047E45CD3DE}"/>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dirty="0">
                <a:solidFill>
                  <a:srgbClr val="FFFFFF"/>
                </a:solidFill>
                <a:latin typeface="+mj-lt"/>
                <a:ea typeface="+mj-ea"/>
                <a:cs typeface="+mj-cs"/>
              </a:rPr>
              <a:t>Frank Kermode</a:t>
            </a:r>
            <a:br>
              <a:rPr lang="en-US" sz="3200" dirty="0">
                <a:solidFill>
                  <a:srgbClr val="FFFFFF"/>
                </a:solidFill>
              </a:rPr>
            </a:br>
            <a:br>
              <a:rPr lang="en-US" sz="3200" dirty="0"/>
            </a:br>
            <a:r>
              <a:rPr lang="en-US" sz="3200" dirty="0">
                <a:solidFill>
                  <a:srgbClr val="FFFFFF"/>
                </a:solidFill>
                <a:cs typeface="Calibri Light"/>
              </a:rPr>
              <a:t>(Centres and </a:t>
            </a:r>
            <a:r>
              <a:rPr lang="en-US" sz="3200">
                <a:solidFill>
                  <a:srgbClr val="FFFFFF"/>
                </a:solidFill>
                <a:cs typeface="Calibri Light"/>
              </a:rPr>
              <a:t>Peripheries)</a:t>
            </a:r>
            <a:endParaRPr lang="en-US" sz="3200" kern="1200">
              <a:solidFill>
                <a:srgbClr val="FFFFFF"/>
              </a:solidFill>
              <a:latin typeface="+mj-lt"/>
              <a:cs typeface="Calibri Light"/>
            </a:endParaRPr>
          </a:p>
        </p:txBody>
      </p:sp>
      <p:pic>
        <p:nvPicPr>
          <p:cNvPr id="4" name="Picture 4" descr="A picture containing outdoor, snow, building material, day&#10;&#10;Description automatically generated">
            <a:extLst>
              <a:ext uri="{FF2B5EF4-FFF2-40B4-BE49-F238E27FC236}">
                <a16:creationId xmlns:a16="http://schemas.microsoft.com/office/drawing/2014/main" id="{31407D5E-8858-4BFB-9330-1FAC718446E1}"/>
              </a:ext>
            </a:extLst>
          </p:cNvPr>
          <p:cNvPicPr>
            <a:picLocks noChangeAspect="1"/>
          </p:cNvPicPr>
          <p:nvPr/>
        </p:nvPicPr>
        <p:blipFill>
          <a:blip r:embed="rId2"/>
          <a:stretch>
            <a:fillRect/>
          </a:stretch>
        </p:blipFill>
        <p:spPr>
          <a:xfrm>
            <a:off x="4207933" y="747637"/>
            <a:ext cx="7347537" cy="5363702"/>
          </a:xfrm>
          <a:prstGeom prst="rect">
            <a:avLst/>
          </a:prstGeom>
        </p:spPr>
      </p:pic>
      <p:pic>
        <p:nvPicPr>
          <p:cNvPr id="3" name="Picture 4" descr="Chart, scatter chart&#10;&#10;Description automatically generated">
            <a:extLst>
              <a:ext uri="{FF2B5EF4-FFF2-40B4-BE49-F238E27FC236}">
                <a16:creationId xmlns:a16="http://schemas.microsoft.com/office/drawing/2014/main" id="{1BD920AA-EFF9-4E7E-8737-3CD751582319}"/>
              </a:ext>
            </a:extLst>
          </p:cNvPr>
          <p:cNvPicPr>
            <a:picLocks noChangeAspect="1"/>
          </p:cNvPicPr>
          <p:nvPr/>
        </p:nvPicPr>
        <p:blipFill>
          <a:blip r:embed="rId3"/>
          <a:stretch>
            <a:fillRect/>
          </a:stretch>
        </p:blipFill>
        <p:spPr>
          <a:xfrm>
            <a:off x="742950" y="3862075"/>
            <a:ext cx="2743200" cy="2181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58120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Networks at the London Review of Books</vt:lpstr>
      <vt:lpstr>Background Context</vt:lpstr>
      <vt:lpstr>The LRB</vt:lpstr>
      <vt:lpstr>Two databases</vt:lpstr>
      <vt:lpstr>What do these data look like?</vt:lpstr>
      <vt:lpstr>Four Category Types of Reviewers</vt:lpstr>
      <vt:lpstr>Network View   (contemporary corpus)</vt:lpstr>
      <vt:lpstr>Network View of Centre   (all corpus)</vt:lpstr>
      <vt:lpstr>Frank Kermode  (Centres and Peripheries)</vt:lpstr>
      <vt:lpstr>Chronological Growth of the Network</vt:lpstr>
      <vt:lpstr>Academics in the Network</vt:lpstr>
      <vt:lpstr>Potential Uses: Detecting Connections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201</cp:revision>
  <dcterms:created xsi:type="dcterms:W3CDTF">2021-03-12T07:10:41Z</dcterms:created>
  <dcterms:modified xsi:type="dcterms:W3CDTF">2021-03-15T15:35:55Z</dcterms:modified>
</cp:coreProperties>
</file>