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372ED-AFFA-4D10-9748-98A78952050D}" v="1474" dt="2021-04-19T12:48:53.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19/04/2021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erson standing in front of water&#10;&#10;Description automatically generated">
            <a:extLst>
              <a:ext uri="{FF2B5EF4-FFF2-40B4-BE49-F238E27FC236}">
                <a16:creationId xmlns:a16="http://schemas.microsoft.com/office/drawing/2014/main" id="{5B77741C-564C-4C22-8F3C-2B099F7AC18A}"/>
              </a:ext>
            </a:extLst>
          </p:cNvPr>
          <p:cNvPicPr>
            <a:picLocks noChangeAspect="1"/>
          </p:cNvPicPr>
          <p:nvPr/>
        </p:nvPicPr>
        <p:blipFill rotWithShape="1">
          <a:blip r:embed="rId2"/>
          <a:srcRect r="9088" b="34127"/>
          <a:stretch/>
        </p:blipFill>
        <p:spPr>
          <a:xfrm>
            <a:off x="6803830" y="10"/>
            <a:ext cx="5388171" cy="2606030"/>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4FF6FCCF-C6D0-45C0-B530-D4DE6629E78E}"/>
              </a:ext>
            </a:extLst>
          </p:cNvPr>
          <p:cNvPicPr>
            <a:picLocks noChangeAspect="1"/>
          </p:cNvPicPr>
          <p:nvPr/>
        </p:nvPicPr>
        <p:blipFill rotWithShape="1">
          <a:blip r:embed="rId3"/>
          <a:srcRect r="14094"/>
          <a:stretch/>
        </p:blipFill>
        <p:spPr>
          <a:xfrm>
            <a:off x="4840684" y="2606040"/>
            <a:ext cx="7351314" cy="4251960"/>
          </a:xfrm>
          <a:prstGeom prst="rect">
            <a:avLst/>
          </a:prstGeom>
        </p:spPr>
      </p:pic>
      <p:sp>
        <p:nvSpPr>
          <p:cNvPr id="17" name="Freeform: Shape 16">
            <a:extLst>
              <a:ext uri="{FF2B5EF4-FFF2-40B4-BE49-F238E27FC236}">
                <a16:creationId xmlns:a16="http://schemas.microsoft.com/office/drawing/2014/main" id="{5BF914C0-F03B-49FE-8EA0-2C9034C88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6373DDF-5FED-4545-85BE-4BAC72C47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04671" y="877824"/>
            <a:ext cx="5294376" cy="3072384"/>
          </a:xfrm>
        </p:spPr>
        <p:txBody>
          <a:bodyPr anchor="b">
            <a:normAutofit/>
          </a:bodyPr>
          <a:lstStyle/>
          <a:p>
            <a:pPr algn="l"/>
            <a:r>
              <a:rPr lang="en-GB" sz="5400" dirty="0">
                <a:ea typeface="+mj-lt"/>
                <a:cs typeface="+mj-lt"/>
              </a:rPr>
              <a:t>Rights Retention: an OA publishing perspective</a:t>
            </a:r>
            <a:endParaRPr lang="en-GB" sz="5400" dirty="0">
              <a:cs typeface="Calibri Light"/>
            </a:endParaRPr>
          </a:p>
        </p:txBody>
      </p:sp>
      <p:sp>
        <p:nvSpPr>
          <p:cNvPr id="3" name="Subtitle 2"/>
          <p:cNvSpPr>
            <a:spLocks noGrp="1"/>
          </p:cNvSpPr>
          <p:nvPr>
            <p:ph type="subTitle" idx="1"/>
          </p:nvPr>
        </p:nvSpPr>
        <p:spPr>
          <a:xfrm>
            <a:off x="804672" y="4096512"/>
            <a:ext cx="4167376" cy="1155525"/>
          </a:xfrm>
        </p:spPr>
        <p:txBody>
          <a:bodyPr vert="horz" lIns="91440" tIns="45720" rIns="91440" bIns="45720" rtlCol="0" anchor="t">
            <a:normAutofit/>
          </a:bodyPr>
          <a:lstStyle/>
          <a:p>
            <a:pPr algn="l"/>
            <a:r>
              <a:rPr lang="en-GB" sz="1900" dirty="0">
                <a:cs typeface="Calibri"/>
              </a:rPr>
              <a:t>Prof Martin Paul Eve</a:t>
            </a:r>
            <a:endParaRPr lang="en-GB" sz="1900" dirty="0"/>
          </a:p>
          <a:p>
            <a:pPr algn="l"/>
            <a:r>
              <a:rPr lang="en-GB" sz="1900" dirty="0">
                <a:cs typeface="Calibri"/>
              </a:rPr>
              <a:t>martin.eve@bbk.ac.uk</a:t>
            </a:r>
          </a:p>
        </p:txBody>
      </p:sp>
    </p:spTree>
    <p:extLst>
      <p:ext uri="{BB962C8B-B14F-4D97-AF65-F5344CB8AC3E}">
        <p14:creationId xmlns:p14="http://schemas.microsoft.com/office/powerpoint/2010/main" val="242686966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icture containing catch&#10;&#10;Description automatically generated">
            <a:extLst>
              <a:ext uri="{FF2B5EF4-FFF2-40B4-BE49-F238E27FC236}">
                <a16:creationId xmlns:a16="http://schemas.microsoft.com/office/drawing/2014/main" id="{ECE6E678-72FB-45FE-99FC-D39DF5B8045D}"/>
              </a:ext>
            </a:extLst>
          </p:cNvPr>
          <p:cNvPicPr>
            <a:picLocks noChangeAspect="1"/>
          </p:cNvPicPr>
          <p:nvPr/>
        </p:nvPicPr>
        <p:blipFill rotWithShape="1">
          <a:blip r:embed="rId2"/>
          <a:srcRect t="15631" r="-1" b="15120"/>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64E9AF-1686-4D98-9610-1B8F7C410CB4}"/>
              </a:ext>
            </a:extLst>
          </p:cNvPr>
          <p:cNvSpPr>
            <a:spLocks noGrp="1"/>
          </p:cNvSpPr>
          <p:nvPr>
            <p:ph type="title"/>
          </p:nvPr>
        </p:nvSpPr>
        <p:spPr>
          <a:xfrm>
            <a:off x="618062" y="4185749"/>
            <a:ext cx="9265771" cy="622836"/>
          </a:xfrm>
        </p:spPr>
        <p:txBody>
          <a:bodyPr>
            <a:normAutofit/>
          </a:bodyPr>
          <a:lstStyle/>
          <a:p>
            <a:r>
              <a:rPr lang="en-GB" sz="3600">
                <a:cs typeface="Calibri Light"/>
              </a:rPr>
              <a:t>What permissions does a publisher </a:t>
            </a:r>
            <a:r>
              <a:rPr lang="en-GB" sz="3600" i="1">
                <a:cs typeface="Calibri Light"/>
              </a:rPr>
              <a:t>need</a:t>
            </a:r>
            <a:r>
              <a:rPr lang="en-GB" sz="3600">
                <a:cs typeface="Calibri Light"/>
              </a:rPr>
              <a:t>?</a:t>
            </a:r>
            <a:endParaRPr lang="en-GB" sz="3600"/>
          </a:p>
        </p:txBody>
      </p:sp>
      <p:sp>
        <p:nvSpPr>
          <p:cNvPr id="3" name="Content Placeholder 2">
            <a:extLst>
              <a:ext uri="{FF2B5EF4-FFF2-40B4-BE49-F238E27FC236}">
                <a16:creationId xmlns:a16="http://schemas.microsoft.com/office/drawing/2014/main" id="{5520EA0A-5FB2-4AF1-9A11-7AEE2C3E737A}"/>
              </a:ext>
            </a:extLst>
          </p:cNvPr>
          <p:cNvSpPr>
            <a:spLocks noGrp="1"/>
          </p:cNvSpPr>
          <p:nvPr>
            <p:ph idx="1"/>
          </p:nvPr>
        </p:nvSpPr>
        <p:spPr>
          <a:xfrm>
            <a:off x="618063" y="4856921"/>
            <a:ext cx="9565028" cy="1249240"/>
          </a:xfrm>
        </p:spPr>
        <p:txBody>
          <a:bodyPr vert="horz" lIns="91440" tIns="45720" rIns="91440" bIns="45720" rtlCol="0" anchor="t">
            <a:normAutofit fontScale="92500" lnSpcReduction="20000"/>
          </a:bodyPr>
          <a:lstStyle/>
          <a:p>
            <a:r>
              <a:rPr lang="en-GB" sz="1800" dirty="0">
                <a:cs typeface="Calibri"/>
              </a:rPr>
              <a:t>The right to make the work public in a variety of formats</a:t>
            </a:r>
          </a:p>
          <a:p>
            <a:r>
              <a:rPr lang="en-GB" sz="1800" dirty="0">
                <a:cs typeface="Calibri"/>
              </a:rPr>
              <a:t>The right to attribution?</a:t>
            </a:r>
          </a:p>
          <a:p>
            <a:r>
              <a:rPr lang="en-GB" sz="1800">
                <a:cs typeface="Calibri"/>
              </a:rPr>
              <a:t>The right to sell the work?</a:t>
            </a:r>
          </a:p>
          <a:p>
            <a:r>
              <a:rPr lang="en-GB" sz="1800">
                <a:cs typeface="Calibri"/>
              </a:rPr>
              <a:t>The right to defend the author?</a:t>
            </a:r>
            <a:endParaRPr lang="en-GB" sz="1800" dirty="0">
              <a:cs typeface="Calibri"/>
            </a:endParaRPr>
          </a:p>
        </p:txBody>
      </p:sp>
    </p:spTree>
    <p:extLst>
      <p:ext uri="{BB962C8B-B14F-4D97-AF65-F5344CB8AC3E}">
        <p14:creationId xmlns:p14="http://schemas.microsoft.com/office/powerpoint/2010/main" val="16754823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07259-96A2-4067-B292-C504B9EE26A2}"/>
              </a:ext>
            </a:extLst>
          </p:cNvPr>
          <p:cNvSpPr>
            <a:spLocks noGrp="1"/>
          </p:cNvSpPr>
          <p:nvPr>
            <p:ph type="title"/>
          </p:nvPr>
        </p:nvSpPr>
        <p:spPr>
          <a:xfrm>
            <a:off x="6513788" y="365125"/>
            <a:ext cx="4840010" cy="1807305"/>
          </a:xfrm>
        </p:spPr>
        <p:txBody>
          <a:bodyPr>
            <a:normAutofit/>
          </a:bodyPr>
          <a:lstStyle/>
          <a:p>
            <a:r>
              <a:rPr lang="en-GB" sz="4100">
                <a:cs typeface="Calibri Light"/>
              </a:rPr>
              <a:t>Business models for open access change the need to sell</a:t>
            </a:r>
            <a:endParaRPr lang="en-GB" sz="4100"/>
          </a:p>
        </p:txBody>
      </p:sp>
      <p:pic>
        <p:nvPicPr>
          <p:cNvPr id="4" name="Picture 4" descr="A picture containing flower, plant, glass&#10;&#10;Description automatically generated">
            <a:extLst>
              <a:ext uri="{FF2B5EF4-FFF2-40B4-BE49-F238E27FC236}">
                <a16:creationId xmlns:a16="http://schemas.microsoft.com/office/drawing/2014/main" id="{9DDB811E-8660-4F1C-8061-AAC4B5A0E2DF}"/>
              </a:ext>
            </a:extLst>
          </p:cNvPr>
          <p:cNvPicPr>
            <a:picLocks noChangeAspect="1"/>
          </p:cNvPicPr>
          <p:nvPr/>
        </p:nvPicPr>
        <p:blipFill rotWithShape="1">
          <a:blip r:embed="rId2"/>
          <a:srcRect l="6307" r="3415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F1197FF-72D4-41BF-A98C-1029F39419B6}"/>
              </a:ext>
            </a:extLst>
          </p:cNvPr>
          <p:cNvSpPr>
            <a:spLocks noGrp="1"/>
          </p:cNvSpPr>
          <p:nvPr>
            <p:ph idx="1"/>
          </p:nvPr>
        </p:nvSpPr>
        <p:spPr>
          <a:xfrm>
            <a:off x="6513788" y="3067419"/>
            <a:ext cx="4840010" cy="2672788"/>
          </a:xfrm>
        </p:spPr>
        <p:txBody>
          <a:bodyPr vert="horz" lIns="91440" tIns="45720" rIns="91440" bIns="45720" rtlCol="0" anchor="t">
            <a:normAutofit/>
          </a:bodyPr>
          <a:lstStyle/>
          <a:p>
            <a:r>
              <a:rPr lang="en-GB" sz="2000">
                <a:cs typeface="Calibri"/>
              </a:rPr>
              <a:t>Article Processing Charges</a:t>
            </a:r>
          </a:p>
          <a:p>
            <a:r>
              <a:rPr lang="en-GB" sz="2000">
                <a:cs typeface="Calibri"/>
              </a:rPr>
              <a:t>Collective subsidy funding models</a:t>
            </a:r>
          </a:p>
          <a:p>
            <a:r>
              <a:rPr lang="en-GB" sz="2000">
                <a:cs typeface="Calibri"/>
              </a:rPr>
              <a:t>The need to sell</a:t>
            </a:r>
          </a:p>
          <a:p>
            <a:r>
              <a:rPr lang="en-GB" sz="2000">
                <a:cs typeface="Calibri"/>
              </a:rPr>
              <a:t>A range of general purpose licenses can replace</a:t>
            </a:r>
            <a:endParaRPr lang="en-GB" sz="2000" dirty="0">
              <a:cs typeface="Calibri"/>
            </a:endParaRPr>
          </a:p>
        </p:txBody>
      </p:sp>
    </p:spTree>
    <p:extLst>
      <p:ext uri="{BB962C8B-B14F-4D97-AF65-F5344CB8AC3E}">
        <p14:creationId xmlns:p14="http://schemas.microsoft.com/office/powerpoint/2010/main" val="257771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A07D5-70AF-4AB1-8E6F-D40182341E1D}"/>
              </a:ext>
            </a:extLst>
          </p:cNvPr>
          <p:cNvSpPr>
            <a:spLocks noGrp="1"/>
          </p:cNvSpPr>
          <p:nvPr>
            <p:ph type="title"/>
          </p:nvPr>
        </p:nvSpPr>
        <p:spPr>
          <a:xfrm>
            <a:off x="838200" y="4100804"/>
            <a:ext cx="4391024" cy="1907884"/>
          </a:xfrm>
        </p:spPr>
        <p:txBody>
          <a:bodyPr anchor="t">
            <a:normAutofit/>
          </a:bodyPr>
          <a:lstStyle/>
          <a:p>
            <a:r>
              <a:rPr lang="en-GB" sz="4000">
                <a:solidFill>
                  <a:schemeClr val="bg1"/>
                </a:solidFill>
                <a:cs typeface="Calibri Light"/>
              </a:rPr>
              <a:t>Opportunities and Challenges</a:t>
            </a:r>
            <a:endParaRPr lang="en-GB" sz="4000">
              <a:solidFill>
                <a:schemeClr val="bg1"/>
              </a:solidFill>
            </a:endParaRPr>
          </a:p>
        </p:txBody>
      </p:sp>
      <p:pic>
        <p:nvPicPr>
          <p:cNvPr id="4" name="Picture 4" descr="Logo, company name&#10;&#10;Description automatically generated">
            <a:extLst>
              <a:ext uri="{FF2B5EF4-FFF2-40B4-BE49-F238E27FC236}">
                <a16:creationId xmlns:a16="http://schemas.microsoft.com/office/drawing/2014/main" id="{2C71DF1B-BB4F-4E93-9AD5-E29C01233700}"/>
              </a:ext>
            </a:extLst>
          </p:cNvPr>
          <p:cNvPicPr>
            <a:picLocks noChangeAspect="1"/>
          </p:cNvPicPr>
          <p:nvPr/>
        </p:nvPicPr>
        <p:blipFill rotWithShape="1">
          <a:blip r:embed="rId2"/>
          <a:srcRect t="21952" b="24379"/>
          <a:stretch/>
        </p:blipFill>
        <p:spPr>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11" name="Group 10">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2" name="Freeform: Shape 11">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C68ACD3B-C5E0-4EFC-82DC-422EDACCC310}"/>
              </a:ext>
            </a:extLst>
          </p:cNvPr>
          <p:cNvSpPr>
            <a:spLocks noGrp="1"/>
          </p:cNvSpPr>
          <p:nvPr>
            <p:ph idx="1"/>
          </p:nvPr>
        </p:nvSpPr>
        <p:spPr>
          <a:xfrm>
            <a:off x="5664201" y="4197093"/>
            <a:ext cx="5692774" cy="1648849"/>
          </a:xfrm>
        </p:spPr>
        <p:txBody>
          <a:bodyPr vert="horz" lIns="91440" tIns="45720" rIns="91440" bIns="45720" rtlCol="0" anchor="t">
            <a:normAutofit/>
          </a:bodyPr>
          <a:lstStyle/>
          <a:p>
            <a:r>
              <a:rPr lang="en-GB" sz="1300">
                <a:solidFill>
                  <a:schemeClr val="bg1">
                    <a:alpha val="80000"/>
                  </a:schemeClr>
                </a:solidFill>
                <a:cs typeface="Calibri"/>
              </a:rPr>
              <a:t>I have published 7 books under Creative Commons licenses at a range of presses (from Stanford UP, to Cambridge UP, to Open Book Publishers); 2 more forthcoming</a:t>
            </a:r>
          </a:p>
          <a:p>
            <a:r>
              <a:rPr lang="en-GB" sz="1300">
                <a:solidFill>
                  <a:schemeClr val="bg1">
                    <a:alpha val="80000"/>
                  </a:schemeClr>
                </a:solidFill>
                <a:cs typeface="Calibri"/>
              </a:rPr>
              <a:t>There are unauthorised reprints and resales of some of these</a:t>
            </a:r>
          </a:p>
          <a:p>
            <a:r>
              <a:rPr lang="en-GB" sz="1300">
                <a:solidFill>
                  <a:schemeClr val="bg1">
                    <a:alpha val="80000"/>
                  </a:schemeClr>
                </a:solidFill>
                <a:cs typeface="Calibri"/>
              </a:rPr>
              <a:t>I have also had work transcribed into Wikisource for easy citation</a:t>
            </a:r>
          </a:p>
          <a:p>
            <a:r>
              <a:rPr lang="en-GB" sz="1300">
                <a:solidFill>
                  <a:schemeClr val="bg1">
                    <a:alpha val="80000"/>
                  </a:schemeClr>
                </a:solidFill>
                <a:cs typeface="Calibri"/>
              </a:rPr>
              <a:t>I have had volunteer translators come forward to shift my work</a:t>
            </a:r>
          </a:p>
        </p:txBody>
      </p:sp>
    </p:spTree>
    <p:extLst>
      <p:ext uri="{BB962C8B-B14F-4D97-AF65-F5344CB8AC3E}">
        <p14:creationId xmlns:p14="http://schemas.microsoft.com/office/powerpoint/2010/main" val="5460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lose-up of people shaking hands&#10;&#10;Description automatically generated">
            <a:extLst>
              <a:ext uri="{FF2B5EF4-FFF2-40B4-BE49-F238E27FC236}">
                <a16:creationId xmlns:a16="http://schemas.microsoft.com/office/drawing/2014/main" id="{B73D2F9E-3EA1-4CBB-AA04-9D6BF0677F01}"/>
              </a:ext>
            </a:extLst>
          </p:cNvPr>
          <p:cNvPicPr>
            <a:picLocks noChangeAspect="1"/>
          </p:cNvPicPr>
          <p:nvPr/>
        </p:nvPicPr>
        <p:blipFill rotWithShape="1">
          <a:blip r:embed="rId2"/>
          <a:srcRect t="14402" b="1329"/>
          <a:stretch/>
        </p:blipFill>
        <p:spPr>
          <a:xfrm>
            <a:off x="20" y="10"/>
            <a:ext cx="12191979" cy="6857989"/>
          </a:xfrm>
          <a:prstGeom prst="rect">
            <a:avLst/>
          </a:prstGeom>
        </p:spPr>
      </p:pic>
      <p:sp useBgFill="1">
        <p:nvSpPr>
          <p:cNvPr id="9" name="Freeform: Shape 8">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4507C4-C17C-4CE0-9941-39801830B751}"/>
              </a:ext>
            </a:extLst>
          </p:cNvPr>
          <p:cNvSpPr>
            <a:spLocks noGrp="1"/>
          </p:cNvSpPr>
          <p:nvPr>
            <p:ph type="title"/>
          </p:nvPr>
        </p:nvSpPr>
        <p:spPr>
          <a:xfrm>
            <a:off x="1287462" y="2037441"/>
            <a:ext cx="4391024" cy="707886"/>
          </a:xfrm>
        </p:spPr>
        <p:txBody>
          <a:bodyPr anchor="t">
            <a:normAutofit/>
          </a:bodyPr>
          <a:lstStyle/>
          <a:p>
            <a:r>
              <a:rPr lang="en-GB" sz="2200">
                <a:solidFill>
                  <a:schemeClr val="bg1"/>
                </a:solidFill>
                <a:cs typeface="Calibri Light"/>
              </a:rPr>
              <a:t>Existing publishing agreements are </a:t>
            </a:r>
            <a:r>
              <a:rPr lang="en-GB" sz="2200" i="1">
                <a:solidFill>
                  <a:schemeClr val="bg1"/>
                </a:solidFill>
                <a:cs typeface="Calibri Light"/>
              </a:rPr>
              <a:t>not fit for purpose</a:t>
            </a:r>
            <a:endParaRPr lang="en-GB" sz="2200" i="1">
              <a:solidFill>
                <a:schemeClr val="bg1"/>
              </a:solidFill>
            </a:endParaRPr>
          </a:p>
        </p:txBody>
      </p:sp>
      <p:sp>
        <p:nvSpPr>
          <p:cNvPr id="3" name="Content Placeholder 2">
            <a:extLst>
              <a:ext uri="{FF2B5EF4-FFF2-40B4-BE49-F238E27FC236}">
                <a16:creationId xmlns:a16="http://schemas.microsoft.com/office/drawing/2014/main" id="{DA12A63A-91B9-4C59-868E-C9A779167B32}"/>
              </a:ext>
            </a:extLst>
          </p:cNvPr>
          <p:cNvSpPr>
            <a:spLocks noGrp="1"/>
          </p:cNvSpPr>
          <p:nvPr>
            <p:ph idx="1"/>
          </p:nvPr>
        </p:nvSpPr>
        <p:spPr>
          <a:xfrm>
            <a:off x="1287463" y="2926800"/>
            <a:ext cx="4391024" cy="2291086"/>
          </a:xfrm>
        </p:spPr>
        <p:txBody>
          <a:bodyPr vert="horz" lIns="91440" tIns="45720" rIns="91440" bIns="45720" rtlCol="0" anchor="t">
            <a:normAutofit/>
          </a:bodyPr>
          <a:lstStyle/>
          <a:p>
            <a:r>
              <a:rPr lang="en-GB" sz="1500">
                <a:solidFill>
                  <a:schemeClr val="bg1">
                    <a:alpha val="80000"/>
                  </a:schemeClr>
                </a:solidFill>
                <a:cs typeface="Calibri"/>
              </a:rPr>
              <a:t>Academics don</a:t>
            </a:r>
            <a:r>
              <a:rPr lang="en-GB" sz="1500">
                <a:solidFill>
                  <a:schemeClr val="bg1"/>
                </a:solidFill>
                <a:ea typeface="+mn-lt"/>
                <a:cs typeface="+mn-lt"/>
              </a:rPr>
              <a:t>’</a:t>
            </a:r>
            <a:r>
              <a:rPr lang="en-GB" sz="1500">
                <a:solidFill>
                  <a:schemeClr val="bg1">
                    <a:alpha val="80000"/>
                  </a:schemeClr>
                </a:solidFill>
                <a:cs typeface="Calibri"/>
              </a:rPr>
              <a:t>t read the contract</a:t>
            </a:r>
            <a:endParaRPr lang="en-US">
              <a:solidFill>
                <a:schemeClr val="bg1">
                  <a:alpha val="80000"/>
                </a:schemeClr>
              </a:solidFill>
            </a:endParaRPr>
          </a:p>
          <a:p>
            <a:r>
              <a:rPr lang="en-GB" sz="1500">
                <a:solidFill>
                  <a:schemeClr val="bg1">
                    <a:alpha val="80000"/>
                  </a:schemeClr>
                </a:solidFill>
                <a:ea typeface="+mn-lt"/>
                <a:cs typeface="+mn-lt"/>
              </a:rPr>
              <a:t>Publishers </a:t>
            </a:r>
            <a:r>
              <a:rPr lang="en-GB" sz="1500">
                <a:solidFill>
                  <a:schemeClr val="bg1"/>
                </a:solidFill>
                <a:ea typeface="+mn-lt"/>
                <a:cs typeface="+mn-lt"/>
              </a:rPr>
              <a:t>“</a:t>
            </a:r>
            <a:r>
              <a:rPr lang="en-GB" sz="1500">
                <a:solidFill>
                  <a:schemeClr val="bg1">
                    <a:alpha val="80000"/>
                  </a:schemeClr>
                </a:solidFill>
                <a:ea typeface="+mn-lt"/>
                <a:cs typeface="+mn-lt"/>
              </a:rPr>
              <a:t>clarify</a:t>
            </a:r>
            <a:r>
              <a:rPr lang="en-GB" sz="1500">
                <a:solidFill>
                  <a:schemeClr val="bg1"/>
                </a:solidFill>
                <a:ea typeface="+mn-lt"/>
                <a:cs typeface="+mn-lt"/>
              </a:rPr>
              <a:t>”</a:t>
            </a:r>
            <a:r>
              <a:rPr lang="en-GB" sz="1500">
                <a:solidFill>
                  <a:schemeClr val="bg1">
                    <a:alpha val="80000"/>
                  </a:schemeClr>
                </a:solidFill>
                <a:ea typeface="+mn-lt"/>
                <a:cs typeface="+mn-lt"/>
              </a:rPr>
              <a:t> contracts in emails with advice that contradicts the formal legal wording</a:t>
            </a:r>
            <a:endParaRPr lang="en-GB" sz="1500" dirty="0">
              <a:solidFill>
                <a:schemeClr val="bg1">
                  <a:alpha val="80000"/>
                </a:schemeClr>
              </a:solidFill>
              <a:ea typeface="+mn-lt"/>
              <a:cs typeface="+mn-lt"/>
            </a:endParaRPr>
          </a:p>
          <a:p>
            <a:r>
              <a:rPr lang="en-GB" sz="1500">
                <a:solidFill>
                  <a:schemeClr val="bg1">
                    <a:alpha val="80000"/>
                  </a:schemeClr>
                </a:solidFill>
                <a:ea typeface="+mn-lt"/>
                <a:cs typeface="+mn-lt"/>
              </a:rPr>
              <a:t>Frequently contain uneforceable or unrealistic clauses</a:t>
            </a:r>
          </a:p>
          <a:p>
            <a:r>
              <a:rPr lang="en-GB" sz="1500">
                <a:solidFill>
                  <a:schemeClr val="bg1"/>
                </a:solidFill>
                <a:ea typeface="+mn-lt"/>
                <a:cs typeface="+mn-lt"/>
              </a:rPr>
              <a:t>“</a:t>
            </a:r>
            <a:r>
              <a:rPr lang="en-GB" sz="1500">
                <a:solidFill>
                  <a:schemeClr val="bg1">
                    <a:alpha val="80000"/>
                  </a:schemeClr>
                </a:solidFill>
                <a:ea typeface="+mn-lt"/>
                <a:cs typeface="+mn-lt"/>
              </a:rPr>
              <a:t>You warrant that you shall not ... permit the Licensed Material to be linked to either directly or indirectly from any external or third party website</a:t>
            </a:r>
            <a:r>
              <a:rPr lang="en-GB" sz="1500">
                <a:solidFill>
                  <a:schemeClr val="bg1"/>
                </a:solidFill>
                <a:ea typeface="+mn-lt"/>
                <a:cs typeface="+mn-lt"/>
              </a:rPr>
              <a:t>”</a:t>
            </a:r>
          </a:p>
        </p:txBody>
      </p:sp>
      <p:sp>
        <p:nvSpPr>
          <p:cNvPr id="11" name="Freeform: Shape 10">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038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84E6013-721D-4087-B990-62FC028BEEDB}"/>
              </a:ext>
            </a:extLst>
          </p:cNvPr>
          <p:cNvPicPr>
            <a:picLocks noChangeAspect="1"/>
          </p:cNvPicPr>
          <p:nvPr/>
        </p:nvPicPr>
        <p:blipFill rotWithShape="1">
          <a:blip r:embed="rId2"/>
          <a:srcRect t="12078" r="-1" b="3631"/>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00477F-7179-4AF6-98CF-0EDBE6C13430}"/>
              </a:ext>
            </a:extLst>
          </p:cNvPr>
          <p:cNvSpPr>
            <a:spLocks noGrp="1"/>
          </p:cNvSpPr>
          <p:nvPr>
            <p:ph type="title"/>
          </p:nvPr>
        </p:nvSpPr>
        <p:spPr>
          <a:xfrm>
            <a:off x="618062" y="4185749"/>
            <a:ext cx="9265771" cy="622836"/>
          </a:xfrm>
        </p:spPr>
        <p:txBody>
          <a:bodyPr>
            <a:normAutofit/>
          </a:bodyPr>
          <a:lstStyle/>
          <a:p>
            <a:r>
              <a:rPr lang="en-GB" sz="3100">
                <a:cs typeface="Calibri Light"/>
              </a:rPr>
              <a:t>It would be good for authors to retain their rights, but...</a:t>
            </a:r>
            <a:endParaRPr lang="en-GB" sz="3100"/>
          </a:p>
        </p:txBody>
      </p:sp>
      <p:sp>
        <p:nvSpPr>
          <p:cNvPr id="3" name="Content Placeholder 2">
            <a:extLst>
              <a:ext uri="{FF2B5EF4-FFF2-40B4-BE49-F238E27FC236}">
                <a16:creationId xmlns:a16="http://schemas.microsoft.com/office/drawing/2014/main" id="{80DF824F-6F60-44A2-A4A7-9B0F214E44D7}"/>
              </a:ext>
            </a:extLst>
          </p:cNvPr>
          <p:cNvSpPr>
            <a:spLocks noGrp="1"/>
          </p:cNvSpPr>
          <p:nvPr>
            <p:ph idx="1"/>
          </p:nvPr>
        </p:nvSpPr>
        <p:spPr>
          <a:xfrm>
            <a:off x="618063" y="4856921"/>
            <a:ext cx="9565028" cy="1249240"/>
          </a:xfrm>
        </p:spPr>
        <p:txBody>
          <a:bodyPr vert="horz" lIns="91440" tIns="45720" rIns="91440" bIns="45720" rtlCol="0">
            <a:normAutofit/>
          </a:bodyPr>
          <a:lstStyle/>
          <a:p>
            <a:r>
              <a:rPr lang="en-GB" sz="1400">
                <a:cs typeface="Calibri"/>
              </a:rPr>
              <a:t>… even if academics </a:t>
            </a:r>
            <a:r>
              <a:rPr lang="en-GB" sz="1400" i="1">
                <a:cs typeface="Calibri"/>
              </a:rPr>
              <a:t>should</a:t>
            </a:r>
            <a:r>
              <a:rPr lang="en-GB" sz="1400">
                <a:cs typeface="Calibri"/>
              </a:rPr>
              <a:t> care about this, they usually do not</a:t>
            </a:r>
          </a:p>
          <a:p>
            <a:r>
              <a:rPr lang="en-GB" sz="1400">
                <a:cs typeface="Calibri"/>
              </a:rPr>
              <a:t>… most academics do not really want to exercise their rights, most of the time</a:t>
            </a:r>
          </a:p>
          <a:p>
            <a:r>
              <a:rPr lang="en-GB" sz="1400">
                <a:cs typeface="Calibri"/>
              </a:rPr>
              <a:t>… lots of academics are fearful at the stage when discussing contracts and do not wish to assert themselves</a:t>
            </a:r>
          </a:p>
          <a:p>
            <a:r>
              <a:rPr lang="en-GB" sz="1400">
                <a:cs typeface="Calibri"/>
              </a:rPr>
              <a:t>… if an author violates either a funding agreement or a publishing agreement, who is going to penalise the academic?</a:t>
            </a:r>
          </a:p>
        </p:txBody>
      </p:sp>
    </p:spTree>
    <p:extLst>
      <p:ext uri="{BB962C8B-B14F-4D97-AF65-F5344CB8AC3E}">
        <p14:creationId xmlns:p14="http://schemas.microsoft.com/office/powerpoint/2010/main" val="292829616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ED566-DD36-4ACC-B578-C0DF5AD099A8}"/>
              </a:ext>
            </a:extLst>
          </p:cNvPr>
          <p:cNvSpPr>
            <a:spLocks noGrp="1"/>
          </p:cNvSpPr>
          <p:nvPr>
            <p:ph type="title"/>
          </p:nvPr>
        </p:nvSpPr>
        <p:spPr>
          <a:xfrm>
            <a:off x="838200" y="1177118"/>
            <a:ext cx="6140449" cy="1323439"/>
          </a:xfrm>
        </p:spPr>
        <p:txBody>
          <a:bodyPr anchor="t">
            <a:normAutofit fontScale="90000"/>
          </a:bodyPr>
          <a:lstStyle/>
          <a:p>
            <a:br>
              <a:rPr lang="en-GB" sz="4000" i="1" dirty="0">
                <a:solidFill>
                  <a:schemeClr val="bg1"/>
                </a:solidFill>
                <a:cs typeface="Calibri Light"/>
              </a:rPr>
            </a:br>
            <a:r>
              <a:rPr lang="en-GB" sz="4000">
                <a:solidFill>
                  <a:schemeClr val="bg1"/>
                </a:solidFill>
                <a:cs typeface="Calibri Light"/>
              </a:rPr>
              <a:t>Sensitive re-use contexts</a:t>
            </a:r>
            <a:br>
              <a:rPr lang="en-GB" sz="4000" i="1" dirty="0">
                <a:solidFill>
                  <a:schemeClr val="bg1"/>
                </a:solidFill>
                <a:cs typeface="Calibri Light"/>
              </a:rPr>
            </a:br>
            <a:r>
              <a:rPr lang="en-GB" sz="4000" i="1">
                <a:solidFill>
                  <a:schemeClr val="bg1"/>
                </a:solidFill>
                <a:cs typeface="Calibri Light"/>
              </a:rPr>
              <a:t>The Disability Studies </a:t>
            </a:r>
            <a:r>
              <a:rPr lang="en-GB" sz="4000" i="1" dirty="0">
                <a:solidFill>
                  <a:schemeClr val="bg1"/>
                </a:solidFill>
                <a:cs typeface="Calibri Light"/>
              </a:rPr>
              <a:t>Reader</a:t>
            </a:r>
            <a:endParaRPr lang="en-GB" sz="4000" i="1">
              <a:solidFill>
                <a:schemeClr val="bg1"/>
              </a:solidFill>
              <a:cs typeface="Calibri Light" panose="020F0302020204030204"/>
            </a:endParaRPr>
          </a:p>
        </p:txBody>
      </p:sp>
      <p:sp>
        <p:nvSpPr>
          <p:cNvPr id="3" name="Content Placeholder 2">
            <a:extLst>
              <a:ext uri="{FF2B5EF4-FFF2-40B4-BE49-F238E27FC236}">
                <a16:creationId xmlns:a16="http://schemas.microsoft.com/office/drawing/2014/main" id="{4DDD9900-8DDB-4495-B68E-F8E17578B014}"/>
              </a:ext>
            </a:extLst>
          </p:cNvPr>
          <p:cNvSpPr>
            <a:spLocks noGrp="1"/>
          </p:cNvSpPr>
          <p:nvPr>
            <p:ph idx="1"/>
          </p:nvPr>
        </p:nvSpPr>
        <p:spPr>
          <a:xfrm>
            <a:off x="838200" y="3146400"/>
            <a:ext cx="6140449" cy="2862288"/>
          </a:xfrm>
        </p:spPr>
        <p:txBody>
          <a:bodyPr vert="horz" lIns="91440" tIns="45720" rIns="91440" bIns="45720" rtlCol="0">
            <a:normAutofit/>
          </a:bodyPr>
          <a:lstStyle/>
          <a:p>
            <a:pPr marL="0" indent="0">
              <a:buNone/>
            </a:pPr>
            <a:r>
              <a:rPr lang="en-GB" sz="1100">
                <a:solidFill>
                  <a:schemeClr val="bg1">
                    <a:alpha val="80000"/>
                  </a:schemeClr>
                </a:solidFill>
                <a:ea typeface="+mn-lt"/>
                <a:cs typeface="+mn-lt"/>
              </a:rPr>
              <a:t>“Pickens, who studies and writes about disability, clicked through to the website for Routledge, the reader’s publisher, to see which other works were included in the most recent edition. There, in the table of contents, she saw that not only was her work cited, her book </a:t>
            </a:r>
            <a:r>
              <a:rPr lang="en-GB" sz="1100" i="1">
                <a:solidFill>
                  <a:schemeClr val="bg1">
                    <a:alpha val="80000"/>
                  </a:schemeClr>
                </a:solidFill>
                <a:ea typeface="+mn-lt"/>
                <a:cs typeface="+mn-lt"/>
              </a:rPr>
              <a:t>Black Madness :: Mad Blackness</a:t>
            </a:r>
            <a:r>
              <a:rPr lang="en-GB" sz="1100">
                <a:solidFill>
                  <a:schemeClr val="bg1">
                    <a:alpha val="80000"/>
                  </a:schemeClr>
                </a:solidFill>
                <a:ea typeface="+mn-lt"/>
                <a:cs typeface="+mn-lt"/>
              </a:rPr>
              <a:t> was to be partially republished there. She was surprised. And then she got angry.</a:t>
            </a:r>
            <a:endParaRPr lang="en-US" sz="1100">
              <a:solidFill>
                <a:schemeClr val="bg1">
                  <a:alpha val="80000"/>
                </a:schemeClr>
              </a:solidFill>
              <a:cs typeface="Calibri"/>
            </a:endParaRPr>
          </a:p>
          <a:p>
            <a:endParaRPr lang="en-GB" sz="1100">
              <a:solidFill>
                <a:schemeClr val="bg1">
                  <a:alpha val="80000"/>
                </a:schemeClr>
              </a:solidFill>
            </a:endParaRPr>
          </a:p>
          <a:p>
            <a:pPr marL="0" indent="0">
              <a:buNone/>
            </a:pPr>
            <a:r>
              <a:rPr lang="en-GB" sz="1100">
                <a:solidFill>
                  <a:schemeClr val="bg1">
                    <a:alpha val="80000"/>
                  </a:schemeClr>
                </a:solidFill>
                <a:ea typeface="+mn-lt"/>
                <a:cs typeface="+mn-lt"/>
              </a:rPr>
              <a:t>Had she been consulted, Pickens would have objected to having a portion of her book be included, she said, because she believes the book works best as a coherent whole.”</a:t>
            </a:r>
          </a:p>
          <a:p>
            <a:pPr marL="0" indent="0">
              <a:buNone/>
            </a:pPr>
            <a:endParaRPr lang="en-GB" sz="1100">
              <a:solidFill>
                <a:schemeClr val="bg1">
                  <a:alpha val="80000"/>
                </a:schemeClr>
              </a:solidFill>
              <a:ea typeface="+mn-lt"/>
              <a:cs typeface="+mn-lt"/>
            </a:endParaRPr>
          </a:p>
          <a:p>
            <a:pPr>
              <a:buNone/>
            </a:pPr>
            <a:r>
              <a:rPr lang="en-GB" sz="1100">
                <a:solidFill>
                  <a:schemeClr val="bg1">
                    <a:alpha val="80000"/>
                  </a:schemeClr>
                </a:solidFill>
                <a:ea typeface="+mn-lt"/>
                <a:cs typeface="+mn-lt"/>
              </a:rPr>
              <a:t>Gluckman, ‘Why Disability Studies Scholars Are Protesting a Prominent Textbook’, Chronicle of Higher Education, 2021 &lt;https://www.chronicle.com/article/why-disability-studies-scholars-are-protesting-a-prominent-textbook&gt; [accessed 19 April 2021]</a:t>
            </a:r>
          </a:p>
          <a:p>
            <a:pPr marL="0" indent="0">
              <a:buNone/>
            </a:pPr>
            <a:endParaRPr lang="en-GB" sz="1100">
              <a:solidFill>
                <a:schemeClr val="bg1">
                  <a:alpha val="80000"/>
                </a:schemeClr>
              </a:solidFill>
              <a:ea typeface="+mn-lt"/>
              <a:cs typeface="+mn-lt"/>
            </a:endParaRPr>
          </a:p>
        </p:txBody>
      </p:sp>
      <p:pic>
        <p:nvPicPr>
          <p:cNvPr id="4" name="Picture 4" descr="A picture containing outdoor, silhouette&#10;&#10;Description automatically generated">
            <a:extLst>
              <a:ext uri="{FF2B5EF4-FFF2-40B4-BE49-F238E27FC236}">
                <a16:creationId xmlns:a16="http://schemas.microsoft.com/office/drawing/2014/main" id="{AB03DC3E-D651-4627-8676-6A1138D35C1F}"/>
              </a:ext>
            </a:extLst>
          </p:cNvPr>
          <p:cNvPicPr>
            <a:picLocks noChangeAspect="1"/>
          </p:cNvPicPr>
          <p:nvPr/>
        </p:nvPicPr>
        <p:blipFill rotWithShape="1">
          <a:blip r:embed="rId2"/>
          <a:srcRect l="6679"/>
          <a:stretch/>
        </p:blipFill>
        <p:spPr>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04964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outdoor&#10;&#10;Description automatically generated">
            <a:extLst>
              <a:ext uri="{FF2B5EF4-FFF2-40B4-BE49-F238E27FC236}">
                <a16:creationId xmlns:a16="http://schemas.microsoft.com/office/drawing/2014/main" id="{91B1CA23-F18D-4221-91F4-96D18E3600D0}"/>
              </a:ext>
            </a:extLst>
          </p:cNvPr>
          <p:cNvPicPr>
            <a:picLocks noChangeAspect="1"/>
          </p:cNvPicPr>
          <p:nvPr/>
        </p:nvPicPr>
        <p:blipFill rotWithShape="1">
          <a:blip r:embed="rId2"/>
          <a:srcRect t="8825" b="5624"/>
          <a:stretch/>
        </p:blipFill>
        <p:spPr>
          <a:xfrm>
            <a:off x="20" y="10"/>
            <a:ext cx="12191979" cy="6857989"/>
          </a:xfrm>
          <a:prstGeom prst="rect">
            <a:avLst/>
          </a:prstGeom>
        </p:spPr>
      </p:pic>
      <p:sp useBgFill="1">
        <p:nvSpPr>
          <p:cNvPr id="9" name="Freeform: Shape 8">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5D52311-50DE-43E5-9AA4-6F275C626878}"/>
              </a:ext>
            </a:extLst>
          </p:cNvPr>
          <p:cNvSpPr>
            <a:spLocks noGrp="1"/>
          </p:cNvSpPr>
          <p:nvPr>
            <p:ph type="title"/>
          </p:nvPr>
        </p:nvSpPr>
        <p:spPr>
          <a:xfrm>
            <a:off x="1287462" y="2037441"/>
            <a:ext cx="4391024" cy="707886"/>
          </a:xfrm>
        </p:spPr>
        <p:txBody>
          <a:bodyPr anchor="t">
            <a:normAutofit/>
          </a:bodyPr>
          <a:lstStyle/>
          <a:p>
            <a:r>
              <a:rPr lang="en-GB" sz="4000">
                <a:solidFill>
                  <a:schemeClr val="bg1"/>
                </a:solidFill>
                <a:cs typeface="Calibri Light"/>
              </a:rPr>
              <a:t>Rights Retention</a:t>
            </a:r>
            <a:endParaRPr lang="en-GB" sz="4000">
              <a:solidFill>
                <a:schemeClr val="bg1"/>
              </a:solidFill>
            </a:endParaRPr>
          </a:p>
        </p:txBody>
      </p:sp>
      <p:sp>
        <p:nvSpPr>
          <p:cNvPr id="3" name="Content Placeholder 2">
            <a:extLst>
              <a:ext uri="{FF2B5EF4-FFF2-40B4-BE49-F238E27FC236}">
                <a16:creationId xmlns:a16="http://schemas.microsoft.com/office/drawing/2014/main" id="{65E4BD41-9D7B-448F-BEB0-0D99935A9EFF}"/>
              </a:ext>
            </a:extLst>
          </p:cNvPr>
          <p:cNvSpPr>
            <a:spLocks noGrp="1"/>
          </p:cNvSpPr>
          <p:nvPr>
            <p:ph idx="1"/>
          </p:nvPr>
        </p:nvSpPr>
        <p:spPr>
          <a:xfrm>
            <a:off x="1287463" y="2926800"/>
            <a:ext cx="4391024" cy="2291086"/>
          </a:xfrm>
        </p:spPr>
        <p:txBody>
          <a:bodyPr vert="horz" lIns="91440" tIns="45720" rIns="91440" bIns="45720" rtlCol="0" anchor="t">
            <a:normAutofit/>
          </a:bodyPr>
          <a:lstStyle/>
          <a:p>
            <a:r>
              <a:rPr lang="en-GB" sz="1500">
                <a:solidFill>
                  <a:schemeClr val="bg1">
                    <a:alpha val="80000"/>
                  </a:schemeClr>
                </a:solidFill>
                <a:cs typeface="Calibri"/>
              </a:rPr>
              <a:t>The fact that rights retention is accompanied by need to deposit openly with Creative Commons license will not fix re-use in sensitive contexts</a:t>
            </a:r>
          </a:p>
          <a:p>
            <a:r>
              <a:rPr lang="en-GB" sz="1500">
                <a:solidFill>
                  <a:schemeClr val="bg1">
                    <a:alpha val="80000"/>
                  </a:schemeClr>
                </a:solidFill>
                <a:cs typeface="Calibri"/>
              </a:rPr>
              <a:t>Authors often perceive rights retention as a </a:t>
            </a:r>
            <a:r>
              <a:rPr lang="en-GB" sz="1500" i="1">
                <a:solidFill>
                  <a:schemeClr val="bg1">
                    <a:alpha val="80000"/>
                  </a:schemeClr>
                </a:solidFill>
                <a:cs typeface="Calibri"/>
              </a:rPr>
              <a:t>worse</a:t>
            </a:r>
            <a:r>
              <a:rPr lang="en-GB" sz="1500">
                <a:solidFill>
                  <a:schemeClr val="bg1">
                    <a:alpha val="80000"/>
                  </a:schemeClr>
                </a:solidFill>
                <a:cs typeface="Calibri"/>
              </a:rPr>
              <a:t> rights surrender than a traditional publishing agreement</a:t>
            </a:r>
          </a:p>
          <a:p>
            <a:r>
              <a:rPr lang="en-GB" sz="1500">
                <a:solidFill>
                  <a:schemeClr val="bg1">
                    <a:alpha val="80000"/>
                  </a:schemeClr>
                </a:solidFill>
                <a:cs typeface="Calibri"/>
              </a:rPr>
              <a:t>Many academics are very wedded to traditional notions of intellectual property</a:t>
            </a:r>
          </a:p>
        </p:txBody>
      </p:sp>
      <p:sp>
        <p:nvSpPr>
          <p:cNvPr id="11" name="Freeform: Shape 10">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418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id="{8ABD97AE-E273-484C-B655-BB75433BE0F2}"/>
              </a:ext>
            </a:extLst>
          </p:cNvPr>
          <p:cNvPicPr>
            <a:picLocks noChangeAspect="1"/>
          </p:cNvPicPr>
          <p:nvPr/>
        </p:nvPicPr>
        <p:blipFill rotWithShape="1">
          <a:blip r:embed="rId2"/>
          <a:srcRect l="1410" r="21880" b="909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38BC44-75B1-4A6B-B57B-5914D0B1F913}"/>
              </a:ext>
            </a:extLst>
          </p:cNvPr>
          <p:cNvSpPr>
            <a:spLocks noGrp="1"/>
          </p:cNvSpPr>
          <p:nvPr>
            <p:ph type="title"/>
          </p:nvPr>
        </p:nvSpPr>
        <p:spPr>
          <a:xfrm>
            <a:off x="371094" y="1161288"/>
            <a:ext cx="3438144" cy="1124712"/>
          </a:xfrm>
        </p:spPr>
        <p:txBody>
          <a:bodyPr anchor="b">
            <a:normAutofit/>
          </a:bodyPr>
          <a:lstStyle/>
          <a:p>
            <a:r>
              <a:rPr lang="en-GB" sz="2800">
                <a:cs typeface="Calibri Light"/>
              </a:rPr>
              <a:t>In all...</a:t>
            </a:r>
            <a:endParaRPr lang="en-GB"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A5D251-4DBE-46B5-928F-71D559F1EC77}"/>
              </a:ext>
            </a:extLst>
          </p:cNvPr>
          <p:cNvSpPr>
            <a:spLocks noGrp="1"/>
          </p:cNvSpPr>
          <p:nvPr>
            <p:ph idx="1"/>
          </p:nvPr>
        </p:nvSpPr>
        <p:spPr>
          <a:xfrm>
            <a:off x="371094" y="2718054"/>
            <a:ext cx="7351125" cy="3207258"/>
          </a:xfrm>
        </p:spPr>
        <p:txBody>
          <a:bodyPr vert="horz" lIns="91440" tIns="45720" rIns="91440" bIns="45720" rtlCol="0" anchor="t">
            <a:normAutofit/>
          </a:bodyPr>
          <a:lstStyle/>
          <a:p>
            <a:r>
              <a:rPr lang="en-GB" sz="1400">
                <a:cs typeface="Calibri"/>
              </a:rPr>
              <a:t>Rights retention makes sense in an OA world</a:t>
            </a:r>
          </a:p>
          <a:p>
            <a:r>
              <a:rPr lang="en-GB" sz="1400">
                <a:cs typeface="Calibri"/>
              </a:rPr>
              <a:t>But only, really, so that most of those rights can be given away</a:t>
            </a:r>
          </a:p>
          <a:p>
            <a:r>
              <a:rPr lang="en-GB" sz="1400">
                <a:cs typeface="Calibri"/>
              </a:rPr>
              <a:t>Authors are nervous about this (most believe a publisher would defend them in a legal case)</a:t>
            </a:r>
          </a:p>
          <a:p>
            <a:r>
              <a:rPr lang="en-GB" sz="1400">
                <a:cs typeface="Calibri"/>
              </a:rPr>
              <a:t>Authors still frequently wish to block re-uses of which they do not approve</a:t>
            </a:r>
          </a:p>
          <a:p>
            <a:r>
              <a:rPr lang="en-GB" sz="1400">
                <a:cs typeface="Calibri"/>
              </a:rPr>
              <a:t>Disciplinary concerns remain about Creative Commons</a:t>
            </a:r>
          </a:p>
        </p:txBody>
      </p:sp>
    </p:spTree>
    <p:extLst>
      <p:ext uri="{BB962C8B-B14F-4D97-AF65-F5344CB8AC3E}">
        <p14:creationId xmlns:p14="http://schemas.microsoft.com/office/powerpoint/2010/main" val="257192682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Rights Retention: an OA publishing perspective</vt:lpstr>
      <vt:lpstr>What permissions does a publisher need?</vt:lpstr>
      <vt:lpstr>Business models for open access change the need to sell</vt:lpstr>
      <vt:lpstr>Opportunities and Challenges</vt:lpstr>
      <vt:lpstr>Existing publishing agreements are not fit for purpose</vt:lpstr>
      <vt:lpstr>It would be good for authors to retain their rights, but...</vt:lpstr>
      <vt:lpstr> Sensitive re-use contexts The Disability Studies Reader</vt:lpstr>
      <vt:lpstr>Rights Retention</vt:lpstr>
      <vt:lpstr>In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167</cp:revision>
  <dcterms:created xsi:type="dcterms:W3CDTF">2021-04-19T11:26:03Z</dcterms:created>
  <dcterms:modified xsi:type="dcterms:W3CDTF">2021-04-19T12:50:08Z</dcterms:modified>
</cp:coreProperties>
</file>