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5"/>
  </p:sldMasterIdLst>
  <p:notesMasterIdLst>
    <p:notesMasterId r:id="rId18"/>
  </p:notesMasterIdLst>
  <p:sldIdLst>
    <p:sldId id="350" r:id="rId6"/>
    <p:sldId id="259" r:id="rId7"/>
    <p:sldId id="352" r:id="rId8"/>
    <p:sldId id="279" r:id="rId9"/>
    <p:sldId id="291" r:id="rId10"/>
    <p:sldId id="293" r:id="rId11"/>
    <p:sldId id="294" r:id="rId12"/>
    <p:sldId id="295" r:id="rId13"/>
    <p:sldId id="351" r:id="rId14"/>
    <p:sldId id="296" r:id="rId15"/>
    <p:sldId id="298" r:id="rId16"/>
    <p:sldId id="29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Open Sans SemiBold" panose="020B0706030804020204" pitchFamily="34" charset="0"/>
      <p:bold r:id="rId29"/>
      <p:boldItalic r:id="rId30"/>
    </p:embeddedFont>
    <p:embeddedFont>
      <p:font typeface="Roboto Slab" panose="020B0604020202020204" charset="0"/>
      <p:regular r:id="rId31"/>
      <p:bold r:id="rId32"/>
    </p:embeddedFont>
    <p:embeddedFont>
      <p:font typeface="Roboto Slab Black" panose="020B0604020202020204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EB2F20F2-DBEF-394B-A136-B953B0EB55D3}">
          <p14:sldIdLst>
            <p14:sldId id="350"/>
          </p14:sldIdLst>
        </p14:section>
        <p14:section name="Background" id="{D734BDAA-0F78-4D26-966E-280B5115A829}">
          <p14:sldIdLst>
            <p14:sldId id="259"/>
            <p14:sldId id="352"/>
          </p14:sldIdLst>
        </p14:section>
        <p14:section name="On OA funding models" id="{BBFF61E4-43E8-4BF4-8847-3FBFA9760D61}">
          <p14:sldIdLst>
            <p14:sldId id="279"/>
          </p14:sldIdLst>
        </p14:section>
        <p14:section name="The Opening the Future model" id="{77B9B38B-14A8-4F1D-8CB0-1127EB835352}">
          <p14:sldIdLst>
            <p14:sldId id="291"/>
            <p14:sldId id="293"/>
            <p14:sldId id="294"/>
            <p14:sldId id="295"/>
            <p14:sldId id="351"/>
            <p14:sldId id="296"/>
            <p14:sldId id="298"/>
          </p14:sldIdLst>
        </p14:section>
        <p14:section name="More information" id="{A7902E51-7DB0-4BC7-BD18-3811D99241C8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166"/>
    <a:srgbClr val="1B1D32"/>
    <a:srgbClr val="8E1558"/>
    <a:srgbClr val="EB801D"/>
    <a:srgbClr val="EEDA3B"/>
    <a:srgbClr val="FAD5DD"/>
    <a:srgbClr val="F5A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83" autoAdjust="0"/>
    <p:restoredTop sz="86410" autoAdjust="0"/>
  </p:normalViewPr>
  <p:slideViewPr>
    <p:cSldViewPr snapToGrid="0" snapToObjects="1">
      <p:cViewPr varScale="1">
        <p:scale>
          <a:sx n="74" d="100"/>
          <a:sy n="74" d="100"/>
        </p:scale>
        <p:origin x="14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F653F-4EF0-884E-9631-1653297282C3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73511-3C42-D543-8DE3-91884524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3BA3-3C03-7D48-A32D-B451E3139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7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73511-3C42-D543-8DE3-9188452472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CCCE-0269-0947-A916-929E82490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9463D-2781-0C40-9536-E2CF0A05E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74D1-5881-E748-8FE5-D7D9C0BD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B6F5F-4954-564A-B2B0-90140F15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68FA-DEC4-4845-BF13-21723524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A9B2-5F0A-E044-9BBE-F1B12316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9D561-3417-0E4C-BD08-7F917C101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6A44-1AC2-5341-97DD-21C0AF72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26F44-A9D6-B948-96B0-2C713811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2C37B-D9A0-BD42-B340-1F234AF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1F242-90EC-0540-A8D1-AE5551791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18F84-19FB-EA4C-BE4D-5109C56F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A3913-255E-0447-BAF8-7F7028BD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4F88-995D-7D47-9ED9-0B11C8DE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E40E0-DEAB-1340-913C-40D41BE9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8E1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B9839D9-8296-0C4A-8C2E-4BF8FC93D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1137B-BE43-BA46-A1CF-94C66291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1AA72-F187-A747-9BD5-9AD88D7B09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75DEE-2B84-CE48-B9D8-399FBC8F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CFAD6-F31F-4748-BB21-C147FF15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8390-57B4-954A-86EF-85E92DA94A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52795043-97C7-D441-BD59-8ACDD0F78670}"/>
              </a:ext>
            </a:extLst>
          </p:cNvPr>
          <p:cNvSpPr txBox="1">
            <a:spLocks/>
          </p:cNvSpPr>
          <p:nvPr userDrawn="1"/>
        </p:nvSpPr>
        <p:spPr>
          <a:xfrm>
            <a:off x="378326" y="125148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0" i="0" dirty="0" err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Jisc</a:t>
            </a:r>
            <a:r>
              <a:rPr lang="en-US" sz="4000" b="0" i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and CNI</a:t>
            </a:r>
          </a:p>
          <a:p>
            <a:pPr>
              <a:lnSpc>
                <a:spcPct val="100000"/>
              </a:lnSpc>
            </a:pPr>
            <a:r>
              <a:rPr lang="en-US" sz="4000" b="0" i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leaders conference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FEFE0-5394-CD45-80D4-2E82E784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941" y="469571"/>
            <a:ext cx="777497" cy="777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24E7F3-5CAF-C14B-BE83-DF45C3E2608C}"/>
              </a:ext>
            </a:extLst>
          </p:cNvPr>
          <p:cNvSpPr txBox="1"/>
          <p:nvPr userDrawn="1"/>
        </p:nvSpPr>
        <p:spPr>
          <a:xfrm>
            <a:off x="378326" y="3162035"/>
            <a:ext cx="4633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i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Online</a:t>
            </a:r>
          </a:p>
          <a:p>
            <a:pPr>
              <a:lnSpc>
                <a:spcPct val="100000"/>
              </a:lnSpc>
            </a:pPr>
            <a:r>
              <a:rPr lang="en-US" sz="2800" b="0" i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7 – 9 July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2D6769-EE64-AD49-A401-4E4E81F6F3CB}"/>
              </a:ext>
            </a:extLst>
          </p:cNvPr>
          <p:cNvSpPr/>
          <p:nvPr userDrawn="1"/>
        </p:nvSpPr>
        <p:spPr>
          <a:xfrm>
            <a:off x="1377755" y="474605"/>
            <a:ext cx="1922820" cy="777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42A985-3011-7B44-8E58-D3D425CF25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95575" y="483696"/>
            <a:ext cx="1905000" cy="7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C150-C7A4-474B-A6E2-5C2AE7AF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1938B-18E9-A042-AE76-8D9570CC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B4DD-7B15-EE47-88A3-CB9822D2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14588-CCA3-8E41-B003-E8E89579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D021A-293F-154B-944A-44049727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DAB9-757C-324F-830B-577BA2F2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241F-0627-334B-BBA2-E9B6FC611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2919-9FB3-404B-8FC2-DDD8FFA1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9AC4-8B00-1044-99B4-369F0C0F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63BB7-B5B2-B24B-918B-6DB7F6A5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C6A7-0B1D-7E41-AA1F-029FF9D2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8E90-95D9-5040-B179-EFD7C0483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438CC-D4D5-5A4C-AA00-ECB8F5CF2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A14E0-B286-D64E-BB02-86CDB7E0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0E43E-0A62-2F47-A491-78AC9FE6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13D1-D668-CE4C-AF23-E5EFC71F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005C-F897-664F-A9FF-B047C72C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33C55-E67A-9447-9C47-50803BA3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76378-4D14-8341-8649-82147186B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60005-5292-B548-AE6B-A3530750C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0284D-15E4-7A4C-BD82-B466D2C38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4EDCB-0C8E-CF4D-8CFE-54BE4665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664A7-C32F-A143-A2E4-3F591D05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1DBE8-2564-324C-9F1F-0E1AB858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5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E472-591B-3348-80E5-88BDEBDD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8F0B8-2BB8-2443-8081-4316F71B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C5CEA-634A-894A-9EA3-01BF6130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241F6-AB3B-1F47-B033-06847086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5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AD810-BC8C-9948-A550-4E2B49CD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2CC5C-10EC-AF4F-8754-DE7881A5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FADBB-B2ED-9745-A04D-9FABDBB4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9DD5-91A8-DE4D-A1E6-EBAED376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01535-B422-314B-B0FB-88610DA9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06CB5-ECEA-4048-BAE0-C1D989346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C3410-D72C-1C4A-8414-85ED2FA5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486A1-0ECE-5042-8EF5-293D2426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7BE43-E45B-EC4B-9A89-2437EA2F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A89C-4A73-A644-8547-A0672162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D7D65-5AA6-7B42-8F64-A005F0119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55B6D-82D1-6A4E-96EA-F89F9F59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B32CC-FF89-5A45-BCDB-1E46B8BB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A9B22-EEF1-C948-A492-12DC5913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B5748-CB9F-F644-A772-5CE60938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EA708-0C5D-AC44-B94A-7EBF718C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4F05-3DCC-8C46-B800-F327C4888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2B7E-7636-2C40-886C-EFBEAFBEF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6A04-6169-F144-84F3-795C41700EE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2C4C-A778-684F-B2A1-E4D5A7B68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F14C-4F8C-E548-BF37-F387B7CE3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80EF-4E10-9C4F-9485-DDA0242C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CD884451-08C8-C543-A5F0-2E89AE4B75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2346" y="4343400"/>
            <a:ext cx="4304736" cy="1371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emerging landscape in collective library funding for OA monographs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9F1ED43A-1B16-EE43-904A-1599BFAC9C9D}"/>
              </a:ext>
            </a:extLst>
          </p:cNvPr>
          <p:cNvSpPr txBox="1">
            <a:spLocks/>
          </p:cNvSpPr>
          <p:nvPr/>
        </p:nvSpPr>
        <p:spPr>
          <a:xfrm>
            <a:off x="402346" y="5957055"/>
            <a:ext cx="5294313" cy="365125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Professor Martin Paul Eve</a:t>
            </a:r>
          </a:p>
        </p:txBody>
      </p:sp>
    </p:spTree>
    <p:extLst>
      <p:ext uri="{BB962C8B-B14F-4D97-AF65-F5344CB8AC3E}">
        <p14:creationId xmlns:p14="http://schemas.microsoft.com/office/powerpoint/2010/main" val="8314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37D22-4F9F-488D-8915-3FFA8B18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8BBF1-8D5C-482B-A780-B3BC72B32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73" y="1145463"/>
            <a:ext cx="11946082" cy="133784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02132" y="172213"/>
            <a:ext cx="6187736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62166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Objections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1FFF-448A-41F7-A11D-BA0AD94B6292}"/>
              </a:ext>
            </a:extLst>
          </p:cNvPr>
          <p:cNvSpPr txBox="1"/>
          <p:nvPr/>
        </p:nvSpPr>
        <p:spPr>
          <a:xfrm>
            <a:off x="476063" y="1522001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Isn’t this just writing a blank cheque for the publishers?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F852B9-D86D-47D4-8BE3-87DDAD5C9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958" y="2569469"/>
            <a:ext cx="11946082" cy="133784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3E1DA-CAA7-4D7B-8488-BB79A93636D5}"/>
              </a:ext>
            </a:extLst>
          </p:cNvPr>
          <p:cNvSpPr txBox="1"/>
          <p:nvPr/>
        </p:nvSpPr>
        <p:spPr>
          <a:xfrm>
            <a:off x="474769" y="2926059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already have all the books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7E5F96-B481-49C2-B81A-2C9B07202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958" y="4001517"/>
            <a:ext cx="11946082" cy="133784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DB23B7-E168-4885-82B7-6E8B3B72C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958" y="5429544"/>
            <a:ext cx="11946082" cy="133784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EA110-3286-4200-8936-3E2A2349FD15}"/>
              </a:ext>
            </a:extLst>
          </p:cNvPr>
          <p:cNvSpPr txBox="1"/>
          <p:nvPr/>
        </p:nvSpPr>
        <p:spPr>
          <a:xfrm>
            <a:off x="476063" y="4378053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these publishers – CEU Press and LUP?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9271C-2626-4FE4-A958-BD9CFD021400}"/>
              </a:ext>
            </a:extLst>
          </p:cNvPr>
          <p:cNvSpPr txBox="1"/>
          <p:nvPr/>
        </p:nvSpPr>
        <p:spPr>
          <a:xfrm>
            <a:off x="476063" y="5806080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too expensive?</a:t>
            </a:r>
          </a:p>
        </p:txBody>
      </p:sp>
    </p:spTree>
    <p:extLst>
      <p:ext uri="{BB962C8B-B14F-4D97-AF65-F5344CB8AC3E}">
        <p14:creationId xmlns:p14="http://schemas.microsoft.com/office/powerpoint/2010/main" val="163008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4D9CB-DD82-4DD4-B8D1-5D8BEA934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7D3295-3A4F-4600-B38C-8CDF70211C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2029" y="451439"/>
            <a:ext cx="10466854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B1D33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Why publishers should use this model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23CDDC-BFBA-4BA8-92A4-548B8606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029" y="3535002"/>
            <a:ext cx="2734323" cy="2734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B180A-23EE-492C-ABF9-D60870F857F2}"/>
              </a:ext>
            </a:extLst>
          </p:cNvPr>
          <p:cNvSpPr txBox="1"/>
          <p:nvPr/>
        </p:nvSpPr>
        <p:spPr>
          <a:xfrm>
            <a:off x="543447" y="4117333"/>
            <a:ext cx="2531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Avoids BPCs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C3792D-0D92-43A8-A09E-4342E847F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9934" y="1892423"/>
            <a:ext cx="2203142" cy="2203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F2AC0-28EA-415A-99F7-3FE0D091B02E}"/>
              </a:ext>
            </a:extLst>
          </p:cNvPr>
          <p:cNvSpPr txBox="1"/>
          <p:nvPr/>
        </p:nvSpPr>
        <p:spPr>
          <a:xfrm>
            <a:off x="2525762" y="2439577"/>
            <a:ext cx="2531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Relatively low risk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5EC838-9B7D-4523-9166-957D155E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2236" y="4117333"/>
            <a:ext cx="2414726" cy="241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E2D42-DFEE-49F4-B231-83503F86B5C2}"/>
              </a:ext>
            </a:extLst>
          </p:cNvPr>
          <p:cNvSpPr txBox="1"/>
          <p:nvPr/>
        </p:nvSpPr>
        <p:spPr>
          <a:xfrm>
            <a:off x="5253856" y="4364545"/>
            <a:ext cx="2531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Laying </a:t>
            </a:r>
            <a:br>
              <a:rPr lang="en-US" sz="3100" b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100" b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groundwork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6160A0-F19E-4CCC-96AC-33D5BCC9B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4755" y="2436383"/>
            <a:ext cx="2414726" cy="241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DDE77-2616-44F1-9870-D72110E577A4}"/>
              </a:ext>
            </a:extLst>
          </p:cNvPr>
          <p:cNvSpPr txBox="1"/>
          <p:nvPr/>
        </p:nvSpPr>
        <p:spPr>
          <a:xfrm>
            <a:off x="7843766" y="2918118"/>
            <a:ext cx="1816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toolkit</a:t>
            </a:r>
          </a:p>
        </p:txBody>
      </p:sp>
    </p:spTree>
    <p:extLst>
      <p:ext uri="{BB962C8B-B14F-4D97-AF65-F5344CB8AC3E}">
        <p14:creationId xmlns:p14="http://schemas.microsoft.com/office/powerpoint/2010/main" val="350485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460240"/>
            <a:ext cx="10515600" cy="914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62166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j-cs"/>
              </a:rPr>
              <a:t>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C62166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j-cs"/>
            </a:endParaRPr>
          </a:p>
        </p:txBody>
      </p:sp>
      <p:pic>
        <p:nvPicPr>
          <p:cNvPr id="6" name="Graphic 5" descr="Envelope icon indicating adjacent email address details">
            <a:extLst>
              <a:ext uri="{FF2B5EF4-FFF2-40B4-BE49-F238E27FC236}">
                <a16:creationId xmlns:a16="http://schemas.microsoft.com/office/drawing/2014/main" id="{AA32040E-6B48-4354-933F-53C1614184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534" y="1609434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2FF31E-95DC-476C-804B-39FCDC71454A}"/>
              </a:ext>
            </a:extLst>
          </p:cNvPr>
          <p:cNvSpPr txBox="1">
            <a:spLocks/>
          </p:cNvSpPr>
          <p:nvPr/>
        </p:nvSpPr>
        <p:spPr>
          <a:xfrm>
            <a:off x="2484470" y="1334794"/>
            <a:ext cx="8557602" cy="1500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the email address below to contact Martin Eve for more information:</a:t>
            </a:r>
            <a:br>
              <a:rPr lang="en-GB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600" dirty="0">
                <a:solidFill>
                  <a:srgbClr val="1B1D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martin.eve@bbk.ac.uk</a:t>
            </a:r>
          </a:p>
        </p:txBody>
      </p:sp>
      <p:pic>
        <p:nvPicPr>
          <p:cNvPr id="8" name="Graphic 7" descr="Icon showing URL for the internet">
            <a:extLst>
              <a:ext uri="{FF2B5EF4-FFF2-40B4-BE49-F238E27FC236}">
                <a16:creationId xmlns:a16="http://schemas.microsoft.com/office/drawing/2014/main" id="{5D67F1C4-30C3-4163-B897-07D6CB61E3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4534" y="3163873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498325" y="2849113"/>
            <a:ext cx="9035584" cy="132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Follow the hyperlink below for more information on </a:t>
            </a:r>
            <a:r>
              <a:rPr lang="en-US" i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Future:</a:t>
            </a:r>
            <a:br>
              <a:rPr lang="en-US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600" dirty="0">
                <a:solidFill>
                  <a:srgbClr val="1B1D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https://openingthefuture.net</a:t>
            </a:r>
          </a:p>
        </p:txBody>
      </p:sp>
      <p:pic>
        <p:nvPicPr>
          <p:cNvPr id="12" name="Graphic 11" descr="Icon showing URL for the internet">
            <a:extLst>
              <a:ext uri="{FF2B5EF4-FFF2-40B4-BE49-F238E27FC236}">
                <a16:creationId xmlns:a16="http://schemas.microsoft.com/office/drawing/2014/main" id="{77AE64B8-D140-49C9-9CF3-6B7C88B68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4534" y="4718312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00EB4-AC33-484B-A56D-F10EBA5BA145}"/>
              </a:ext>
            </a:extLst>
          </p:cNvPr>
          <p:cNvSpPr txBox="1">
            <a:spLocks/>
          </p:cNvSpPr>
          <p:nvPr/>
        </p:nvSpPr>
        <p:spPr>
          <a:xfrm>
            <a:off x="2506462" y="4590025"/>
            <a:ext cx="8535609" cy="1457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Follow the hyperlink below for more information on the COPIM project</a:t>
            </a:r>
            <a:r>
              <a:rPr lang="en-US" i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3600" dirty="0">
                <a:solidFill>
                  <a:srgbClr val="1B1D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https://www.copim.ac.uk/</a:t>
            </a:r>
          </a:p>
        </p:txBody>
      </p:sp>
    </p:spTree>
    <p:extLst>
      <p:ext uri="{BB962C8B-B14F-4D97-AF65-F5344CB8AC3E}">
        <p14:creationId xmlns:p14="http://schemas.microsoft.com/office/powerpoint/2010/main" val="293435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CA8F2E-C13A-4B55-B859-0EF45534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 descr="Logo for Community-led Open Publication Infrastructures for Monographs">
            <a:extLst>
              <a:ext uri="{FF2B5EF4-FFF2-40B4-BE49-F238E27FC236}">
                <a16:creationId xmlns:a16="http://schemas.microsoft.com/office/drawing/2014/main" id="{A4A0846E-E323-4993-843D-3FCC0D8B4C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626" y="299821"/>
            <a:ext cx="1012246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B801D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Community-led Open Publication Infrastructures for Monographs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C5141-BDD0-4B85-9872-4EE10500D69B}"/>
              </a:ext>
            </a:extLst>
          </p:cNvPr>
          <p:cNvSpPr txBox="1"/>
          <p:nvPr/>
        </p:nvSpPr>
        <p:spPr>
          <a:xfrm>
            <a:off x="685576" y="1750549"/>
            <a:ext cx="957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international partnership of libraries, publishers, scholars, and infrastructure providers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CD803-02AE-408C-BF1F-BEC68D0BF998}"/>
              </a:ext>
            </a:extLst>
          </p:cNvPr>
          <p:cNvSpPr txBox="1"/>
          <p:nvPr/>
        </p:nvSpPr>
        <p:spPr>
          <a:xfrm>
            <a:off x="1068917" y="3010338"/>
            <a:ext cx="853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Seven connected work packages, working on:</a:t>
            </a:r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CDDD9-122E-4079-BFF3-443D6F6C72D7}"/>
              </a:ext>
            </a:extLst>
          </p:cNvPr>
          <p:cNvSpPr txBox="1"/>
          <p:nvPr/>
        </p:nvSpPr>
        <p:spPr>
          <a:xfrm>
            <a:off x="1723544" y="3544271"/>
            <a:ext cx="85325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mutually supportive governance models;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re-use of and experimentation with OA books;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effective archiving of OA content;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 reductions achieved by economies of scale;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a pilot OA consortial funding model called </a:t>
            </a:r>
            <a:r>
              <a:rPr lang="en-GB" sz="2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11" name="Picture 10" descr="Logo for ">
            <a:extLst>
              <a:ext uri="{FF2B5EF4-FFF2-40B4-BE49-F238E27FC236}">
                <a16:creationId xmlns:a16="http://schemas.microsoft.com/office/drawing/2014/main" id="{E6926870-089E-4AC1-A805-12855B5C78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55" y="5891644"/>
            <a:ext cx="1449714" cy="6665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4ADA38D-5275-4BB6-B6AD-2F0B60E0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4326" y="3684472"/>
            <a:ext cx="266330" cy="275207"/>
          </a:xfrm>
          <a:prstGeom prst="ellipse">
            <a:avLst/>
          </a:prstGeom>
          <a:solidFill>
            <a:srgbClr val="EB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E209D5-A221-4581-9845-9F38E7C3E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4326" y="4079841"/>
            <a:ext cx="266330" cy="275207"/>
          </a:xfrm>
          <a:prstGeom prst="ellipse">
            <a:avLst/>
          </a:prstGeom>
          <a:solidFill>
            <a:srgbClr val="EB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CF1890-5F08-458D-BA9B-E9C17A1D0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453" y="4474198"/>
            <a:ext cx="266330" cy="275207"/>
          </a:xfrm>
          <a:prstGeom prst="ellipse">
            <a:avLst/>
          </a:prstGeom>
          <a:solidFill>
            <a:srgbClr val="EB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512579-553A-43B2-8F9F-A68146A9C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453" y="4884567"/>
            <a:ext cx="266330" cy="275207"/>
          </a:xfrm>
          <a:prstGeom prst="ellipse">
            <a:avLst/>
          </a:prstGeom>
          <a:solidFill>
            <a:srgbClr val="EB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0D608-1046-44F3-8790-35141F347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9741" y="5263924"/>
            <a:ext cx="266330" cy="275207"/>
          </a:xfrm>
          <a:prstGeom prst="ellipse">
            <a:avLst/>
          </a:prstGeom>
          <a:solidFill>
            <a:srgbClr val="EB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7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6520" y="216960"/>
            <a:ext cx="1094319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EDA3B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traditional publishing model is broken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6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B1D33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641762" y="1578020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8338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7718D2-691D-40D4-B002-2942DB824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091881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 descr="Circular frame containing the official logos of CEU Press and Liverpool University Press.">
            <a:extLst>
              <a:ext uri="{FF2B5EF4-FFF2-40B4-BE49-F238E27FC236}">
                <a16:creationId xmlns:a16="http://schemas.microsoft.com/office/drawing/2014/main" id="{1385E9A8-921E-46CC-8DE4-F2C331562392}"/>
              </a:ext>
            </a:extLst>
          </p:cNvPr>
          <p:cNvGrpSpPr/>
          <p:nvPr/>
        </p:nvGrpSpPr>
        <p:grpSpPr>
          <a:xfrm>
            <a:off x="9306425" y="-250237"/>
            <a:ext cx="3069513" cy="3069513"/>
            <a:chOff x="8440772" y="1047647"/>
            <a:chExt cx="3069513" cy="306951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F613D5-85D7-415B-BC3A-3C57EAAF3CEA}"/>
                </a:ext>
              </a:extLst>
            </p:cNvPr>
            <p:cNvSpPr/>
            <p:nvPr/>
          </p:nvSpPr>
          <p:spPr>
            <a:xfrm>
              <a:off x="8440772" y="1047647"/>
              <a:ext cx="3069513" cy="30695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799CCFF1-C4EC-431A-871A-EE1F3E947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681" y="2501842"/>
              <a:ext cx="1887696" cy="1061829"/>
            </a:xfrm>
            <a:prstGeom prst="rect">
              <a:avLst/>
            </a:prstGeom>
          </p:spPr>
        </p:pic>
        <p:pic>
          <p:nvPicPr>
            <p:cNvPr id="20" name="Picture 19" descr="A white background with black text&#10;&#10;Description automatically generated with medium confidence">
              <a:extLst>
                <a:ext uri="{FF2B5EF4-FFF2-40B4-BE49-F238E27FC236}">
                  <a16:creationId xmlns:a16="http://schemas.microsoft.com/office/drawing/2014/main" id="{A445F7E0-4DA6-425A-9354-8C8284CE5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680" y="1670967"/>
              <a:ext cx="1887697" cy="698619"/>
            </a:xfrm>
            <a:prstGeom prst="rect">
              <a:avLst/>
            </a:prstGeom>
          </p:spPr>
        </p:pic>
      </p:grpSp>
      <p:sp>
        <p:nvSpPr>
          <p:cNvPr id="22" name="Title 3" descr="Logo for Community-led Open Publication Infrastructures for Monographs">
            <a:extLst>
              <a:ext uri="{FF2B5EF4-FFF2-40B4-BE49-F238E27FC236}">
                <a16:creationId xmlns:a16="http://schemas.microsoft.com/office/drawing/2014/main" id="{E02E7633-EC30-4E3E-8A04-CEE6FCCBCE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626" y="299821"/>
            <a:ext cx="1012246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Opening the Future, in a nutshell</a:t>
            </a:r>
          </a:p>
        </p:txBody>
      </p:sp>
      <p:grpSp>
        <p:nvGrpSpPr>
          <p:cNvPr id="6" name="Group 5" descr="Infographic diagram showing the relationships between libraries and publisher under the Opening the Future library subscription scheme.">
            <a:extLst>
              <a:ext uri="{FF2B5EF4-FFF2-40B4-BE49-F238E27FC236}">
                <a16:creationId xmlns:a16="http://schemas.microsoft.com/office/drawing/2014/main" id="{C62E0A70-58C5-43B3-80C5-A539A8873962}"/>
              </a:ext>
            </a:extLst>
          </p:cNvPr>
          <p:cNvGrpSpPr/>
          <p:nvPr/>
        </p:nvGrpSpPr>
        <p:grpSpPr>
          <a:xfrm>
            <a:off x="586407" y="1326548"/>
            <a:ext cx="8726442" cy="4928626"/>
            <a:chOff x="672906" y="1561331"/>
            <a:chExt cx="8726442" cy="492862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EA3A1B6-20BE-4B3A-BEDE-22DCA1E41244}"/>
                </a:ext>
              </a:extLst>
            </p:cNvPr>
            <p:cNvSpPr/>
            <p:nvPr/>
          </p:nvSpPr>
          <p:spPr>
            <a:xfrm>
              <a:off x="4317057" y="2649681"/>
              <a:ext cx="1512242" cy="15122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9C5488B4-216E-4D28-9E2E-0C53FD78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906" y="1561331"/>
              <a:ext cx="8726442" cy="492862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0D85330-E690-493B-916C-1B8D0572ECCB}"/>
              </a:ext>
            </a:extLst>
          </p:cNvPr>
          <p:cNvSpPr txBox="1"/>
          <p:nvPr/>
        </p:nvSpPr>
        <p:spPr>
          <a:xfrm>
            <a:off x="247135" y="6165143"/>
            <a:ext cx="117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 text long description:</a:t>
            </a:r>
            <a:r>
              <a:rPr lang="en-GB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Infographic showing libraries subscribing to backlist packages of non-OA books and publishers using the library membership fees to fund new OA books.</a:t>
            </a:r>
            <a:endParaRPr lang="en-GB" dirty="0">
              <a:solidFill>
                <a:srgbClr val="1B1D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Infographic showing library members increasing and the cost of OA books per library going down, over time.">
            <a:extLst>
              <a:ext uri="{FF2B5EF4-FFF2-40B4-BE49-F238E27FC236}">
                <a16:creationId xmlns:a16="http://schemas.microsoft.com/office/drawing/2014/main" id="{5C3A1766-562F-4F07-AA41-9378277A4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8" t="15254" r="1888" b="15986"/>
          <a:stretch/>
        </p:blipFill>
        <p:spPr>
          <a:xfrm>
            <a:off x="-437128" y="724834"/>
            <a:ext cx="11004447" cy="5351424"/>
          </a:xfrm>
          <a:prstGeom prst="rect">
            <a:avLst/>
          </a:prstGeom>
        </p:spPr>
      </p:pic>
      <p:sp>
        <p:nvSpPr>
          <p:cNvPr id="3" name="Title 3" descr="Logo for Community-led Open Publication Infrastructures for Monographs">
            <a:extLst>
              <a:ext uri="{FF2B5EF4-FFF2-40B4-BE49-F238E27FC236}">
                <a16:creationId xmlns:a16="http://schemas.microsoft.com/office/drawing/2014/main" id="{FCDC98C4-6BE8-4290-BDB0-B37E3F0FC3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626" y="299821"/>
            <a:ext cx="1012246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B1D3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As members go up, costs come 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E23FB-6735-4CED-BC03-B606A12F6B2C}"/>
              </a:ext>
            </a:extLst>
          </p:cNvPr>
          <p:cNvSpPr txBox="1"/>
          <p:nvPr/>
        </p:nvSpPr>
        <p:spPr>
          <a:xfrm>
            <a:off x="10169999" y="1683346"/>
            <a:ext cx="17880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cost modelling is based on 250 subscriptions averaging €800 each. €11 per book is calculated on basis of 50 books by subscription + 25 books OA per year.</a:t>
            </a:r>
            <a:endParaRPr lang="en-GB" dirty="0">
              <a:solidFill>
                <a:srgbClr val="1B1D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 descr="Infographic showing library members increasing and the cost of OA books per library going down, over time.">
            <a:extLst>
              <a:ext uri="{FF2B5EF4-FFF2-40B4-BE49-F238E27FC236}">
                <a16:creationId xmlns:a16="http://schemas.microsoft.com/office/drawing/2014/main" id="{02BF6EC3-DB66-4730-AD25-98402CF7DAFD}"/>
              </a:ext>
            </a:extLst>
          </p:cNvPr>
          <p:cNvSpPr txBox="1"/>
          <p:nvPr/>
        </p:nvSpPr>
        <p:spPr>
          <a:xfrm>
            <a:off x="247135" y="6165143"/>
            <a:ext cx="117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 text long description:</a:t>
            </a:r>
            <a:r>
              <a:rPr lang="en-GB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Infographic showing library members increasing and the cost of OA books per library going down, over time.</a:t>
            </a:r>
            <a:endParaRPr lang="en-GB" dirty="0">
              <a:solidFill>
                <a:srgbClr val="1B1D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3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D0ACE-653D-456D-9B39-D54D0146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CD84600-715C-40ED-B4BA-3F97442742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6224" y="385072"/>
            <a:ext cx="988882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Central European University Press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4790-B5E0-4C88-AF7F-D945D6B0560E}"/>
              </a:ext>
            </a:extLst>
          </p:cNvPr>
          <p:cNvSpPr txBox="1"/>
          <p:nvPr/>
        </p:nvSpPr>
        <p:spPr>
          <a:xfrm>
            <a:off x="277046" y="1376528"/>
            <a:ext cx="4122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279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6F71A-4663-44D0-8C06-3E5B15D860E4}"/>
              </a:ext>
            </a:extLst>
          </p:cNvPr>
          <p:cNvSpPr txBox="1"/>
          <p:nvPr/>
        </p:nvSpPr>
        <p:spPr>
          <a:xfrm>
            <a:off x="1175919" y="2956839"/>
            <a:ext cx="241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titles were made open on Project MUSE during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E21BA-9798-4C76-96C6-844680C675D3}"/>
              </a:ext>
            </a:extLst>
          </p:cNvPr>
          <p:cNvSpPr txBox="1"/>
          <p:nvPr/>
        </p:nvSpPr>
        <p:spPr>
          <a:xfrm>
            <a:off x="1130784" y="4808872"/>
            <a:ext cx="2414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March to June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0E426-40F4-4D20-BE12-3063C8F481ED}"/>
              </a:ext>
            </a:extLst>
          </p:cNvPr>
          <p:cNvSpPr txBox="1"/>
          <p:nvPr/>
        </p:nvSpPr>
        <p:spPr>
          <a:xfrm>
            <a:off x="5010702" y="1836050"/>
            <a:ext cx="2414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were downloaded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ABEA8-407D-444F-AFD9-0E74BAFED871}"/>
              </a:ext>
            </a:extLst>
          </p:cNvPr>
          <p:cNvSpPr txBox="1"/>
          <p:nvPr/>
        </p:nvSpPr>
        <p:spPr>
          <a:xfrm>
            <a:off x="4603067" y="2671693"/>
            <a:ext cx="322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350,000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F76EE-B5A5-4B1C-B7E2-40D9DC9935B7}"/>
              </a:ext>
            </a:extLst>
          </p:cNvPr>
          <p:cNvSpPr txBox="1"/>
          <p:nvPr/>
        </p:nvSpPr>
        <p:spPr>
          <a:xfrm>
            <a:off x="5010702" y="3665212"/>
            <a:ext cx="241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times,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D07E9-6D21-4466-8A7D-A1F6961DDDD4}"/>
              </a:ext>
            </a:extLst>
          </p:cNvPr>
          <p:cNvSpPr txBox="1"/>
          <p:nvPr/>
        </p:nvSpPr>
        <p:spPr>
          <a:xfrm>
            <a:off x="4603067" y="4186844"/>
            <a:ext cx="322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129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1795-DA08-446A-9AB1-BB0FA17D8370}"/>
              </a:ext>
            </a:extLst>
          </p:cNvPr>
          <p:cNvSpPr txBox="1"/>
          <p:nvPr/>
        </p:nvSpPr>
        <p:spPr>
          <a:xfrm>
            <a:off x="5010702" y="5168699"/>
            <a:ext cx="241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41786-A12F-4042-92FB-7E4CCE74896B}"/>
              </a:ext>
            </a:extLst>
          </p:cNvPr>
          <p:cNvSpPr txBox="1"/>
          <p:nvPr/>
        </p:nvSpPr>
        <p:spPr>
          <a:xfrm>
            <a:off x="8258452" y="1396580"/>
            <a:ext cx="3229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D6936-E92A-49F9-BDC2-C853B79B4428}"/>
              </a:ext>
            </a:extLst>
          </p:cNvPr>
          <p:cNvSpPr txBox="1"/>
          <p:nvPr/>
        </p:nvSpPr>
        <p:spPr>
          <a:xfrm>
            <a:off x="8666087" y="2761450"/>
            <a:ext cx="2414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top 10 downloads were 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1BF3E-AD6D-4198-8D7E-23FBDB3B9AEC}"/>
              </a:ext>
            </a:extLst>
          </p:cNvPr>
          <p:cNvSpPr txBox="1"/>
          <p:nvPr/>
        </p:nvSpPr>
        <p:spPr>
          <a:xfrm>
            <a:off x="8258452" y="3870023"/>
            <a:ext cx="3229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A4B65-650C-4DF5-AD56-9F4660BE3105}"/>
              </a:ext>
            </a:extLst>
          </p:cNvPr>
          <p:cNvSpPr txBox="1"/>
          <p:nvPr/>
        </p:nvSpPr>
        <p:spPr>
          <a:xfrm>
            <a:off x="8666087" y="5165641"/>
            <a:ext cx="241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 old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9D2B1A-221D-4B98-91D3-C93755506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92717" y="1590108"/>
            <a:ext cx="0" cy="3849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3F49C6-10E1-41D6-BF9C-E6A8AEBF3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46979" y="1611562"/>
            <a:ext cx="0" cy="3849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6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6136" y="385072"/>
            <a:ext cx="716972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B1D33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Liverpool University Press</a:t>
            </a:r>
          </a:p>
        </p:txBody>
      </p:sp>
      <p:pic>
        <p:nvPicPr>
          <p:cNvPr id="3" name="Picture 2" descr="Logo of Liverpool University Press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1231014" y="547149"/>
            <a:ext cx="2753562" cy="15485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4762E9-70A4-4586-B41C-7A49B8234C7E}"/>
              </a:ext>
            </a:extLst>
          </p:cNvPr>
          <p:cNvSpPr txBox="1"/>
          <p:nvPr/>
        </p:nvSpPr>
        <p:spPr>
          <a:xfrm>
            <a:off x="5084684" y="1102277"/>
            <a:ext cx="6501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Established in 1899, they are the UK’s third oldest university press and an award-winning academic publisher.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F34A8-547F-41BA-AB72-B0610834205D}"/>
              </a:ext>
            </a:extLst>
          </p:cNvPr>
          <p:cNvSpPr txBox="1"/>
          <p:nvPr/>
        </p:nvSpPr>
        <p:spPr>
          <a:xfrm>
            <a:off x="1151852" y="2662657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OA for more than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6A7FD7-D7C9-44A2-AABC-C41E51299599}"/>
              </a:ext>
            </a:extLst>
          </p:cNvPr>
          <p:cNvSpPr txBox="1"/>
          <p:nvPr/>
        </p:nvSpPr>
        <p:spPr>
          <a:xfrm>
            <a:off x="831516" y="3098523"/>
            <a:ext cx="35525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10</a:t>
            </a:r>
            <a:endParaRPr lang="en-GB" sz="9600" b="1" dirty="0">
              <a:solidFill>
                <a:srgbClr val="9900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C4DDC-2DE8-4CD0-8CF2-40EEDD27D373}"/>
              </a:ext>
            </a:extLst>
          </p:cNvPr>
          <p:cNvSpPr txBox="1"/>
          <p:nvPr/>
        </p:nvSpPr>
        <p:spPr>
          <a:xfrm>
            <a:off x="1151852" y="5075784"/>
            <a:ext cx="291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years</a:t>
            </a:r>
            <a:endParaRPr lang="en-GB" sz="28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734C69-4FC7-4CAE-8ABC-0D6178C6ABE0}"/>
              </a:ext>
            </a:extLst>
          </p:cNvPr>
          <p:cNvSpPr txBox="1"/>
          <p:nvPr/>
        </p:nvSpPr>
        <p:spPr>
          <a:xfrm>
            <a:off x="4620107" y="3450274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approximately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C4479-0E1A-44C9-AA4C-D1A0A4973A99}"/>
              </a:ext>
            </a:extLst>
          </p:cNvPr>
          <p:cNvSpPr txBox="1"/>
          <p:nvPr/>
        </p:nvSpPr>
        <p:spPr>
          <a:xfrm>
            <a:off x="4866473" y="4175741"/>
            <a:ext cx="232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936C97-AD02-4303-B9B4-414F1135EDB8}"/>
              </a:ext>
            </a:extLst>
          </p:cNvPr>
          <p:cNvSpPr txBox="1"/>
          <p:nvPr/>
        </p:nvSpPr>
        <p:spPr>
          <a:xfrm>
            <a:off x="4620107" y="5376777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books a year</a:t>
            </a:r>
            <a:endParaRPr lang="en-GB" sz="16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C80985-7A7F-43EA-995D-435D97528C2C}"/>
              </a:ext>
            </a:extLst>
          </p:cNvPr>
          <p:cNvSpPr txBox="1"/>
          <p:nvPr/>
        </p:nvSpPr>
        <p:spPr>
          <a:xfrm>
            <a:off x="7778361" y="4030686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and</a:t>
            </a:r>
            <a:endParaRPr lang="en-GB" sz="2000" dirty="0">
              <a:solidFill>
                <a:srgbClr val="990000"/>
              </a:solidFill>
              <a:latin typeface="Roboto Slab" pitchFamily="2" charset="0"/>
              <a:ea typeface="Roboto Slab" pitchFamily="2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520C5-DC10-4EBD-AC3D-98E32F902DA0}"/>
              </a:ext>
            </a:extLst>
          </p:cNvPr>
          <p:cNvSpPr txBox="1"/>
          <p:nvPr/>
        </p:nvSpPr>
        <p:spPr>
          <a:xfrm>
            <a:off x="8072820" y="4300687"/>
            <a:ext cx="23229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39</a:t>
            </a:r>
            <a:endParaRPr lang="en-GB" sz="9600" b="1" dirty="0">
              <a:solidFill>
                <a:srgbClr val="1B1D33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EB117-2B82-4786-9F4F-726132304CBA}"/>
              </a:ext>
            </a:extLst>
          </p:cNvPr>
          <p:cNvSpPr txBox="1"/>
          <p:nvPr/>
        </p:nvSpPr>
        <p:spPr>
          <a:xfrm>
            <a:off x="7837860" y="5268726"/>
            <a:ext cx="291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journals &amp; a number of digital collections</a:t>
            </a:r>
          </a:p>
        </p:txBody>
      </p:sp>
    </p:spTree>
    <p:extLst>
      <p:ext uri="{BB962C8B-B14F-4D97-AF65-F5344CB8AC3E}">
        <p14:creationId xmlns:p14="http://schemas.microsoft.com/office/powerpoint/2010/main" val="78303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: Infographic showing library membership funds gradually accruing over time. It shows that with approximately 10 members the initiative can publish one OA book.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6"/>
          <a:stretch/>
        </p:blipFill>
        <p:spPr>
          <a:xfrm>
            <a:off x="247135" y="46526"/>
            <a:ext cx="10003388" cy="6011751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F798E18E-9CFF-43F9-BAD6-1E6F286883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9056" y="91837"/>
            <a:ext cx="716972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62166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The Future is 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3DF2F-789D-4381-BA16-519260C95486}"/>
              </a:ext>
            </a:extLst>
          </p:cNvPr>
          <p:cNvSpPr txBox="1"/>
          <p:nvPr/>
        </p:nvSpPr>
        <p:spPr>
          <a:xfrm>
            <a:off x="10354585" y="398243"/>
            <a:ext cx="17880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cost modelling is based on 250 subscriptions averaging €800 each. €11 per book is calculated on basis of 50 books by subscription + 25 books OA per year.</a:t>
            </a:r>
            <a:endParaRPr lang="en-GB" dirty="0">
              <a:solidFill>
                <a:srgbClr val="1B1D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C0CDC-2B05-4F21-93CE-C4869A78B98F}"/>
              </a:ext>
            </a:extLst>
          </p:cNvPr>
          <p:cNvSpPr txBox="1"/>
          <p:nvPr/>
        </p:nvSpPr>
        <p:spPr>
          <a:xfrm>
            <a:off x="247135" y="6165143"/>
            <a:ext cx="117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 text long description:</a:t>
            </a:r>
            <a:r>
              <a:rPr lang="en-GB" dirty="0">
                <a:solidFill>
                  <a:srgbClr val="1B1D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Infographic showing library membership funds gradually accruing over time. It shows that with approximately 10 members the initiative can publish one OA book.</a:t>
            </a:r>
            <a:endParaRPr lang="en-GB" dirty="0">
              <a:solidFill>
                <a:srgbClr val="1B1D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2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9c6cfb5-50bc-4fca-81ee-f60fcea9a646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16212C200224E9B0A4362B1211C3A" ma:contentTypeVersion="12" ma:contentTypeDescription="Create a new document." ma:contentTypeScope="" ma:versionID="89884879b6d956416612be0d275daa18">
  <xsd:schema xmlns:xsd="http://www.w3.org/2001/XMLSchema" xmlns:xs="http://www.w3.org/2001/XMLSchema" xmlns:p="http://schemas.microsoft.com/office/2006/metadata/properties" xmlns:ns2="9bdb6728-342e-42eb-a517-babc1dea53ae" xmlns:ns3="3d77020e-d715-4b31-a1ab-81051bc67212" targetNamespace="http://schemas.microsoft.com/office/2006/metadata/properties" ma:root="true" ma:fieldsID="f1ceb5b44a2b809f39acfb411d4a921a" ns2:_="" ns3:_="">
    <xsd:import namespace="9bdb6728-342e-42eb-a517-babc1dea53ae"/>
    <xsd:import namespace="3d77020e-d715-4b31-a1ab-81051bc67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b6728-342e-42eb-a517-babc1dea5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7020e-d715-4b31-a1ab-81051bc67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E6905-555D-43CC-AFA3-EFF74D7BC5D7}">
  <ds:schemaRefs>
    <ds:schemaRef ds:uri="http://purl.org/dc/elements/1.1/"/>
    <ds:schemaRef ds:uri="http://purl.org/dc/dcmitype/"/>
    <ds:schemaRef ds:uri="http://www.w3.org/XML/1998/namespace"/>
    <ds:schemaRef ds:uri="3d77020e-d715-4b31-a1ab-81051bc67212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db6728-342e-42eb-a517-babc1dea53ae"/>
  </ds:schemaRefs>
</ds:datastoreItem>
</file>

<file path=customXml/itemProps2.xml><?xml version="1.0" encoding="utf-8"?>
<ds:datastoreItem xmlns:ds="http://schemas.openxmlformats.org/officeDocument/2006/customXml" ds:itemID="{69A36283-1804-4E9A-A833-E7889E1FB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B1E66-9499-4B89-8289-8F88F2A5DB3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197EF40-9960-4C5C-B188-1F2483366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b6728-342e-42eb-a517-babc1dea53ae"/>
    <ds:schemaRef ds:uri="3d77020e-d715-4b31-a1ab-81051bc67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565</Words>
  <Application>Microsoft Office PowerPoint</Application>
  <PresentationFormat>Widescreen</PresentationFormat>
  <Paragraphs>78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emerging landscape in collective library funding for OA monographs</vt:lpstr>
      <vt:lpstr>Community-led Open Publication Infrastructures for Monographs</vt:lpstr>
      <vt:lpstr>Why OA and why does it matter?</vt:lpstr>
      <vt:lpstr>Three strata</vt:lpstr>
      <vt:lpstr>Opening the Future, in a nutshell</vt:lpstr>
      <vt:lpstr>As members go up, costs come down</vt:lpstr>
      <vt:lpstr>Central European University Press</vt:lpstr>
      <vt:lpstr>Liverpool University Press</vt:lpstr>
      <vt:lpstr>The Future is OA</vt:lpstr>
      <vt:lpstr>Objections</vt:lpstr>
      <vt:lpstr>Why publishers should use this model</vt:lpstr>
      <vt:lpstr>More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emerging landscape in collective library funding for OA monographs</dc:title>
  <dc:creator>Martin Paul Eve</dc:creator>
  <cp:keywords>OA; monographs; scholarly communications; libraries; HE</cp:keywords>
  <cp:lastModifiedBy>Tom Grady (Staff)</cp:lastModifiedBy>
  <cp:revision>61</cp:revision>
  <dcterms:created xsi:type="dcterms:W3CDTF">2021-05-05T13:29:07Z</dcterms:created>
  <dcterms:modified xsi:type="dcterms:W3CDTF">2021-07-09T12:54:12Z</dcterms:modified>
  <cp:category>Scholarly publishing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0x01010073716212C200224E9B0A4362B1211C3A</vt:lpwstr>
  </property>
</Properties>
</file>