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6" r:id="rId4"/>
    <p:sldId id="271" r:id="rId5"/>
    <p:sldId id="277" r:id="rId6"/>
    <p:sldId id="269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B2547-F43F-EC81-90DC-067CFD18123A}" v="347" dt="2021-08-23T11:45:13.566"/>
    <p1510:client id="{7E6F7975-78D2-5A39-FC5E-86177E309BF8}" v="2175" dt="2021-08-12T11:22:55.800"/>
    <p1510:client id="{97981FB5-27DD-46B5-8E68-A5D16988E372}" v="725" dt="2020-12-13T17:02:05.177"/>
    <p1510:client id="{E6CEFA8D-8C20-ED40-B730-4825F8DF7A94}" v="235" dt="2020-12-13T17:23:26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629/uksg.39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95073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400" b="1" dirty="0">
                <a:cs typeface="Calibri Light" panose="020F0302020204030204"/>
              </a:rPr>
              <a:t>OA in the Humanities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 sz="2000">
                <a:cs typeface="Calibri"/>
              </a:rPr>
              <a:t>Martin Paul Eve</a:t>
            </a:r>
          </a:p>
          <a:p>
            <a:pPr algn="l"/>
            <a:r>
              <a:rPr lang="en-GB" sz="2000">
                <a:cs typeface="Calibri"/>
              </a:rPr>
              <a:t>martin.eve@bbk.ac.uk</a:t>
            </a:r>
          </a:p>
          <a:p>
            <a:pPr algn="l"/>
            <a:r>
              <a:rPr lang="en-GB" sz="2000">
                <a:cs typeface="Calibri"/>
              </a:rPr>
              <a:t>Birkbeck, University of London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The logo of Birkbeck, University of London">
            <a:extLst>
              <a:ext uri="{FF2B5EF4-FFF2-40B4-BE49-F238E27FC236}">
                <a16:creationId xmlns:a16="http://schemas.microsoft.com/office/drawing/2014/main" id="{A5D6F6F1-E237-45A9-88DE-76A94F037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961" y="5357725"/>
            <a:ext cx="2743200" cy="13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C21FF-9674-4829-9E5D-58BB64CC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Why open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14CF0-0556-4044-AFB8-9CF7C1DC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3492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700" dirty="0">
                <a:ea typeface="+mn-lt"/>
                <a:cs typeface="+mn-lt"/>
              </a:rPr>
              <a:t>We will soon have a world where all natural scientific publications are free to read, while humanities scholarship will be paywalled.</a:t>
            </a:r>
            <a:endParaRPr lang="en-GB" sz="1700" dirty="0">
              <a:cs typeface="Calibri"/>
            </a:endParaRPr>
          </a:p>
          <a:p>
            <a:r>
              <a:rPr lang="en-GB" sz="1700" dirty="0">
                <a:ea typeface="+mn-lt"/>
                <a:cs typeface="+mn-lt"/>
              </a:rPr>
              <a:t>Significant proportion of population with humanities degrees. Public benefit.</a:t>
            </a:r>
          </a:p>
          <a:p>
            <a:r>
              <a:rPr lang="en-GB" sz="1700" dirty="0">
                <a:cs typeface="Calibri"/>
              </a:rPr>
              <a:t>Access to scholarship is currently very unevenly distributed between institutions.</a:t>
            </a:r>
          </a:p>
          <a:p>
            <a:pPr marL="0" indent="0">
              <a:buNone/>
            </a:pPr>
            <a:endParaRPr lang="en-GB" sz="1700" u="sng" dirty="0">
              <a:cs typeface="Calibri"/>
            </a:endParaRPr>
          </a:p>
        </p:txBody>
      </p:sp>
      <p:pic>
        <p:nvPicPr>
          <p:cNvPr id="4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1ADCA85A-F4DD-40B7-8F95-69676830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4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666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3B6DA-2BAB-432F-9272-62BD7D96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cs typeface="Calibri Light"/>
              </a:rPr>
              <a:t>OA Policies in the UK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507C37-5BC5-44E6-A94A-2C8AF5FE4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375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E328-A46F-48E8-8B9C-054ECB4A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"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The truth is that we must all go further" - Amanda Solloway, Minister for Science, Research and Innovation, August 2021</a:t>
            </a:r>
          </a:p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UKRI review published August 2021 (only for project funding):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Zero-embargo green requirement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OA extended to monographs from 2024</a:t>
            </a:r>
          </a:p>
          <a:p>
            <a:r>
              <a:rPr lang="en-GB" sz="1300" dirty="0">
                <a:solidFill>
                  <a:srgbClr val="FFFFFF"/>
                </a:solidFill>
                <a:cs typeface="Calibri"/>
              </a:rPr>
              <a:t>REF review will be next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Ministerial steer is clear on direction of travel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But not yet set in stone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  <a:cs typeface="Calibri"/>
              </a:rPr>
              <a:t>Unclear what funding would be provided for OA monographs</a:t>
            </a:r>
          </a:p>
          <a:p>
            <a:pPr lvl="2"/>
            <a:r>
              <a:rPr lang="en-GB" sz="1300" dirty="0">
                <a:solidFill>
                  <a:srgbClr val="FFFFFF"/>
                </a:solidFill>
                <a:cs typeface="Calibri"/>
              </a:rPr>
              <a:t>See 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Eve, Martin Paul, Kitty Inglis, David Prosser, Lara Speicher, and Graham Stone. 2017. ‘Cost Estimates of an Open Access Mandate for Monographs in the UK’s Third Research Excellence Framework’. Insights: The UKSG Journal 30 (3). 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https://doi.org/10.1629/uksg.392</a:t>
            </a:r>
            <a:r>
              <a:rPr lang="en-GB" sz="13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GB" sz="13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ground, dirt&#10;&#10;Description automatically generated">
            <a:extLst>
              <a:ext uri="{FF2B5EF4-FFF2-40B4-BE49-F238E27FC236}">
                <a16:creationId xmlns:a16="http://schemas.microsoft.com/office/drawing/2014/main" id="{4A026402-59EE-49D5-B0A1-1B40D2A6B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7593" b="1615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1E8BD0-2053-4CA4-B7E1-5CB49750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  <a:cs typeface="Calibri Light"/>
              </a:rPr>
              <a:t>Challenges</a:t>
            </a:r>
            <a:endParaRPr lang="en-GB" sz="4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7B30-F61F-40C0-A5CE-E35AAD98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Article and Book Processing Charges do not scale</a:t>
            </a: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Open licensing is difficult in some disciplines</a:t>
            </a: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Trade crossover books</a:t>
            </a: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Creative writing</a:t>
            </a: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Persistent misunderstandings (peer review, prestige, green open access)</a:t>
            </a:r>
          </a:p>
        </p:txBody>
      </p:sp>
    </p:spTree>
    <p:extLst>
      <p:ext uri="{BB962C8B-B14F-4D97-AF65-F5344CB8AC3E}">
        <p14:creationId xmlns:p14="http://schemas.microsoft.com/office/powerpoint/2010/main" val="288000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B8B2-6342-4862-9B74-B6EF266D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397" y="2725142"/>
            <a:ext cx="4399106" cy="1325563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New Models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A0D3012-312F-4793-82AA-BA6C1BCF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983937"/>
            <a:ext cx="3112094" cy="824704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251AAE4C-6FC6-463D-8DA8-C8A628D54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094495"/>
            <a:ext cx="2346459" cy="1050040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876747A9-E960-4709-AF95-36307445C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390" y="3635210"/>
            <a:ext cx="1858273" cy="8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logo of Birkbeck, University of London">
            <a:extLst>
              <a:ext uri="{FF2B5EF4-FFF2-40B4-BE49-F238E27FC236}">
                <a16:creationId xmlns:a16="http://schemas.microsoft.com/office/drawing/2014/main" id="{474E720B-CC1F-4C1A-BA92-139EFE694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195" r="-1" b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D005F-A0A1-4EC6-A664-7AAD5C4F5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41" r="-1" b="1215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31CCE-B5F7-4110-8816-B1704AE0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Thank you</a:t>
            </a:r>
            <a:endParaRPr lang="en-US">
              <a:solidFill>
                <a:schemeClr val="bg1"/>
              </a:solidFill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93D5C5-1079-48F2-97BD-05CCF3A7D30F}"/>
              </a:ext>
            </a:extLst>
          </p:cNvPr>
          <p:cNvSpPr txBox="1"/>
          <p:nvPr/>
        </p:nvSpPr>
        <p:spPr>
          <a:xfrm>
            <a:off x="839141" y="4282252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Martin Paul Eve</a:t>
            </a:r>
            <a:endParaRPr lang="en-US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martin.eve@bbk.ac.uk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>
                <a:solidFill>
                  <a:schemeClr val="bg1"/>
                </a:solidFill>
                <a:cs typeface="Calibri"/>
              </a:rPr>
              <a:t>https://eve.gd</a:t>
            </a:r>
          </a:p>
        </p:txBody>
      </p:sp>
    </p:spTree>
    <p:extLst>
      <p:ext uri="{BB962C8B-B14F-4D97-AF65-F5344CB8AC3E}">
        <p14:creationId xmlns:p14="http://schemas.microsoft.com/office/powerpoint/2010/main" val="198258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OA in the Humanities</vt:lpstr>
      <vt:lpstr>Why open access?</vt:lpstr>
      <vt:lpstr>OA Policies in the UK</vt:lpstr>
      <vt:lpstr>Challenges</vt:lpstr>
      <vt:lpstr>New Models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240</cp:revision>
  <dcterms:created xsi:type="dcterms:W3CDTF">2020-12-13T15:33:24Z</dcterms:created>
  <dcterms:modified xsi:type="dcterms:W3CDTF">2021-08-23T11:45:32Z</dcterms:modified>
</cp:coreProperties>
</file>