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79" r:id="rId4"/>
    <p:sldId id="301" r:id="rId5"/>
    <p:sldId id="259" r:id="rId6"/>
    <p:sldId id="2133" r:id="rId7"/>
    <p:sldId id="292" r:id="rId8"/>
    <p:sldId id="293" r:id="rId9"/>
    <p:sldId id="294" r:id="rId10"/>
    <p:sldId id="2134" r:id="rId11"/>
    <p:sldId id="295" r:id="rId12"/>
    <p:sldId id="270" r:id="rId13"/>
    <p:sldId id="300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Open Sans Light" panose="020B0306030504020204" pitchFamily="34" charset="0"/>
      <p:regular r:id="rId21"/>
      <p:italic r:id="rId22"/>
    </p:embeddedFont>
    <p:embeddedFont>
      <p:font typeface="Roboto Slab" pitchFamily="2" charset="0"/>
      <p:regular r:id="rId23"/>
      <p:bold r:id="rId24"/>
    </p:embeddedFont>
    <p:embeddedFont>
      <p:font typeface="Roboto Slab Black" pitchFamily="2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166"/>
    <a:srgbClr val="EB801D"/>
    <a:srgbClr val="1B1D33"/>
    <a:srgbClr val="EEDA3B"/>
    <a:srgbClr val="545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9DF-EE59-4B2A-9723-19FE92114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FCDA5-1BD6-4447-BD5B-1225349D8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2CEE9-EB21-495A-914F-71DBD1C4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F6BC7-4385-492B-90EF-A23EE2D2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75F2-F147-4D32-832D-DF686A1C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6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A9C6-554A-4FC2-9A5C-32179DB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7613-3413-4069-8EDF-D08F7F656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BC7-6129-4074-B2D4-B18D4547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94263-A74C-426C-8140-9E79B1B9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78DE9-8A8B-4391-AB83-E6045EFB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3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AE207-1413-49AB-A968-F08DD05A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8B1D4-44B4-4A83-ABC0-1B365C4A5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BBE4-9064-4062-B158-E7AF8B51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3F88-056B-4743-A710-6180A2C8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823C-790F-4FD8-86EA-F562479E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2E70-C505-4BCC-A6A9-88F70462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68A2-39B3-4BDB-BDCD-C88120BB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7FDC0-94E6-4570-8ABF-BB81C2CA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5413-5332-48D0-94BC-2F66E220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C904-6E68-4B18-B5EA-1579228E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8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F7C9-1C14-4939-817F-178F951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6117-EE53-4953-8AC4-5E95F3D86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1E44-D4C6-4BC6-A60D-F348B8B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C27F-B7E0-4B68-839F-252E9E75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F30E-CAF7-4BA1-BFD3-F1D53C39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1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E75E-34B4-4D0F-8CB5-F27FB932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2186-C8AD-4E5C-BDF5-91F8451CF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DBC5E-E838-4FE5-9E86-5D157415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89D1E-03CC-4BDD-885B-F1A434BB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8ED43-FE1C-4D20-9F8A-399F7153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6851A-9CDD-4935-B7B3-540D5675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6573-FA12-476F-8B78-E840F898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E9091-2F97-46D3-B236-C405328DE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5B323-8ED9-49FB-A109-6BCE37EB5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D052F-7FCF-47EA-B424-18967EC74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C2779-AE83-4B06-BC90-E15438848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3EC11-34C3-427D-83BD-251A8D0A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E3C8-828D-465A-B00D-6B56527F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1A082-E654-4040-8691-0F46CD47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3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9185-CF2A-4026-9DCA-619AA139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7E510-EE3F-4A35-947E-428771C0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9F957-08CA-46AB-BF59-D8817B36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2558-F893-4C22-BCB2-88B9C62A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B5D29-0220-478C-AF89-39CC2AA1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3BDF8-7840-48CB-B252-387097A8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7123-B7CC-4369-B894-2291BCCA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3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32C5-EFA7-4E0E-B9BD-C8427A52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9ACD-B1F7-4FE9-810B-5EC88A44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6F516-25D7-4A32-9574-AA2CE3DA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6134A-782A-42EF-B540-E2B99568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17A6F-D2CB-4D7C-84F1-77ECBE39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34CF0-B180-49FD-A156-CC2DEA55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7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D85D-D095-42DA-8E52-AA96180C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57332-DD5A-4FB1-B14C-21CD26A16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D8224-2C26-4619-A33C-93AAF5DA0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ADE0D-1CD2-4CAF-BEF7-26BB8C30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94FB-0F6C-473A-B481-B8B4F5CD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033B5-A1A2-4C03-8DB1-7C8BC166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8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6D3CD-D0F9-4B03-B25B-5995108A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C3E0-3298-4294-BC0D-1EEFEA0C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9E36-FE47-4237-9DDC-9A17B4D93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59B4-62D4-49C0-82D0-A3F8807A596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E965-9686-45EF-BCB1-529C2F34D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D5A7-9D5A-4708-9194-9AB3E0DD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81FE90A-9F5A-4126-BFDB-EB135EEC8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97A94-BE10-44AD-8471-048065FAEAD0}"/>
              </a:ext>
            </a:extLst>
          </p:cNvPr>
          <p:cNvSpPr txBox="1"/>
          <p:nvPr/>
        </p:nvSpPr>
        <p:spPr>
          <a:xfrm>
            <a:off x="3311367" y="608930"/>
            <a:ext cx="4190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Funding Open Access Books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7C38E-87DB-4F0D-8796-63EE1054BE85}"/>
              </a:ext>
            </a:extLst>
          </p:cNvPr>
          <p:cNvSpPr txBox="1"/>
          <p:nvPr/>
        </p:nvSpPr>
        <p:spPr>
          <a:xfrm>
            <a:off x="3311367" y="3987421"/>
            <a:ext cx="666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EFE0C-2B1E-4A74-BAAC-7F08DD960098}"/>
              </a:ext>
            </a:extLst>
          </p:cNvPr>
          <p:cNvSpPr txBox="1"/>
          <p:nvPr/>
        </p:nvSpPr>
        <p:spPr>
          <a:xfrm>
            <a:off x="3311367" y="5214019"/>
            <a:ext cx="6664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 Martin Paul Eve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Birkbeck, University of London</a:t>
            </a:r>
          </a:p>
        </p:txBody>
      </p:sp>
      <p:pic>
        <p:nvPicPr>
          <p:cNvPr id="3" name="Picture 2" descr="A picture containing text, tableware, dishware, clipart&#10;&#10;Description automatically generated">
            <a:extLst>
              <a:ext uri="{FF2B5EF4-FFF2-40B4-BE49-F238E27FC236}">
                <a16:creationId xmlns:a16="http://schemas.microsoft.com/office/drawing/2014/main" id="{F06005D5-B987-4876-B1DC-78F8937CF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170" y="696058"/>
            <a:ext cx="2510716" cy="1154352"/>
          </a:xfrm>
          <a:prstGeom prst="rect">
            <a:avLst/>
          </a:prstGeom>
        </p:spPr>
      </p:pic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3DDFF56C-4809-4471-B6A9-56DDEBD95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95" y="2085789"/>
            <a:ext cx="1701667" cy="646331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C503920-0A6B-4826-A8A8-F587A3DB8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30" y="3067876"/>
            <a:ext cx="1609232" cy="9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8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EFA70AA-D1D9-4D90-81EC-08AA53529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8426389" y="385072"/>
            <a:ext cx="2753562" cy="1548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40120A-035A-4125-9C10-418E908C232B}"/>
              </a:ext>
            </a:extLst>
          </p:cNvPr>
          <p:cNvSpPr txBox="1"/>
          <p:nvPr/>
        </p:nvSpPr>
        <p:spPr>
          <a:xfrm>
            <a:off x="346224" y="385072"/>
            <a:ext cx="6831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Liverpool University Press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4762E9-70A4-4586-B41C-7A49B8234C7E}"/>
              </a:ext>
            </a:extLst>
          </p:cNvPr>
          <p:cNvSpPr txBox="1"/>
          <p:nvPr/>
        </p:nvSpPr>
        <p:spPr>
          <a:xfrm>
            <a:off x="346223" y="1102277"/>
            <a:ext cx="7403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Established in 1899, they are the UK’s third oldest university press and an award-winning academic publisher.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6A7FD7-D7C9-44A2-AABC-C41E51299599}"/>
              </a:ext>
            </a:extLst>
          </p:cNvPr>
          <p:cNvSpPr txBox="1"/>
          <p:nvPr/>
        </p:nvSpPr>
        <p:spPr>
          <a:xfrm>
            <a:off x="1049727" y="3316734"/>
            <a:ext cx="35525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10</a:t>
            </a:r>
            <a:endParaRPr lang="en-GB" sz="9600" b="1" dirty="0">
              <a:solidFill>
                <a:srgbClr val="990000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6C4479-0E1A-44C9-AA4C-D1A0A4973A99}"/>
              </a:ext>
            </a:extLst>
          </p:cNvPr>
          <p:cNvSpPr txBox="1"/>
          <p:nvPr/>
        </p:nvSpPr>
        <p:spPr>
          <a:xfrm>
            <a:off x="5084684" y="4393952"/>
            <a:ext cx="2322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150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3520C5-DC10-4EBD-AC3D-98E32F902DA0}"/>
              </a:ext>
            </a:extLst>
          </p:cNvPr>
          <p:cNvSpPr txBox="1"/>
          <p:nvPr/>
        </p:nvSpPr>
        <p:spPr>
          <a:xfrm>
            <a:off x="8291031" y="4518898"/>
            <a:ext cx="23229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39</a:t>
            </a:r>
            <a:endParaRPr lang="en-GB" sz="9600" b="1" dirty="0">
              <a:solidFill>
                <a:srgbClr val="1B1D33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F34A8-547F-41BA-AB72-B0610834205D}"/>
              </a:ext>
            </a:extLst>
          </p:cNvPr>
          <p:cNvSpPr txBox="1"/>
          <p:nvPr/>
        </p:nvSpPr>
        <p:spPr>
          <a:xfrm>
            <a:off x="1370063" y="2880868"/>
            <a:ext cx="291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publishing OA for more than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C4DDC-2DE8-4CD0-8CF2-40EEDD27D373}"/>
              </a:ext>
            </a:extLst>
          </p:cNvPr>
          <p:cNvSpPr txBox="1"/>
          <p:nvPr/>
        </p:nvSpPr>
        <p:spPr>
          <a:xfrm>
            <a:off x="1370063" y="5293995"/>
            <a:ext cx="291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990000"/>
                </a:solidFill>
                <a:latin typeface="Roboto Slab Black" pitchFamily="2" charset="0"/>
                <a:ea typeface="Roboto Slab Black" pitchFamily="2" charset="0"/>
                <a:cs typeface="Open Sans Light" panose="020B0306030504020204" pitchFamily="34" charset="0"/>
              </a:rPr>
              <a:t>years</a:t>
            </a:r>
            <a:endParaRPr lang="en-GB" sz="2800" dirty="0">
              <a:solidFill>
                <a:srgbClr val="990000"/>
              </a:solidFill>
              <a:latin typeface="Roboto Slab Black" pitchFamily="2" charset="0"/>
              <a:ea typeface="Roboto Slab Black" pitchFamily="2" charset="0"/>
              <a:cs typeface="Open Sans Light" panose="020B03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734C69-4FC7-4CAE-8ABC-0D6178C6ABE0}"/>
              </a:ext>
            </a:extLst>
          </p:cNvPr>
          <p:cNvSpPr txBox="1"/>
          <p:nvPr/>
        </p:nvSpPr>
        <p:spPr>
          <a:xfrm>
            <a:off x="4838318" y="3668485"/>
            <a:ext cx="291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publishing approximately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936C97-AD02-4303-B9B4-414F1135EDB8}"/>
              </a:ext>
            </a:extLst>
          </p:cNvPr>
          <p:cNvSpPr txBox="1"/>
          <p:nvPr/>
        </p:nvSpPr>
        <p:spPr>
          <a:xfrm>
            <a:off x="4838318" y="5594988"/>
            <a:ext cx="291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 Black" pitchFamily="2" charset="0"/>
                <a:ea typeface="Roboto Slab Black" pitchFamily="2" charset="0"/>
                <a:cs typeface="Open Sans Light" panose="020B0306030504020204" pitchFamily="34" charset="0"/>
              </a:rPr>
              <a:t>books a year</a:t>
            </a:r>
            <a:endParaRPr lang="en-GB" sz="1600" dirty="0">
              <a:solidFill>
                <a:srgbClr val="990000"/>
              </a:solidFill>
              <a:latin typeface="Roboto Slab Black" pitchFamily="2" charset="0"/>
              <a:ea typeface="Roboto Slab Black" pitchFamily="2" charset="0"/>
              <a:cs typeface="Open Sans Light" panose="020B03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9EB117-2B82-4786-9F4F-726132304CBA}"/>
              </a:ext>
            </a:extLst>
          </p:cNvPr>
          <p:cNvSpPr txBox="1"/>
          <p:nvPr/>
        </p:nvSpPr>
        <p:spPr>
          <a:xfrm>
            <a:off x="8056071" y="5486937"/>
            <a:ext cx="291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990000"/>
                </a:solidFill>
                <a:latin typeface="Roboto Slab Black" pitchFamily="2" charset="0"/>
                <a:ea typeface="Roboto Slab Black" pitchFamily="2" charset="0"/>
                <a:cs typeface="Open Sans Light" panose="020B0306030504020204" pitchFamily="34" charset="0"/>
              </a:rPr>
              <a:t>journals &amp; a number of digital collections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C80985-7A7F-43EA-995D-435D97528C2C}"/>
              </a:ext>
            </a:extLst>
          </p:cNvPr>
          <p:cNvSpPr txBox="1"/>
          <p:nvPr/>
        </p:nvSpPr>
        <p:spPr>
          <a:xfrm>
            <a:off x="7996572" y="4248897"/>
            <a:ext cx="291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and</a:t>
            </a:r>
            <a:endParaRPr lang="en-GB" sz="2000" dirty="0">
              <a:solidFill>
                <a:srgbClr val="990000"/>
              </a:solidFill>
              <a:latin typeface="Roboto Slab" pitchFamily="2" charset="0"/>
              <a:ea typeface="Roboto Slab" pitchFamily="2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3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A90F1377-A0A3-4052-BE65-B11FCDD4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88" y="-161669"/>
            <a:ext cx="10003388" cy="70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2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2F566FA7-A713-4C5D-8F4A-352D5E385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4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011E2-CF82-4BFB-92D6-6F5C268DC3A0}"/>
              </a:ext>
            </a:extLst>
          </p:cNvPr>
          <p:cNvSpPr txBox="1">
            <a:spLocks/>
          </p:cNvSpPr>
          <p:nvPr/>
        </p:nvSpPr>
        <p:spPr>
          <a:xfrm>
            <a:off x="713912" y="4030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More information</a:t>
            </a:r>
          </a:p>
          <a:p>
            <a:endParaRPr lang="en-GB" sz="4800" b="1" dirty="0">
              <a:solidFill>
                <a:srgbClr val="C62166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8" name="Graphic 7" descr="Internet with solid fill">
            <a:extLst>
              <a:ext uri="{FF2B5EF4-FFF2-40B4-BE49-F238E27FC236}">
                <a16:creationId xmlns:a16="http://schemas.microsoft.com/office/drawing/2014/main" id="{5D67F1C4-30C3-4163-B897-07D6CB61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1167" y="2810290"/>
            <a:ext cx="914400" cy="914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AE23C3-9365-4F36-BB13-A7BC9947E58D}"/>
              </a:ext>
            </a:extLst>
          </p:cNvPr>
          <p:cNvSpPr txBox="1">
            <a:spLocks/>
          </p:cNvSpPr>
          <p:nvPr/>
        </p:nvSpPr>
        <p:spPr>
          <a:xfrm>
            <a:off x="2533096" y="2995133"/>
            <a:ext cx="773280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https://openingthefuture.net</a:t>
            </a:r>
          </a:p>
        </p:txBody>
      </p:sp>
      <p:pic>
        <p:nvPicPr>
          <p:cNvPr id="12" name="Graphic 11" descr="Envelope with solid fill">
            <a:extLst>
              <a:ext uri="{FF2B5EF4-FFF2-40B4-BE49-F238E27FC236}">
                <a16:creationId xmlns:a16="http://schemas.microsoft.com/office/drawing/2014/main" id="{8DA209DD-F125-4ACA-9289-51844BD38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0402" y="1544714"/>
            <a:ext cx="914400" cy="9144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EBF0B7-4939-4DF3-B03A-BFE79AD87D72}"/>
              </a:ext>
            </a:extLst>
          </p:cNvPr>
          <p:cNvSpPr txBox="1">
            <a:spLocks/>
          </p:cNvSpPr>
          <p:nvPr/>
        </p:nvSpPr>
        <p:spPr>
          <a:xfrm>
            <a:off x="2533096" y="1732225"/>
            <a:ext cx="61041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martin.eve@bbk.ac.uk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C68892-EBAF-4D01-99ED-4CFE51466E0F}"/>
              </a:ext>
            </a:extLst>
          </p:cNvPr>
          <p:cNvSpPr txBox="1"/>
          <p:nvPr/>
        </p:nvSpPr>
        <p:spPr>
          <a:xfrm>
            <a:off x="2536054" y="3635304"/>
            <a:ext cx="618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FAQs, downloadable brochure, lists of available titles &amp; ISBNs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1525908B-1BB5-4B0A-AF51-71AE25F61D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51" y="5254455"/>
            <a:ext cx="2134292" cy="1200539"/>
          </a:xfrm>
          <a:prstGeom prst="rect">
            <a:avLst/>
          </a:prstGeom>
        </p:spPr>
      </p:pic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38A32CA3-BCBE-42FB-9F0B-01293DF81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7" y="5485782"/>
            <a:ext cx="2229176" cy="102533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40A44B-5356-446A-A379-2D2E7A688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65" y="5660612"/>
            <a:ext cx="1825699" cy="6756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80EF57-A9B4-4676-AE12-839A0FF42F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829" y="5485782"/>
            <a:ext cx="2379255" cy="106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0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19CB5-6D23-48F2-AA89-D4506867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CF39E-7931-476D-864F-1A28D3686C35}"/>
              </a:ext>
            </a:extLst>
          </p:cNvPr>
          <p:cNvSpPr txBox="1"/>
          <p:nvPr/>
        </p:nvSpPr>
        <p:spPr>
          <a:xfrm>
            <a:off x="624402" y="278967"/>
            <a:ext cx="10943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Why OA and why does it matter?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15574-8746-450C-8B71-A12093A053FE}"/>
              </a:ext>
            </a:extLst>
          </p:cNvPr>
          <p:cNvSpPr txBox="1"/>
          <p:nvPr/>
        </p:nvSpPr>
        <p:spPr>
          <a:xfrm>
            <a:off x="3311371" y="1388502"/>
            <a:ext cx="8306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COVID 19 has exposed how vital OA is to the future of scholarly communications while also ripping out the heart of library budgets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traditional publishing model is broken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Traditional sales of academic books have dropped but we’re still working the way we always have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 offers increased readership, usage and citation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Funder mandates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EF945C-8229-493E-BB28-90024A3D0FF2}"/>
              </a:ext>
            </a:extLst>
          </p:cNvPr>
          <p:cNvSpPr/>
          <p:nvPr/>
        </p:nvSpPr>
        <p:spPr>
          <a:xfrm>
            <a:off x="2938508" y="148939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D2B1A2-AF36-4564-B360-71F734C7CDA1}"/>
              </a:ext>
            </a:extLst>
          </p:cNvPr>
          <p:cNvSpPr/>
          <p:nvPr/>
        </p:nvSpPr>
        <p:spPr>
          <a:xfrm>
            <a:off x="2925192" y="3091647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6BEDA9-9227-4192-A8F4-3BCA130AE63A}"/>
              </a:ext>
            </a:extLst>
          </p:cNvPr>
          <p:cNvSpPr/>
          <p:nvPr/>
        </p:nvSpPr>
        <p:spPr>
          <a:xfrm>
            <a:off x="2925192" y="3875015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98D89-6B7A-4A93-9EE5-1ACB3E37171A}"/>
              </a:ext>
            </a:extLst>
          </p:cNvPr>
          <p:cNvSpPr/>
          <p:nvPr/>
        </p:nvSpPr>
        <p:spPr>
          <a:xfrm>
            <a:off x="2938508" y="508015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0D9A04-8DD8-4B3D-8B5C-C44F0689B42C}"/>
              </a:ext>
            </a:extLst>
          </p:cNvPr>
          <p:cNvSpPr/>
          <p:nvPr/>
        </p:nvSpPr>
        <p:spPr>
          <a:xfrm>
            <a:off x="2925192" y="5841072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2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FD144-73AA-47B0-8E0A-957EA1E0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03F62-2645-4BD3-AC6E-B0E36183B391}"/>
              </a:ext>
            </a:extLst>
          </p:cNvPr>
          <p:cNvSpPr txBox="1"/>
          <p:nvPr/>
        </p:nvSpPr>
        <p:spPr>
          <a:xfrm>
            <a:off x="284082" y="3924925"/>
            <a:ext cx="384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Three strata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153BB-45D0-4027-8567-96CF6B907DB0}"/>
              </a:ext>
            </a:extLst>
          </p:cNvPr>
          <p:cNvSpPr txBox="1"/>
          <p:nvPr/>
        </p:nvSpPr>
        <p:spPr>
          <a:xfrm>
            <a:off x="284082" y="4632811"/>
            <a:ext cx="3577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Future,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D20, and other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library subscription models</a:t>
            </a:r>
          </a:p>
          <a:p>
            <a:endParaRPr lang="en-GB" sz="2800" dirty="0">
              <a:solidFill>
                <a:srgbClr val="1B1D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6F342-2C01-4A11-A290-AAC5F906EADC}"/>
              </a:ext>
            </a:extLst>
          </p:cNvPr>
          <p:cNvSpPr txBox="1"/>
          <p:nvPr/>
        </p:nvSpPr>
        <p:spPr>
          <a:xfrm>
            <a:off x="7855260" y="4715186"/>
            <a:ext cx="384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Large, well-funded academic presses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7B4CF-F6C3-4775-92C6-BBEF06A15F80}"/>
              </a:ext>
            </a:extLst>
          </p:cNvPr>
          <p:cNvSpPr txBox="1"/>
          <p:nvPr/>
        </p:nvSpPr>
        <p:spPr>
          <a:xfrm>
            <a:off x="5745336" y="5669293"/>
            <a:ext cx="595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 has a subscription threshold before OA titles can be released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B05E1-B76C-4629-873E-97A9C261E40E}"/>
              </a:ext>
            </a:extLst>
          </p:cNvPr>
          <p:cNvSpPr txBox="1"/>
          <p:nvPr/>
        </p:nvSpPr>
        <p:spPr>
          <a:xfrm>
            <a:off x="6498454" y="2437432"/>
            <a:ext cx="520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Small to medium-sized academic presses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769D2-4CE8-40C4-B249-96967184969D}"/>
              </a:ext>
            </a:extLst>
          </p:cNvPr>
          <p:cNvSpPr txBox="1"/>
          <p:nvPr/>
        </p:nvSpPr>
        <p:spPr>
          <a:xfrm>
            <a:off x="7213110" y="3391539"/>
            <a:ext cx="448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 risk, no threshold models like Opening the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2C74-6F08-42AF-B2B8-60E6611283F3}"/>
              </a:ext>
            </a:extLst>
          </p:cNvPr>
          <p:cNvSpPr txBox="1"/>
          <p:nvPr/>
        </p:nvSpPr>
        <p:spPr>
          <a:xfrm>
            <a:off x="6498454" y="548899"/>
            <a:ext cx="520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Scholar-led born-OA presses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8B8BE-1A7D-4719-AA38-58C2E1908277}"/>
              </a:ext>
            </a:extLst>
          </p:cNvPr>
          <p:cNvSpPr txBox="1"/>
          <p:nvPr/>
        </p:nvSpPr>
        <p:spPr>
          <a:xfrm>
            <a:off x="6273555" y="1072119"/>
            <a:ext cx="542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collectives working together to provide combined offers</a:t>
            </a:r>
          </a:p>
        </p:txBody>
      </p:sp>
    </p:spTree>
    <p:extLst>
      <p:ext uri="{BB962C8B-B14F-4D97-AF65-F5344CB8AC3E}">
        <p14:creationId xmlns:p14="http://schemas.microsoft.com/office/powerpoint/2010/main" val="248338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74E6A-ED47-48FA-8C23-42F5FCEBB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A0846E-E323-4993-843D-3FCC0D8B4C1C}"/>
              </a:ext>
            </a:extLst>
          </p:cNvPr>
          <p:cNvSpPr txBox="1"/>
          <p:nvPr/>
        </p:nvSpPr>
        <p:spPr>
          <a:xfrm>
            <a:off x="715385" y="1813803"/>
            <a:ext cx="8886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International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C5141-BDD0-4B85-9872-4EE10500D69B}"/>
              </a:ext>
            </a:extLst>
          </p:cNvPr>
          <p:cNvSpPr txBox="1"/>
          <p:nvPr/>
        </p:nvSpPr>
        <p:spPr>
          <a:xfrm>
            <a:off x="1125235" y="2558032"/>
            <a:ext cx="10493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Libraries, Universities, OA book publishers, Researchers, Infrastructure providers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D4F3C-C006-4841-ABB8-3986EAE9F3E4}"/>
              </a:ext>
            </a:extLst>
          </p:cNvPr>
          <p:cNvSpPr txBox="1"/>
          <p:nvPr/>
        </p:nvSpPr>
        <p:spPr>
          <a:xfrm>
            <a:off x="281847" y="107384"/>
            <a:ext cx="36021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£3.6m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8BCF5-A39E-4E70-B14A-88B327AB6280}"/>
              </a:ext>
            </a:extLst>
          </p:cNvPr>
          <p:cNvSpPr txBox="1"/>
          <p:nvPr/>
        </p:nvSpPr>
        <p:spPr>
          <a:xfrm>
            <a:off x="3883970" y="613812"/>
            <a:ext cx="79048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COPIM is funded by the Research England Development Fund (</a:t>
            </a:r>
            <a:r>
              <a:rPr lang="en-GB" sz="1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REDFund</a:t>
            </a:r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as a major development project in the Higher Education sector with significant public benefits, and by Arcadia, a charitable fund of </a:t>
            </a:r>
            <a:r>
              <a:rPr lang="en-GB" sz="1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Lisbet</a:t>
            </a:r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Rausing</a:t>
            </a:r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Peter Baldwin.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443B6-F87C-4B91-AAEF-43ACF643D4A9}"/>
              </a:ext>
            </a:extLst>
          </p:cNvPr>
          <p:cNvSpPr txBox="1"/>
          <p:nvPr/>
        </p:nvSpPr>
        <p:spPr>
          <a:xfrm>
            <a:off x="715385" y="3362034"/>
            <a:ext cx="1059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Infrastructure Developments to support OA books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A015E-079F-42FB-A52B-903EF7A2BC46}"/>
              </a:ext>
            </a:extLst>
          </p:cNvPr>
          <p:cNvSpPr txBox="1"/>
          <p:nvPr/>
        </p:nvSpPr>
        <p:spPr>
          <a:xfrm>
            <a:off x="1125236" y="3909166"/>
            <a:ext cx="10493409" cy="1851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 Package 2 – Open Book Collective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 Package 3 – Opening the Future, piloting with CEU Press &amp; Liverpool University Press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 Package 5 – Metadata &amp; dissemination = THOTH</a:t>
            </a:r>
          </a:p>
        </p:txBody>
      </p:sp>
    </p:spTree>
    <p:extLst>
      <p:ext uri="{BB962C8B-B14F-4D97-AF65-F5344CB8AC3E}">
        <p14:creationId xmlns:p14="http://schemas.microsoft.com/office/powerpoint/2010/main" val="275277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0AFEC6F-3A39-4E64-8E56-D654885F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9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56B1325-1846-4D61-B169-6423ECE74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17" y="1361677"/>
            <a:ext cx="9340635" cy="5275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C49E76-8D84-4DA5-894F-E5D238FAEE37}"/>
              </a:ext>
            </a:extLst>
          </p:cNvPr>
          <p:cNvSpPr txBox="1"/>
          <p:nvPr/>
        </p:nvSpPr>
        <p:spPr>
          <a:xfrm>
            <a:off x="428623" y="373276"/>
            <a:ext cx="9496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Opening the Future in a nutshell</a:t>
            </a:r>
          </a:p>
        </p:txBody>
      </p:sp>
    </p:spTree>
    <p:extLst>
      <p:ext uri="{BB962C8B-B14F-4D97-AF65-F5344CB8AC3E}">
        <p14:creationId xmlns:p14="http://schemas.microsoft.com/office/powerpoint/2010/main" val="14501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A4348CFF-4E6F-49EA-838C-2A61DB804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9" y="-594803"/>
            <a:ext cx="10686969" cy="75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1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C3A1766-562F-4F07-AA41-9378277A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57" y="-1442481"/>
            <a:ext cx="11851689" cy="83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3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A311B40-9633-4981-BE2B-CC85CFF32EEF}"/>
              </a:ext>
            </a:extLst>
          </p:cNvPr>
          <p:cNvGrpSpPr/>
          <p:nvPr/>
        </p:nvGrpSpPr>
        <p:grpSpPr>
          <a:xfrm>
            <a:off x="0" y="857"/>
            <a:ext cx="12192000" cy="6857143"/>
            <a:chOff x="0" y="857"/>
            <a:chExt cx="12192000" cy="68571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FA3366-0B82-4E91-905E-218CB9BE0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7"/>
              <a:ext cx="12192000" cy="685714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593DFC0-4323-4D8F-BEFA-A0BB88EE30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06"/>
            <a:stretch/>
          </p:blipFill>
          <p:spPr>
            <a:xfrm>
              <a:off x="0" y="2068479"/>
              <a:ext cx="12192000" cy="478866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EE24790-B5E0-4C88-AF7F-D945D6B0560E}"/>
              </a:ext>
            </a:extLst>
          </p:cNvPr>
          <p:cNvSpPr txBox="1"/>
          <p:nvPr/>
        </p:nvSpPr>
        <p:spPr>
          <a:xfrm>
            <a:off x="277046" y="1979204"/>
            <a:ext cx="41222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279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41786-A12F-4042-92FB-7E4CCE74896B}"/>
              </a:ext>
            </a:extLst>
          </p:cNvPr>
          <p:cNvSpPr txBox="1"/>
          <p:nvPr/>
        </p:nvSpPr>
        <p:spPr>
          <a:xfrm>
            <a:off x="8258452" y="1999256"/>
            <a:ext cx="3229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A4B65-650C-4DF5-AD56-9F4660BE3105}"/>
              </a:ext>
            </a:extLst>
          </p:cNvPr>
          <p:cNvSpPr txBox="1"/>
          <p:nvPr/>
        </p:nvSpPr>
        <p:spPr>
          <a:xfrm>
            <a:off x="8666087" y="5768317"/>
            <a:ext cx="241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years old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D07E9-6D21-4466-8A7D-A1F6961DDDD4}"/>
              </a:ext>
            </a:extLst>
          </p:cNvPr>
          <p:cNvSpPr txBox="1"/>
          <p:nvPr/>
        </p:nvSpPr>
        <p:spPr>
          <a:xfrm>
            <a:off x="4603067" y="4789520"/>
            <a:ext cx="3229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129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ABEA8-407D-444F-AFD9-0E74BAFED871}"/>
              </a:ext>
            </a:extLst>
          </p:cNvPr>
          <p:cNvSpPr txBox="1"/>
          <p:nvPr/>
        </p:nvSpPr>
        <p:spPr>
          <a:xfrm>
            <a:off x="4603067" y="3274369"/>
            <a:ext cx="3229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350,000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1BF3E-AD6D-4198-8D7E-23FBDB3B9AEC}"/>
              </a:ext>
            </a:extLst>
          </p:cNvPr>
          <p:cNvSpPr txBox="1"/>
          <p:nvPr/>
        </p:nvSpPr>
        <p:spPr>
          <a:xfrm>
            <a:off x="8258452" y="4472699"/>
            <a:ext cx="3229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AD6936-E92A-49F9-BDC2-C853B79B4428}"/>
              </a:ext>
            </a:extLst>
          </p:cNvPr>
          <p:cNvSpPr txBox="1"/>
          <p:nvPr/>
        </p:nvSpPr>
        <p:spPr>
          <a:xfrm>
            <a:off x="8666087" y="3364126"/>
            <a:ext cx="2414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the top 10 downloads were 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90E426-40F4-4D20-BE12-3063C8F481ED}"/>
              </a:ext>
            </a:extLst>
          </p:cNvPr>
          <p:cNvSpPr txBox="1"/>
          <p:nvPr/>
        </p:nvSpPr>
        <p:spPr>
          <a:xfrm>
            <a:off x="5010702" y="2438726"/>
            <a:ext cx="2414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were downloaded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FF76EE-B5A5-4B1C-B7E2-40D9DC9935B7}"/>
              </a:ext>
            </a:extLst>
          </p:cNvPr>
          <p:cNvSpPr txBox="1"/>
          <p:nvPr/>
        </p:nvSpPr>
        <p:spPr>
          <a:xfrm>
            <a:off x="5010702" y="4267888"/>
            <a:ext cx="241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times, from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91795-DA08-446A-9AB1-BB0FA17D8370}"/>
              </a:ext>
            </a:extLst>
          </p:cNvPr>
          <p:cNvSpPr txBox="1"/>
          <p:nvPr/>
        </p:nvSpPr>
        <p:spPr>
          <a:xfrm>
            <a:off x="5010702" y="5771375"/>
            <a:ext cx="241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countries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6F71A-4663-44D0-8C06-3E5B15D860E4}"/>
              </a:ext>
            </a:extLst>
          </p:cNvPr>
          <p:cNvSpPr txBox="1"/>
          <p:nvPr/>
        </p:nvSpPr>
        <p:spPr>
          <a:xfrm>
            <a:off x="1175919" y="3559515"/>
            <a:ext cx="2414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titles were made open on Project MUSE during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CE21BA-9798-4C76-96C6-844680C675D3}"/>
              </a:ext>
            </a:extLst>
          </p:cNvPr>
          <p:cNvSpPr txBox="1"/>
          <p:nvPr/>
        </p:nvSpPr>
        <p:spPr>
          <a:xfrm>
            <a:off x="1130784" y="5411548"/>
            <a:ext cx="2414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March to June 2020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9D2B1A-221D-4B98-91D3-C93755506618}"/>
              </a:ext>
            </a:extLst>
          </p:cNvPr>
          <p:cNvCxnSpPr/>
          <p:nvPr/>
        </p:nvCxnSpPr>
        <p:spPr>
          <a:xfrm>
            <a:off x="4292717" y="2192784"/>
            <a:ext cx="0" cy="3849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3F49C6-10E1-41D6-BF9C-E6A8AEBF34A7}"/>
              </a:ext>
            </a:extLst>
          </p:cNvPr>
          <p:cNvCxnSpPr/>
          <p:nvPr/>
        </p:nvCxnSpPr>
        <p:spPr>
          <a:xfrm>
            <a:off x="8246979" y="2214238"/>
            <a:ext cx="0" cy="3849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26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341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Roboto Slab</vt:lpstr>
      <vt:lpstr>Calibri</vt:lpstr>
      <vt:lpstr>Roboto Slab Black</vt:lpstr>
      <vt:lpstr>Open Sans Light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Grady (Staff)</dc:creator>
  <cp:lastModifiedBy>Tom Grady (Staff)</cp:lastModifiedBy>
  <cp:revision>58</cp:revision>
  <dcterms:created xsi:type="dcterms:W3CDTF">2021-04-14T10:38:10Z</dcterms:created>
  <dcterms:modified xsi:type="dcterms:W3CDTF">2021-09-23T10:09:56Z</dcterms:modified>
</cp:coreProperties>
</file>