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133" r:id="rId4"/>
    <p:sldId id="2135" r:id="rId5"/>
    <p:sldId id="296" r:id="rId6"/>
    <p:sldId id="2143" r:id="rId7"/>
    <p:sldId id="300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Light" panose="020B0306030504020204" pitchFamily="34" charset="0"/>
      <p:regular r:id="rId17"/>
      <p:italic r:id="rId18"/>
    </p:embeddedFont>
    <p:embeddedFont>
      <p:font typeface="Roboto Slab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D32"/>
    <a:srgbClr val="EEDA3B"/>
    <a:srgbClr val="C62166"/>
    <a:srgbClr val="1B1D33"/>
    <a:srgbClr val="EB801D"/>
    <a:srgbClr val="545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5D0FB-BF47-DC46-CF81-13EC68BC5D14}" v="145" dt="2021-10-19T16:41:15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Eve (Staff)" userId="S::martin.eve@bbk.ac.uk::d74ceaca-c5c7-4c20-8a95-00a8f5144b41" providerId="AD" clId="Web-{2945D0FB-BF47-DC46-CF81-13EC68BC5D14}"/>
    <pc:docChg chg="delSld modSld">
      <pc:chgData name="Martin Eve (Staff)" userId="S::martin.eve@bbk.ac.uk::d74ceaca-c5c7-4c20-8a95-00a8f5144b41" providerId="AD" clId="Web-{2945D0FB-BF47-DC46-CF81-13EC68BC5D14}" dt="2021-10-19T16:41:14.998" v="74" actId="20577"/>
      <pc:docMkLst>
        <pc:docMk/>
      </pc:docMkLst>
      <pc:sldChg chg="modSp">
        <pc:chgData name="Martin Eve (Staff)" userId="S::martin.eve@bbk.ac.uk::d74ceaca-c5c7-4c20-8a95-00a8f5144b41" providerId="AD" clId="Web-{2945D0FB-BF47-DC46-CF81-13EC68BC5D14}" dt="2021-10-19T16:41:14.998" v="74" actId="20577"/>
        <pc:sldMkLst>
          <pc:docMk/>
          <pc:sldMk cId="902581805" sldId="256"/>
        </pc:sldMkLst>
        <pc:spChg chg="mod">
          <ac:chgData name="Martin Eve (Staff)" userId="S::martin.eve@bbk.ac.uk::d74ceaca-c5c7-4c20-8a95-00a8f5144b41" providerId="AD" clId="Web-{2945D0FB-BF47-DC46-CF81-13EC68BC5D14}" dt="2021-10-19T16:41:14.998" v="74" actId="20577"/>
          <ac:spMkLst>
            <pc:docMk/>
            <pc:sldMk cId="902581805" sldId="256"/>
            <ac:spMk id="10" creationId="{143E1CC7-AC00-4BE8-A5C7-98D47F87C0F4}"/>
          </ac:spMkLst>
        </pc:spChg>
      </pc:sldChg>
      <pc:sldChg chg="del">
        <pc:chgData name="Martin Eve (Staff)" userId="S::martin.eve@bbk.ac.uk::d74ceaca-c5c7-4c20-8a95-00a8f5144b41" providerId="AD" clId="Web-{2945D0FB-BF47-DC46-CF81-13EC68BC5D14}" dt="2021-10-19T16:18:59.830" v="0"/>
        <pc:sldMkLst>
          <pc:docMk/>
          <pc:sldMk cId="2483382442" sldId="279"/>
        </pc:sldMkLst>
      </pc:sldChg>
      <pc:sldChg chg="modSp">
        <pc:chgData name="Martin Eve (Staff)" userId="S::martin.eve@bbk.ac.uk::d74ceaca-c5c7-4c20-8a95-00a8f5144b41" providerId="AD" clId="Web-{2945D0FB-BF47-DC46-CF81-13EC68BC5D14}" dt="2021-10-19T16:19:59.896" v="65" actId="20577"/>
        <pc:sldMkLst>
          <pc:docMk/>
          <pc:sldMk cId="1630081055" sldId="296"/>
        </pc:sldMkLst>
        <pc:spChg chg="mod">
          <ac:chgData name="Martin Eve (Staff)" userId="S::martin.eve@bbk.ac.uk::d74ceaca-c5c7-4c20-8a95-00a8f5144b41" providerId="AD" clId="Web-{2945D0FB-BF47-DC46-CF81-13EC68BC5D14}" dt="2021-10-19T16:19:59.896" v="65" actId="20577"/>
          <ac:spMkLst>
            <pc:docMk/>
            <pc:sldMk cId="1630081055" sldId="296"/>
            <ac:spMk id="4" creationId="{49481FFF-448A-41F7-A11D-BA0AD94B62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097A94-BE10-44AD-8471-048065FAEAD0}"/>
              </a:ext>
            </a:extLst>
          </p:cNvPr>
          <p:cNvSpPr txBox="1"/>
          <p:nvPr/>
        </p:nvSpPr>
        <p:spPr>
          <a:xfrm>
            <a:off x="3311366" y="608930"/>
            <a:ext cx="6525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Funding Open Access 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7C38E-87DB-4F0D-8796-63EE1054BE85}"/>
              </a:ext>
            </a:extLst>
          </p:cNvPr>
          <p:cNvSpPr txBox="1"/>
          <p:nvPr/>
        </p:nvSpPr>
        <p:spPr>
          <a:xfrm>
            <a:off x="3311366" y="2325427"/>
            <a:ext cx="666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43CA6-4CB3-4776-BE0B-5436FB5334EC}"/>
              </a:ext>
            </a:extLst>
          </p:cNvPr>
          <p:cNvSpPr txBox="1"/>
          <p:nvPr/>
        </p:nvSpPr>
        <p:spPr>
          <a:xfrm>
            <a:off x="3311366" y="3960557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Prof. Martin Paul Eve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Birkbeck, University of London &amp; COPIM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97D7A-E535-4DB4-A093-66A66A123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3E1CC7-AC00-4BE8-A5C7-98D47F87C0F4}"/>
              </a:ext>
            </a:extLst>
          </p:cNvPr>
          <p:cNvSpPr txBox="1"/>
          <p:nvPr/>
        </p:nvSpPr>
        <p:spPr>
          <a:xfrm>
            <a:off x="2794001" y="473612"/>
            <a:ext cx="939799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b="1">
                <a:solidFill>
                  <a:srgbClr val="EEDA3B"/>
                </a:solidFill>
                <a:latin typeface="Roboto Slab"/>
                <a:ea typeface="Roboto Slab"/>
              </a:rPr>
              <a:t>New Models for Open Access Monographs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FE3EB5-29A6-4AA7-AC11-7BF24C98AEEA}"/>
              </a:ext>
            </a:extLst>
          </p:cNvPr>
          <p:cNvSpPr txBox="1"/>
          <p:nvPr/>
        </p:nvSpPr>
        <p:spPr>
          <a:xfrm>
            <a:off x="2794001" y="2106802"/>
            <a:ext cx="819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79FE8-7887-43D3-B579-4CC2D3C478E2}"/>
              </a:ext>
            </a:extLst>
          </p:cNvPr>
          <p:cNvSpPr txBox="1"/>
          <p:nvPr/>
        </p:nvSpPr>
        <p:spPr>
          <a:xfrm>
            <a:off x="2794001" y="3886243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Martin Paul Eve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&amp; Birkbeck, University of London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1C98189-310C-49A4-A1EB-7C2BBA767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28" y="5920657"/>
            <a:ext cx="1837717" cy="820193"/>
          </a:xfrm>
          <a:prstGeom prst="rect">
            <a:avLst/>
          </a:prstGeom>
        </p:spPr>
      </p:pic>
      <p:pic>
        <p:nvPicPr>
          <p:cNvPr id="15" name="Picture 14" descr="A picture containing text, tableware, dishware, clipart&#10;&#10;Description automatically generated">
            <a:extLst>
              <a:ext uri="{FF2B5EF4-FFF2-40B4-BE49-F238E27FC236}">
                <a16:creationId xmlns:a16="http://schemas.microsoft.com/office/drawing/2014/main" id="{7957C31A-4161-45CC-A88C-E262B173B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" y="6078071"/>
            <a:ext cx="1099167" cy="50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8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/>
          <p:nvPr/>
        </p:nvSpPr>
        <p:spPr>
          <a:xfrm>
            <a:off x="624402" y="278967"/>
            <a:ext cx="1094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Why OA and why does it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311371" y="1388502"/>
            <a:ext cx="8306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 19 has exposed how vital OA is to the future of scholarly communications while also ripping out the heart of library budgets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traditional publishing model is broken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sales of academic books have dropped but we’re still working the way we always have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offers increased readership, usage and citation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Funder mandates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</a:extLst>
          </p:cNvPr>
          <p:cNvSpPr/>
          <p:nvPr/>
        </p:nvSpPr>
        <p:spPr>
          <a:xfrm>
            <a:off x="2938508" y="148939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</a:extLst>
          </p:cNvPr>
          <p:cNvSpPr/>
          <p:nvPr/>
        </p:nvSpPr>
        <p:spPr>
          <a:xfrm>
            <a:off x="2925192" y="309164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</a:extLst>
          </p:cNvPr>
          <p:cNvSpPr/>
          <p:nvPr/>
        </p:nvSpPr>
        <p:spPr>
          <a:xfrm>
            <a:off x="2925192" y="3875015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</a:extLst>
          </p:cNvPr>
          <p:cNvSpPr/>
          <p:nvPr/>
        </p:nvSpPr>
        <p:spPr>
          <a:xfrm>
            <a:off x="2938508" y="508015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</a:extLst>
          </p:cNvPr>
          <p:cNvSpPr/>
          <p:nvPr/>
        </p:nvSpPr>
        <p:spPr>
          <a:xfrm>
            <a:off x="2925192" y="584107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775590-8029-4E90-B06C-CBCC300106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6B1325-1846-4D61-B169-6423ECE7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7" y="1361677"/>
            <a:ext cx="9340635" cy="5275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49E76-8D84-4DA5-894F-E5D238FAEE37}"/>
              </a:ext>
            </a:extLst>
          </p:cNvPr>
          <p:cNvSpPr txBox="1"/>
          <p:nvPr/>
        </p:nvSpPr>
        <p:spPr>
          <a:xfrm>
            <a:off x="428623" y="373276"/>
            <a:ext cx="94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Opening the Future in a nutshell</a:t>
            </a:r>
          </a:p>
        </p:txBody>
      </p:sp>
    </p:spTree>
    <p:extLst>
      <p:ext uri="{BB962C8B-B14F-4D97-AF65-F5344CB8AC3E}">
        <p14:creationId xmlns:p14="http://schemas.microsoft.com/office/powerpoint/2010/main" val="14501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A2F840-34DF-4388-83AD-AD2806C1B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14427" r="8272" b="19461"/>
          <a:stretch/>
        </p:blipFill>
        <p:spPr>
          <a:xfrm>
            <a:off x="498402" y="198435"/>
            <a:ext cx="10599938" cy="60264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A0D95F-8CC4-4879-AD03-1C7F6166B744}"/>
              </a:ext>
            </a:extLst>
          </p:cNvPr>
          <p:cNvSpPr txBox="1"/>
          <p:nvPr/>
        </p:nvSpPr>
        <p:spPr>
          <a:xfrm>
            <a:off x="935915" y="6228678"/>
            <a:ext cx="9724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$800 per year (our medium-size band pricing). Appraising the cost per book/per library is only possible once we’ve had time to accrue members. This is a pilot project.  Icons by Flaticon.com</a:t>
            </a:r>
          </a:p>
        </p:txBody>
      </p:sp>
    </p:spTree>
    <p:extLst>
      <p:ext uri="{BB962C8B-B14F-4D97-AF65-F5344CB8AC3E}">
        <p14:creationId xmlns:p14="http://schemas.microsoft.com/office/powerpoint/2010/main" val="19616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39658-B299-4C59-A9D7-F14F9642E9C4}"/>
              </a:ext>
            </a:extLst>
          </p:cNvPr>
          <p:cNvSpPr/>
          <p:nvPr/>
        </p:nvSpPr>
        <p:spPr>
          <a:xfrm>
            <a:off x="2900" y="0"/>
            <a:ext cx="12189099" cy="6858000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81FFF-448A-41F7-A11D-BA0AD94B6292}"/>
              </a:ext>
            </a:extLst>
          </p:cNvPr>
          <p:cNvSpPr txBox="1"/>
          <p:nvPr/>
        </p:nvSpPr>
        <p:spPr>
          <a:xfrm>
            <a:off x="777904" y="1708432"/>
            <a:ext cx="11242461" cy="29682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This isn’t a ‘read and publish’ deal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This isn't a backlist-to-OA model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We're trying to avoid APCs</a:t>
            </a:r>
            <a:endParaRPr lang="en-GB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This model won't work for everyone</a:t>
            </a:r>
            <a:endParaRPr lang="en-GB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39016-8BB2-4DC4-A07C-54E014E725F4}"/>
              </a:ext>
            </a:extLst>
          </p:cNvPr>
          <p:cNvSpPr txBox="1"/>
          <p:nvPr/>
        </p:nvSpPr>
        <p:spPr>
          <a:xfrm>
            <a:off x="1855432" y="392551"/>
            <a:ext cx="800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What this model is </a:t>
            </a:r>
            <a:r>
              <a:rPr lang="en-GB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not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2B184F-1C13-44DB-869A-4B3D1456DF93}"/>
              </a:ext>
            </a:extLst>
          </p:cNvPr>
          <p:cNvSpPr/>
          <p:nvPr/>
        </p:nvSpPr>
        <p:spPr>
          <a:xfrm>
            <a:off x="8626137" y="3438397"/>
            <a:ext cx="4169232" cy="4169232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8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2F566FA7-A713-4C5D-8F4A-352D5E38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48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/>
          </p:cNvSpPr>
          <p:nvPr/>
        </p:nvSpPr>
        <p:spPr>
          <a:xfrm>
            <a:off x="758301" y="4061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For more information</a:t>
            </a:r>
          </a:p>
          <a:p>
            <a:endParaRPr lang="en-GB" sz="4800" b="1" dirty="0">
              <a:solidFill>
                <a:srgbClr val="C6216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AA32040E-6B48-4354-933F-53C161418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1113" y="1334542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2FF31E-95DC-476C-804B-39FCDC71454A}"/>
              </a:ext>
            </a:extLst>
          </p:cNvPr>
          <p:cNvSpPr txBox="1">
            <a:spLocks/>
          </p:cNvSpPr>
          <p:nvPr/>
        </p:nvSpPr>
        <p:spPr>
          <a:xfrm>
            <a:off x="2498325" y="1505132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martin.eve@bbk.ac.uk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2498325" y="3916169"/>
            <a:ext cx="5515926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lup.openingthefuture.net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9360003C-C894-41C5-B96E-36ADD1102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4" y="5955917"/>
            <a:ext cx="1529664" cy="70358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B3E5FD-C74B-4286-99AE-CF62C9045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5" y="2665885"/>
            <a:ext cx="1640409" cy="607100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6510DA-9676-4F81-86A7-105952571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61" y="5812002"/>
            <a:ext cx="1543399" cy="701545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907E9C6A-BEA5-4709-8A5F-D7BC28499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78" y="5812002"/>
            <a:ext cx="1234584" cy="779857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4B38CEF8-12F7-48B2-A700-935F5BF4E9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1" y="3680549"/>
            <a:ext cx="1640409" cy="922730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708BA4A8-D1C5-4274-9ED2-35F360491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34" y="5955917"/>
            <a:ext cx="1773092" cy="791350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0FA3AE0-7A47-42CD-B6A2-6CB6E0BD0486}"/>
              </a:ext>
            </a:extLst>
          </p:cNvPr>
          <p:cNvSpPr txBox="1">
            <a:spLocks/>
          </p:cNvSpPr>
          <p:nvPr/>
        </p:nvSpPr>
        <p:spPr>
          <a:xfrm>
            <a:off x="2498325" y="2701772"/>
            <a:ext cx="5713521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ceup.openingthefuture.net</a:t>
            </a:r>
          </a:p>
        </p:txBody>
      </p:sp>
    </p:spTree>
    <p:extLst>
      <p:ext uri="{BB962C8B-B14F-4D97-AF65-F5344CB8AC3E}">
        <p14:creationId xmlns:p14="http://schemas.microsoft.com/office/powerpoint/2010/main" val="156810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271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Grady (Staff)</dc:creator>
  <cp:lastModifiedBy>Tom Grady (Staff)</cp:lastModifiedBy>
  <cp:revision>64</cp:revision>
  <dcterms:created xsi:type="dcterms:W3CDTF">2021-04-14T10:38:10Z</dcterms:created>
  <dcterms:modified xsi:type="dcterms:W3CDTF">2021-10-19T16:41:20Z</dcterms:modified>
</cp:coreProperties>
</file>