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2"/>
  </p:notesMasterIdLst>
  <p:sldIdLst>
    <p:sldId id="288" r:id="rId2"/>
    <p:sldId id="289" r:id="rId3"/>
    <p:sldId id="271" r:id="rId4"/>
    <p:sldId id="267" r:id="rId5"/>
    <p:sldId id="273" r:id="rId6"/>
    <p:sldId id="292" r:id="rId7"/>
    <p:sldId id="300" r:id="rId8"/>
    <p:sldId id="290" r:id="rId9"/>
    <p:sldId id="30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AB8E2-F737-29DA-79B0-C08A9E3A0477}" v="207" dt="2021-11-26T14:42:45.952"/>
    <p1510:client id="{D29AC856-05FA-FDFA-C117-74F44E9412FF}" v="51" dt="2021-11-23T10:28:19.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7"/>
    <p:restoredTop sz="94690"/>
  </p:normalViewPr>
  <p:slideViewPr>
    <p:cSldViewPr snapToGrid="0" snapToObjects="1">
      <p:cViewPr varScale="1">
        <p:scale>
          <a:sx n="101" d="100"/>
          <a:sy n="101" d="100"/>
        </p:scale>
        <p:origin x="3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1A538-EC06-AF4D-821B-A6D2E41E44C8}"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BAC280-13EC-B846-9820-883C691633B1}" type="slidenum">
              <a:rPr lang="en-US" smtClean="0"/>
              <a:t>‹#›</a:t>
            </a:fld>
            <a:endParaRPr lang="en-US"/>
          </a:p>
        </p:txBody>
      </p:sp>
    </p:spTree>
    <p:extLst>
      <p:ext uri="{BB962C8B-B14F-4D97-AF65-F5344CB8AC3E}">
        <p14:creationId xmlns:p14="http://schemas.microsoft.com/office/powerpoint/2010/main" val="140184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goal of this presentation is to give you a sense of the complexities involved in scholarly publishing, the growth of Article Processing Charges (APCs) in open access, and the alternatives to this model. It then continues to discuss one solution to the potential problem in the form of the Open Library of humanities</a:t>
            </a:r>
          </a:p>
        </p:txBody>
      </p:sp>
      <p:sp>
        <p:nvSpPr>
          <p:cNvPr id="4" name="Slide Number Placeholder 3"/>
          <p:cNvSpPr>
            <a:spLocks noGrp="1"/>
          </p:cNvSpPr>
          <p:nvPr>
            <p:ph type="sldNum" sz="quarter" idx="10"/>
          </p:nvPr>
        </p:nvSpPr>
        <p:spPr/>
        <p:txBody>
          <a:bodyPr/>
          <a:lstStyle/>
          <a:p>
            <a:fld id="{8927A4FB-7B00-427B-AAB6-E39D722A8123}" type="slidenum">
              <a:rPr lang="en-IE" smtClean="0"/>
              <a:t>1</a:t>
            </a:fld>
            <a:endParaRPr lang="en-IE"/>
          </a:p>
        </p:txBody>
      </p:sp>
    </p:spTree>
    <p:extLst>
      <p:ext uri="{BB962C8B-B14F-4D97-AF65-F5344CB8AC3E}">
        <p14:creationId xmlns:p14="http://schemas.microsoft.com/office/powerpoint/2010/main" val="108285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OLH is a mega-journal (the OLHJ) which publishes stand-alone and collection-based articles gathered into issues, as well as a collection of independent supported journals. The OLH is not-for-profit (and cannot be bought), and is collectively funded by a consortium of libraries paying a small subsidy fee. A lot of partners pay a little to get big results.</a:t>
            </a:r>
          </a:p>
        </p:txBody>
      </p:sp>
      <p:sp>
        <p:nvSpPr>
          <p:cNvPr id="4" name="Slide Number Placeholder 3"/>
          <p:cNvSpPr>
            <a:spLocks noGrp="1"/>
          </p:cNvSpPr>
          <p:nvPr>
            <p:ph type="sldNum" sz="quarter" idx="10"/>
          </p:nvPr>
        </p:nvSpPr>
        <p:spPr/>
        <p:txBody>
          <a:bodyPr/>
          <a:lstStyle/>
          <a:p>
            <a:fld id="{8927A4FB-7B00-427B-AAB6-E39D722A8123}" type="slidenum">
              <a:rPr lang="en-IE" smtClean="0"/>
              <a:t>4</a:t>
            </a:fld>
            <a:endParaRPr lang="en-IE"/>
          </a:p>
        </p:txBody>
      </p:sp>
    </p:spTree>
    <p:extLst>
      <p:ext uri="{BB962C8B-B14F-4D97-AF65-F5344CB8AC3E}">
        <p14:creationId xmlns:p14="http://schemas.microsoft.com/office/powerpoint/2010/main" val="31829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OLH library partnership subsidy model. Everyone pays small sums which go towards the production costs (direct and indirect) of articles without any profit. The system is very efficient and good value for money. Librarians vote on the admission of each new journal.</a:t>
            </a:r>
          </a:p>
        </p:txBody>
      </p:sp>
      <p:sp>
        <p:nvSpPr>
          <p:cNvPr id="4" name="Slide Number Placeholder 3"/>
          <p:cNvSpPr>
            <a:spLocks noGrp="1"/>
          </p:cNvSpPr>
          <p:nvPr>
            <p:ph type="sldNum" sz="quarter" idx="10"/>
          </p:nvPr>
        </p:nvSpPr>
        <p:spPr/>
        <p:txBody>
          <a:bodyPr/>
          <a:lstStyle/>
          <a:p>
            <a:fld id="{8927A4FB-7B00-427B-AAB6-E39D722A8123}" type="slidenum">
              <a:rPr lang="en-IE" smtClean="0"/>
              <a:t>5</a:t>
            </a:fld>
            <a:endParaRPr lang="en-IE"/>
          </a:p>
        </p:txBody>
      </p:sp>
    </p:spTree>
    <p:extLst>
      <p:ext uri="{BB962C8B-B14F-4D97-AF65-F5344CB8AC3E}">
        <p14:creationId xmlns:p14="http://schemas.microsoft.com/office/powerpoint/2010/main" val="359087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1FCB-6782-EE46-8BD8-40B1908426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7CF164-BC97-4542-9412-FDBA2E7FF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A1923E-A05A-6748-A723-3D5EC8D14B23}"/>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5" name="Footer Placeholder 4">
            <a:extLst>
              <a:ext uri="{FF2B5EF4-FFF2-40B4-BE49-F238E27FC236}">
                <a16:creationId xmlns:a16="http://schemas.microsoft.com/office/drawing/2014/main" id="{315C52D8-9636-FC41-A161-7CC5F5036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B54A1-6AE3-504D-9BBF-36035875F5A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98998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BD5D-3D7F-7F43-835A-22F2FF4051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8A1AED-C15E-894A-8D0C-7535CC3819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65221C-6E84-0C4F-A205-4B40AAE7CF11}"/>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5" name="Footer Placeholder 4">
            <a:extLst>
              <a:ext uri="{FF2B5EF4-FFF2-40B4-BE49-F238E27FC236}">
                <a16:creationId xmlns:a16="http://schemas.microsoft.com/office/drawing/2014/main" id="{7942031A-5575-5344-A2CB-EE1C5990D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8FA93-72E1-464A-9373-AB6E7A702C3A}"/>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2928615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645E-618A-B94D-9D22-FAEFF56F1A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B58BC-EA5E-3148-A329-6777942C9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DCDF0-A57E-BA41-A88C-6828B0C0ABB8}"/>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5" name="Footer Placeholder 4">
            <a:extLst>
              <a:ext uri="{FF2B5EF4-FFF2-40B4-BE49-F238E27FC236}">
                <a16:creationId xmlns:a16="http://schemas.microsoft.com/office/drawing/2014/main" id="{FC26D7A2-7BBA-614E-9B6D-87467CE8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83424D-3BA7-B740-8294-435CF700F8E8}"/>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254744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05DB-3632-D644-BC0B-C38C26887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BBB67-39DC-E64F-A472-D683FE112A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F5AEA-394D-104D-8C5B-E9F27A80263A}"/>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5" name="Footer Placeholder 4">
            <a:extLst>
              <a:ext uri="{FF2B5EF4-FFF2-40B4-BE49-F238E27FC236}">
                <a16:creationId xmlns:a16="http://schemas.microsoft.com/office/drawing/2014/main" id="{4A857F49-4E26-FA45-9AA7-BB29BAC97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84E9E-9CCF-6349-83E4-B36B3B10AAD4}"/>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162585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4284-BF7A-5442-901B-8D6E8667B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152239-3125-A04E-99C7-FA5859CB3B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DC9C94-0439-8C4B-9753-D20A97177508}"/>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5" name="Footer Placeholder 4">
            <a:extLst>
              <a:ext uri="{FF2B5EF4-FFF2-40B4-BE49-F238E27FC236}">
                <a16:creationId xmlns:a16="http://schemas.microsoft.com/office/drawing/2014/main" id="{1F449AFF-947C-4A44-ADEF-CE7D0A379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3C3AE-77A9-1749-9E9E-A932466893F7}"/>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57565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453D-633E-3C4F-A532-009AC57E0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669D6-60C8-AB45-832B-78B8E1C728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34EB51-18AD-1F49-A7D4-A45696B87F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39EC57-4F3F-1346-91C9-7652621B2F1D}"/>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6" name="Footer Placeholder 5">
            <a:extLst>
              <a:ext uri="{FF2B5EF4-FFF2-40B4-BE49-F238E27FC236}">
                <a16:creationId xmlns:a16="http://schemas.microsoft.com/office/drawing/2014/main" id="{30A78427-741C-FE4A-9E4A-C678AE65AD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A9062B-E9CA-A949-9884-F4983BD784E4}"/>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344643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0181-E088-D145-9E45-73CFEF5D6D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04330B-427C-DC49-A060-655A8FD86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524122-932D-3E4B-BFBF-0D877AD52D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CD84DA-A5C9-7E42-81C2-8B513882A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DBAC5-57E5-7445-9927-90A954DBA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8B447-2538-1040-B97A-B5DEFC4A00D9}"/>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8" name="Footer Placeholder 7">
            <a:extLst>
              <a:ext uri="{FF2B5EF4-FFF2-40B4-BE49-F238E27FC236}">
                <a16:creationId xmlns:a16="http://schemas.microsoft.com/office/drawing/2014/main" id="{467E304C-7001-CE47-AE6C-1EF9FD38A2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618C4E-8F98-FC4E-AEED-453B9CC6D66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86228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82FC-36D0-3443-8771-E9FA6BD422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85BF39-016A-FF4A-9156-B014E080DE0C}"/>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4" name="Footer Placeholder 3">
            <a:extLst>
              <a:ext uri="{FF2B5EF4-FFF2-40B4-BE49-F238E27FC236}">
                <a16:creationId xmlns:a16="http://schemas.microsoft.com/office/drawing/2014/main" id="{56B7A25C-E3B2-8044-A54B-EB2823520A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BDDF9D-FB4E-3249-8046-47D15B1DEE5F}"/>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30523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6BDDF-C7BA-A846-BC3C-E141C2BC4455}"/>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3" name="Footer Placeholder 2">
            <a:extLst>
              <a:ext uri="{FF2B5EF4-FFF2-40B4-BE49-F238E27FC236}">
                <a16:creationId xmlns:a16="http://schemas.microsoft.com/office/drawing/2014/main" id="{35757523-6066-4D4D-904D-7E1F826413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359C34-93A1-AB46-8B66-000D83B16F33}"/>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165424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46B4-5E32-6844-9228-ADAE4972E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B0185B-2388-BC45-BF89-27ADC14189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53C58D-6150-314C-9A76-608CCC199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D12B81-08C4-8B40-9A83-28F8FC1CFBF6}"/>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6" name="Footer Placeholder 5">
            <a:extLst>
              <a:ext uri="{FF2B5EF4-FFF2-40B4-BE49-F238E27FC236}">
                <a16:creationId xmlns:a16="http://schemas.microsoft.com/office/drawing/2014/main" id="{22780EF7-6429-1E49-8FA6-EBE8595E6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BEB9F-BBB7-8846-81DB-7CB546431158}"/>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77322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F139-10F4-0441-8200-6057E8FF1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52CD8-3338-B54A-BF34-8838BE29B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CF1637-79F4-154B-9F84-EC7A11E10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2429A0-FBC5-6B4C-9328-63DBD3FDA0E0}"/>
              </a:ext>
            </a:extLst>
          </p:cNvPr>
          <p:cNvSpPr>
            <a:spLocks noGrp="1"/>
          </p:cNvSpPr>
          <p:nvPr>
            <p:ph type="dt" sz="half" idx="10"/>
          </p:nvPr>
        </p:nvSpPr>
        <p:spPr/>
        <p:txBody>
          <a:bodyPr/>
          <a:lstStyle/>
          <a:p>
            <a:fld id="{3145946E-142A-324D-8DFB-64FF814BAAB7}" type="datetimeFigureOut">
              <a:rPr lang="en-US" smtClean="0"/>
              <a:t>12/15/2021</a:t>
            </a:fld>
            <a:endParaRPr lang="en-US"/>
          </a:p>
        </p:txBody>
      </p:sp>
      <p:sp>
        <p:nvSpPr>
          <p:cNvPr id="6" name="Footer Placeholder 5">
            <a:extLst>
              <a:ext uri="{FF2B5EF4-FFF2-40B4-BE49-F238E27FC236}">
                <a16:creationId xmlns:a16="http://schemas.microsoft.com/office/drawing/2014/main" id="{F43B8823-249E-2B47-B630-FCCC29FEF6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6B47C1-26D4-D948-B778-E02DB008E90C}"/>
              </a:ext>
            </a:extLst>
          </p:cNvPr>
          <p:cNvSpPr>
            <a:spLocks noGrp="1"/>
          </p:cNvSpPr>
          <p:nvPr>
            <p:ph type="sldNum" sz="quarter" idx="12"/>
          </p:nvPr>
        </p:nvSpPr>
        <p:spPr/>
        <p:txBody>
          <a:bodyPr/>
          <a:lstStyle/>
          <a:p>
            <a:fld id="{58AA8DE5-211F-F544-8A17-4CACCA54B752}" type="slidenum">
              <a:rPr lang="en-US" smtClean="0"/>
              <a:t>‹#›</a:t>
            </a:fld>
            <a:endParaRPr lang="en-US"/>
          </a:p>
        </p:txBody>
      </p:sp>
    </p:spTree>
    <p:extLst>
      <p:ext uri="{BB962C8B-B14F-4D97-AF65-F5344CB8AC3E}">
        <p14:creationId xmlns:p14="http://schemas.microsoft.com/office/powerpoint/2010/main" val="60900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DEE004-A537-564E-ACDA-541A916CD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08C37F-C17B-6841-8436-3DEF5CF23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F29CD-B855-BF43-B0C6-5FC4CAD22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5946E-142A-324D-8DFB-64FF814BAAB7}" type="datetimeFigureOut">
              <a:rPr lang="en-US" smtClean="0"/>
              <a:t>12/15/2021</a:t>
            </a:fld>
            <a:endParaRPr lang="en-US"/>
          </a:p>
        </p:txBody>
      </p:sp>
      <p:sp>
        <p:nvSpPr>
          <p:cNvPr id="5" name="Footer Placeholder 4">
            <a:extLst>
              <a:ext uri="{FF2B5EF4-FFF2-40B4-BE49-F238E27FC236}">
                <a16:creationId xmlns:a16="http://schemas.microsoft.com/office/drawing/2014/main" id="{DBD81E46-0032-134C-864F-5E9A0DEC4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2FCB3F-5233-AB42-B5ED-576501F05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A8DE5-211F-F544-8A17-4CACCA54B752}" type="slidenum">
              <a:rPr lang="en-US" smtClean="0"/>
              <a:t>‹#›</a:t>
            </a:fld>
            <a:endParaRPr lang="en-US"/>
          </a:p>
        </p:txBody>
      </p:sp>
    </p:spTree>
    <p:extLst>
      <p:ext uri="{BB962C8B-B14F-4D97-AF65-F5344CB8AC3E}">
        <p14:creationId xmlns:p14="http://schemas.microsoft.com/office/powerpoint/2010/main" val="19278106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166"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17D17FB-975C-487E-8519-38E547609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386947" cy="6858478"/>
          </a:xfrm>
          <a:custGeom>
            <a:avLst/>
            <a:gdLst>
              <a:gd name="connsiteX0" fmla="*/ 433167 w 6386947"/>
              <a:gd name="connsiteY0" fmla="*/ 0 h 6858478"/>
              <a:gd name="connsiteX1" fmla="*/ 2138767 w 6386947"/>
              <a:gd name="connsiteY1" fmla="*/ 0 h 6858478"/>
              <a:gd name="connsiteX2" fmla="*/ 3204995 w 6386947"/>
              <a:gd name="connsiteY2" fmla="*/ 0 h 6858478"/>
              <a:gd name="connsiteX3" fmla="*/ 3210572 w 6386947"/>
              <a:gd name="connsiteY3" fmla="*/ 0 h 6858478"/>
              <a:gd name="connsiteX4" fmla="*/ 6386947 w 6386947"/>
              <a:gd name="connsiteY4" fmla="*/ 6858478 h 6858478"/>
              <a:gd name="connsiteX5" fmla="*/ 1832610 w 6386947"/>
              <a:gd name="connsiteY5" fmla="*/ 6858478 h 6858478"/>
              <a:gd name="connsiteX6" fmla="*/ 433167 w 6386947"/>
              <a:gd name="connsiteY6" fmla="*/ 6858478 h 6858478"/>
              <a:gd name="connsiteX7" fmla="*/ 0 w 6386947"/>
              <a:gd name="connsiteY7" fmla="*/ 6858478 h 6858478"/>
              <a:gd name="connsiteX8" fmla="*/ 0 w 6386947"/>
              <a:gd name="connsiteY8" fmla="*/ 478 h 6858478"/>
              <a:gd name="connsiteX9" fmla="*/ 433167 w 6386947"/>
              <a:gd name="connsiteY9" fmla="*/ 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86947" h="6858478">
                <a:moveTo>
                  <a:pt x="433167" y="0"/>
                </a:moveTo>
                <a:lnTo>
                  <a:pt x="2138767" y="0"/>
                </a:lnTo>
                <a:lnTo>
                  <a:pt x="3204995" y="0"/>
                </a:lnTo>
                <a:lnTo>
                  <a:pt x="3210572" y="0"/>
                </a:lnTo>
                <a:lnTo>
                  <a:pt x="6386947" y="6858478"/>
                </a:lnTo>
                <a:lnTo>
                  <a:pt x="1832610" y="6858478"/>
                </a:lnTo>
                <a:lnTo>
                  <a:pt x="433167" y="6858478"/>
                </a:lnTo>
                <a:lnTo>
                  <a:pt x="0" y="6858478"/>
                </a:lnTo>
                <a:lnTo>
                  <a:pt x="0" y="478"/>
                </a:lnTo>
                <a:lnTo>
                  <a:pt x="433167" y="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p:cNvSpPr>
            <a:spLocks noGrp="1"/>
          </p:cNvSpPr>
          <p:nvPr>
            <p:ph type="subTitle" idx="1"/>
          </p:nvPr>
        </p:nvSpPr>
        <p:spPr>
          <a:xfrm>
            <a:off x="737153" y="3998127"/>
            <a:ext cx="3405378" cy="1155525"/>
          </a:xfrm>
        </p:spPr>
        <p:txBody>
          <a:bodyPr vert="horz" lIns="91440" tIns="45720" rIns="91440" bIns="45720" rtlCol="0" anchor="b">
            <a:noAutofit/>
          </a:bodyPr>
          <a:lstStyle/>
          <a:p>
            <a:pPr algn="l"/>
            <a:r>
              <a:rPr lang="en-GB" sz="2000" b="1" dirty="0"/>
              <a:t>The Open Library of Humanities: </a:t>
            </a:r>
            <a:endParaRPr lang="en-US" sz="2000">
              <a:cs typeface="Calibri"/>
            </a:endParaRPr>
          </a:p>
          <a:p>
            <a:pPr algn="l"/>
            <a:r>
              <a:rPr lang="en-GB" sz="2000" b="1" dirty="0"/>
              <a:t>A Sustainable Scholar-led Model for OA without Publication Fees</a:t>
            </a:r>
            <a:endParaRPr lang="en-GB" sz="2000">
              <a:cs typeface="Calibri"/>
            </a:endParaRPr>
          </a:p>
          <a:p>
            <a:pPr algn="l"/>
            <a:r>
              <a:rPr lang="en-GB" sz="2000" dirty="0"/>
              <a:t>Martin Paul Eve</a:t>
            </a:r>
            <a:endParaRPr lang="en-GB" sz="2000">
              <a:cs typeface="Calibri"/>
            </a:endParaRPr>
          </a:p>
          <a:p>
            <a:pPr algn="l"/>
            <a:r>
              <a:rPr lang="en-GB" sz="2000" dirty="0"/>
              <a:t>martin.eve@bbk.ac.uk</a:t>
            </a:r>
            <a:endParaRPr lang="en-GB" sz="2000" dirty="0">
              <a:effectLst/>
              <a:cs typeface="Calibri"/>
            </a:endParaRPr>
          </a:p>
          <a:p>
            <a:pPr algn="l"/>
            <a:endParaRPr lang="en-IE" sz="1100" b="1"/>
          </a:p>
          <a:p>
            <a:pPr algn="l"/>
            <a:endParaRPr lang="en-IE" sz="1100" b="1"/>
          </a:p>
          <a:p>
            <a:pPr algn="l"/>
            <a:endParaRPr lang="en-IE" sz="11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781" y="1151939"/>
            <a:ext cx="5702113" cy="1425528"/>
          </a:xfrm>
          <a:prstGeom prst="rect">
            <a:avLst/>
          </a:prstGeom>
        </p:spPr>
      </p:pic>
      <p:pic>
        <p:nvPicPr>
          <p:cNvPr id="5" name="Picture 4">
            <a:extLst>
              <a:ext uri="{FF2B5EF4-FFF2-40B4-BE49-F238E27FC236}">
                <a16:creationId xmlns:a16="http://schemas.microsoft.com/office/drawing/2014/main" id="{B6852E87-9672-4215-945C-47326DEEC3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109" y="4172923"/>
            <a:ext cx="4164785" cy="1468087"/>
          </a:xfrm>
          <a:prstGeom prst="rect">
            <a:avLst/>
          </a:prstGeom>
        </p:spPr>
      </p:pic>
      <p:sp>
        <p:nvSpPr>
          <p:cNvPr id="9" name="Footer Placeholder 3"/>
          <p:cNvSpPr>
            <a:spLocks noGrp="1"/>
          </p:cNvSpPr>
          <p:nvPr>
            <p:ph type="ftr" sz="quarter" idx="11"/>
          </p:nvPr>
        </p:nvSpPr>
        <p:spPr>
          <a:xfrm>
            <a:off x="804672" y="6356350"/>
            <a:ext cx="4057841" cy="365125"/>
          </a:xfrm>
        </p:spPr>
        <p:txBody>
          <a:bodyPr>
            <a:normAutofit/>
          </a:bodyPr>
          <a:lstStyle/>
          <a:p>
            <a:pPr algn="l">
              <a:lnSpc>
                <a:spcPct val="90000"/>
              </a:lnSpc>
              <a:spcAft>
                <a:spcPts val="600"/>
              </a:spcAft>
            </a:pPr>
            <a:r>
              <a:rPr lang="en-IE" sz="400">
                <a:solidFill>
                  <a:schemeClr val="tx1">
                    <a:alpha val="80000"/>
                  </a:schemeClr>
                </a:solidFill>
                <a:latin typeface="Calibri (Body)"/>
              </a:rPr>
              <a:t>Licensed under a Creative Commons Attribution 4.0 International License </a:t>
            </a:r>
          </a:p>
          <a:p>
            <a:pPr algn="l">
              <a:lnSpc>
                <a:spcPct val="90000"/>
              </a:lnSpc>
              <a:spcAft>
                <a:spcPts val="600"/>
              </a:spcAft>
            </a:pPr>
            <a:r>
              <a:rPr lang="en-IE" sz="400">
                <a:solidFill>
                  <a:schemeClr val="tx1">
                    <a:alpha val="80000"/>
                  </a:schemeClr>
                </a:solidFill>
                <a:latin typeface="Calibri (Body)"/>
              </a:rPr>
              <a:t>(CC BY 4.0)</a:t>
            </a:r>
          </a:p>
          <a:p>
            <a:pPr algn="l">
              <a:lnSpc>
                <a:spcPct val="90000"/>
              </a:lnSpc>
              <a:spcAft>
                <a:spcPts val="600"/>
              </a:spcAft>
            </a:pPr>
            <a:endParaRPr lang="en-IE" sz="400">
              <a:solidFill>
                <a:schemeClr val="tx1">
                  <a:alpha val="80000"/>
                </a:schemeClr>
              </a:solidFill>
            </a:endParaRPr>
          </a:p>
        </p:txBody>
      </p:sp>
    </p:spTree>
    <p:extLst>
      <p:ext uri="{BB962C8B-B14F-4D97-AF65-F5344CB8AC3E}">
        <p14:creationId xmlns:p14="http://schemas.microsoft.com/office/powerpoint/2010/main" val="26817028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57B98E0-F9BD-452C-8CFA-A2C3E2ED9F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324021"/>
            <a:ext cx="6579910" cy="2319419"/>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pPr marL="0" indent="0">
              <a:buNone/>
            </a:pPr>
            <a:endParaRPr lang="en-GB" sz="2000" b="1">
              <a:solidFill>
                <a:srgbClr val="FFFFFF"/>
              </a:solidFill>
            </a:endParaRPr>
          </a:p>
          <a:p>
            <a:pPr marL="0" indent="0">
              <a:buNone/>
            </a:pPr>
            <a:r>
              <a:rPr lang="en-GB" sz="2000" b="1">
                <a:solidFill>
                  <a:srgbClr val="FFFFFF"/>
                </a:solidFill>
              </a:rPr>
              <a:t>Thank you!</a:t>
            </a:r>
          </a:p>
          <a:p>
            <a:pPr marL="0" indent="0">
              <a:buNone/>
            </a:pPr>
            <a:endParaRPr lang="en-GB" sz="2000" b="1">
              <a:solidFill>
                <a:srgbClr val="FFFFFF"/>
              </a:solidFill>
            </a:endParaRPr>
          </a:p>
          <a:p>
            <a:pPr marL="0" indent="0">
              <a:buNone/>
            </a:pPr>
            <a:endParaRPr lang="en-GB" sz="2000">
              <a:solidFill>
                <a:srgbClr val="FFFFFF"/>
              </a:solidFill>
            </a:endParaRPr>
          </a:p>
          <a:p>
            <a:pPr marL="0" indent="0">
              <a:buNone/>
            </a:pPr>
            <a:r>
              <a:rPr lang="en-GB" sz="2000">
                <a:solidFill>
                  <a:srgbClr val="FFFFFF"/>
                </a:solidFill>
              </a:rPr>
              <a:t>Presentation licensed under a CC BY 4.0 license. All institutional images excluded from CC license.​ </a:t>
            </a:r>
            <a:endParaRPr lang="en-IE" sz="2000">
              <a:solidFill>
                <a:srgbClr val="FFFFFF"/>
              </a:solidFill>
            </a:endParaRPr>
          </a:p>
        </p:txBody>
      </p:sp>
    </p:spTree>
    <p:extLst>
      <p:ext uri="{BB962C8B-B14F-4D97-AF65-F5344CB8AC3E}">
        <p14:creationId xmlns:p14="http://schemas.microsoft.com/office/powerpoint/2010/main" val="150132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B26A2787-97B1-0F49-BA50-69213BC59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353" y="541866"/>
            <a:ext cx="10973620" cy="5435600"/>
          </a:xfrm>
        </p:spPr>
      </p:pic>
      <p:pic>
        <p:nvPicPr>
          <p:cNvPr id="3" name="Picture 2">
            <a:extLst>
              <a:ext uri="{FF2B5EF4-FFF2-40B4-BE49-F238E27FC236}">
                <a16:creationId xmlns:a16="http://schemas.microsoft.com/office/drawing/2014/main" id="{E507EE8C-C762-A04F-8070-ACB725284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92" y="381743"/>
            <a:ext cx="2575678" cy="646163"/>
          </a:xfrm>
          <a:prstGeom prst="rect">
            <a:avLst/>
          </a:prstGeom>
        </p:spPr>
      </p:pic>
    </p:spTree>
    <p:extLst>
      <p:ext uri="{BB962C8B-B14F-4D97-AF65-F5344CB8AC3E}">
        <p14:creationId xmlns:p14="http://schemas.microsoft.com/office/powerpoint/2010/main" val="74022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 name="Straight Connector 1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E882B17-C9E9-4AFF-9D33-2CB31A12C077}"/>
              </a:ext>
            </a:extLst>
          </p:cNvPr>
          <p:cNvSpPr>
            <a:spLocks noGrp="1"/>
          </p:cNvSpPr>
          <p:nvPr>
            <p:ph idx="1"/>
          </p:nvPr>
        </p:nvSpPr>
        <p:spPr>
          <a:xfrm>
            <a:off x="1295400" y="2288833"/>
            <a:ext cx="4800600" cy="3711571"/>
          </a:xfrm>
        </p:spPr>
        <p:txBody>
          <a:bodyPr>
            <a:normAutofit/>
          </a:bodyPr>
          <a:lstStyle/>
          <a:p>
            <a:pPr marL="0" indent="0" fontAlgn="base">
              <a:buNone/>
            </a:pPr>
            <a:r>
              <a:rPr lang="en-GB" sz="1700">
                <a:solidFill>
                  <a:schemeClr val="bg1"/>
                </a:solidFill>
              </a:rPr>
              <a:t>Peer-reviewed research</a:t>
            </a:r>
          </a:p>
          <a:p>
            <a:pPr marL="0" indent="0" fontAlgn="base">
              <a:buNone/>
            </a:pPr>
            <a:r>
              <a:rPr lang="en-GB" sz="1700">
                <a:solidFill>
                  <a:schemeClr val="bg1"/>
                </a:solidFill>
              </a:rPr>
              <a:t>Free to read online</a:t>
            </a:r>
          </a:p>
          <a:p>
            <a:pPr marL="0" indent="0" fontAlgn="base">
              <a:buNone/>
            </a:pPr>
            <a:r>
              <a:rPr lang="en-GB" sz="1700">
                <a:solidFill>
                  <a:schemeClr val="bg1"/>
                </a:solidFill>
              </a:rPr>
              <a:t>Permission to re-use</a:t>
            </a:r>
          </a:p>
          <a:p>
            <a:pPr marL="0" indent="0" fontAlgn="base">
              <a:buNone/>
            </a:pPr>
            <a:br>
              <a:rPr lang="en-GB" sz="1700">
                <a:solidFill>
                  <a:schemeClr val="bg1"/>
                </a:solidFill>
              </a:rPr>
            </a:br>
            <a:r>
              <a:rPr lang="en-GB" sz="1700">
                <a:solidFill>
                  <a:schemeClr val="bg1"/>
                </a:solidFill>
              </a:rPr>
              <a:t>Gold: at publisher/source</a:t>
            </a:r>
          </a:p>
          <a:p>
            <a:pPr marL="0" indent="0" fontAlgn="base">
              <a:buNone/>
            </a:pPr>
            <a:r>
              <a:rPr lang="en-GB" sz="1700">
                <a:solidFill>
                  <a:schemeClr val="bg1"/>
                </a:solidFill>
              </a:rPr>
              <a:t>Green: institutional/subject repository</a:t>
            </a:r>
          </a:p>
          <a:p>
            <a:pPr marL="0" indent="0" fontAlgn="base">
              <a:buNone/>
            </a:pPr>
            <a:r>
              <a:rPr lang="en-GB" sz="1700">
                <a:solidFill>
                  <a:schemeClr val="bg1"/>
                </a:solidFill>
              </a:rPr>
              <a:t>Bronze: Available on a publisher website,</a:t>
            </a:r>
          </a:p>
          <a:p>
            <a:pPr marL="0" indent="0" fontAlgn="base">
              <a:buNone/>
            </a:pPr>
            <a:r>
              <a:rPr lang="en-GB" sz="1700">
                <a:solidFill>
                  <a:schemeClr val="bg1"/>
                </a:solidFill>
              </a:rPr>
              <a:t>but not licensed</a:t>
            </a:r>
          </a:p>
          <a:p>
            <a:pPr marL="0" indent="0" fontAlgn="base">
              <a:buNone/>
            </a:pPr>
            <a:br>
              <a:rPr lang="en-GB" sz="1700">
                <a:solidFill>
                  <a:schemeClr val="bg1"/>
                </a:solidFill>
              </a:rPr>
            </a:br>
            <a:r>
              <a:rPr lang="en-GB" sz="1700">
                <a:solidFill>
                  <a:schemeClr val="bg1"/>
                </a:solidFill>
              </a:rPr>
              <a:t>Gratis: free to read</a:t>
            </a:r>
          </a:p>
          <a:p>
            <a:pPr marL="0" indent="0" fontAlgn="base">
              <a:buNone/>
            </a:pPr>
            <a:r>
              <a:rPr lang="en-GB" sz="1700">
                <a:solidFill>
                  <a:schemeClr val="bg1"/>
                </a:solidFill>
              </a:rPr>
              <a:t>Libre: free to re-use</a:t>
            </a:r>
          </a:p>
          <a:p>
            <a:endParaRPr lang="en-GB" sz="1700">
              <a:solidFill>
                <a:schemeClr val="bg1"/>
              </a:solidFill>
            </a:endParaRPr>
          </a:p>
        </p:txBody>
      </p:sp>
      <p:pic>
        <p:nvPicPr>
          <p:cNvPr id="10" name="Picture 9">
            <a:extLst>
              <a:ext uri="{FF2B5EF4-FFF2-40B4-BE49-F238E27FC236}">
                <a16:creationId xmlns:a16="http://schemas.microsoft.com/office/drawing/2014/main" id="{FC61ACBC-4E4C-40EB-8320-3B716FA85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5193" y="1044451"/>
            <a:ext cx="3588640" cy="1435455"/>
          </a:xfrm>
          <a:prstGeom prst="rect">
            <a:avLst/>
          </a:prstGeom>
        </p:spPr>
      </p:pic>
      <p:sp>
        <p:nvSpPr>
          <p:cNvPr id="19" name="Rectangle 18">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5229361-8F39-9843-AA95-522D1EC32D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661" y="4673953"/>
            <a:ext cx="3588640" cy="897160"/>
          </a:xfrm>
          <a:prstGeom prst="rect">
            <a:avLst/>
          </a:prstGeom>
        </p:spPr>
      </p:pic>
      <p:sp>
        <p:nvSpPr>
          <p:cNvPr id="21" name="Rectangle 20">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002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0650"/>
            <a:ext cx="10515600" cy="4351338"/>
          </a:xfrm>
        </p:spPr>
        <p:txBody>
          <a:bodyPr>
            <a:normAutofit fontScale="77500" lnSpcReduction="20000"/>
          </a:bodyPr>
          <a:lstStyle/>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endParaRPr lang="en-IE" dirty="0"/>
          </a:p>
          <a:p>
            <a:pPr marL="0" indent="0" algn="ctr">
              <a:buNone/>
            </a:pPr>
            <a:r>
              <a:rPr lang="en-IE" b="1" dirty="0" err="1"/>
              <a:t>Megajournal</a:t>
            </a:r>
            <a:r>
              <a:rPr lang="en-IE" b="1" dirty="0"/>
              <a:t> / </a:t>
            </a:r>
            <a:r>
              <a:rPr lang="en-IE" b="1" dirty="0" err="1"/>
              <a:t>Multijournal</a:t>
            </a:r>
            <a:r>
              <a:rPr lang="en-IE" b="1" dirty="0"/>
              <a:t> / Scholar-led / Not-for-profit / Collectively Funded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01224"/>
            <a:ext cx="10058400" cy="2607276"/>
          </a:xfrm>
          <a:prstGeom prst="rect">
            <a:avLst/>
          </a:prstGeom>
        </p:spPr>
      </p:pic>
      <p:pic>
        <p:nvPicPr>
          <p:cNvPr id="5" name="Picture 4">
            <a:extLst>
              <a:ext uri="{FF2B5EF4-FFF2-40B4-BE49-F238E27FC236}">
                <a16:creationId xmlns:a16="http://schemas.microsoft.com/office/drawing/2014/main" id="{B60AE0F7-63C7-4D43-B32C-DA867179D07B}"/>
              </a:ext>
            </a:extLst>
          </p:cNvPr>
          <p:cNvPicPr>
            <a:picLocks noChangeAspect="1"/>
          </p:cNvPicPr>
          <p:nvPr/>
        </p:nvPicPr>
        <p:blipFill>
          <a:blip r:embed="rId4"/>
          <a:stretch>
            <a:fillRect/>
          </a:stretch>
        </p:blipFill>
        <p:spPr>
          <a:xfrm>
            <a:off x="10733765" y="6262192"/>
            <a:ext cx="1240070" cy="435962"/>
          </a:xfrm>
          <a:prstGeom prst="rect">
            <a:avLst/>
          </a:prstGeom>
        </p:spPr>
      </p:pic>
    </p:spTree>
    <p:extLst>
      <p:ext uri="{BB962C8B-B14F-4D97-AF65-F5344CB8AC3E}">
        <p14:creationId xmlns:p14="http://schemas.microsoft.com/office/powerpoint/2010/main" val="231988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A6A485-B1C3-E146-9EFA-859EA2056315}"/>
              </a:ext>
            </a:extLst>
          </p:cNvPr>
          <p:cNvSpPr txBox="1"/>
          <p:nvPr/>
        </p:nvSpPr>
        <p:spPr>
          <a:xfrm>
            <a:off x="990600" y="338328"/>
            <a:ext cx="10210800" cy="107899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a:latin typeface="+mj-lt"/>
                <a:ea typeface="+mj-ea"/>
                <a:cs typeface="+mj-cs"/>
              </a:rPr>
              <a:t>A </a:t>
            </a:r>
            <a:r>
              <a:rPr lang="en-US" sz="5400" b="1" dirty="0" err="1">
                <a:latin typeface="+mj-lt"/>
                <a:ea typeface="+mj-ea"/>
                <a:cs typeface="+mj-cs"/>
              </a:rPr>
              <a:t>consortial</a:t>
            </a:r>
            <a:r>
              <a:rPr lang="en-US" sz="5400" b="1" dirty="0">
                <a:latin typeface="+mj-lt"/>
                <a:ea typeface="+mj-ea"/>
                <a:cs typeface="+mj-cs"/>
              </a:rPr>
              <a:t> business model for OA </a:t>
            </a:r>
            <a:endParaRPr lang="en-US" sz="5400" b="1">
              <a:latin typeface="+mj-lt"/>
              <a:ea typeface="+mj-ea"/>
              <a:cs typeface="+mj-cs"/>
            </a:endParaRPr>
          </a:p>
        </p:txBody>
      </p:sp>
      <p:sp>
        <p:nvSpPr>
          <p:cNvPr id="13" name="Rectangle 12">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FE9D8B-E466-8F46-B345-2C488E64C51A}"/>
              </a:ext>
            </a:extLst>
          </p:cNvPr>
          <p:cNvPicPr>
            <a:picLocks noChangeAspect="1"/>
          </p:cNvPicPr>
          <p:nvPr/>
        </p:nvPicPr>
        <p:blipFill>
          <a:blip r:embed="rId3"/>
          <a:stretch>
            <a:fillRect/>
          </a:stretch>
        </p:blipFill>
        <p:spPr>
          <a:xfrm>
            <a:off x="1480396" y="2742397"/>
            <a:ext cx="3291840" cy="3291840"/>
          </a:xfrm>
          <a:prstGeom prst="rect">
            <a:avLst/>
          </a:prstGeom>
        </p:spPr>
      </p:pic>
      <p:sp>
        <p:nvSpPr>
          <p:cNvPr id="17"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00B3296C-128F-4CFD-99B6-54B8A9F3E2E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78516" y="3383348"/>
            <a:ext cx="4974336" cy="2014606"/>
          </a:xfrm>
          <a:prstGeom prst="rect">
            <a:avLst/>
          </a:prstGeom>
        </p:spPr>
      </p:pic>
    </p:spTree>
    <p:extLst>
      <p:ext uri="{BB962C8B-B14F-4D97-AF65-F5344CB8AC3E}">
        <p14:creationId xmlns:p14="http://schemas.microsoft.com/office/powerpoint/2010/main" val="251704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C903A7-099C-F54C-8298-73408F99FEC0}"/>
              </a:ext>
            </a:extLst>
          </p:cNvPr>
          <p:cNvSpPr txBox="1"/>
          <p:nvPr/>
        </p:nvSpPr>
        <p:spPr>
          <a:xfrm>
            <a:off x="699714" y="353160"/>
            <a:ext cx="7091300"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a:solidFill>
                  <a:srgbClr val="FFFFFF"/>
                </a:solidFill>
                <a:latin typeface="+mj-lt"/>
                <a:ea typeface="+mj-ea"/>
                <a:cs typeface="+mj-cs"/>
              </a:rPr>
              <a:t>300+ Libraries Financially Supporting the OLH</a:t>
            </a:r>
          </a:p>
        </p:txBody>
      </p:sp>
      <p:pic>
        <p:nvPicPr>
          <p:cNvPr id="6" name="Picture 5">
            <a:extLst>
              <a:ext uri="{FF2B5EF4-FFF2-40B4-BE49-F238E27FC236}">
                <a16:creationId xmlns:a16="http://schemas.microsoft.com/office/drawing/2014/main" id="{9A436546-44DF-EA48-9FB2-86B6DEC144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748" y="3538858"/>
            <a:ext cx="5131088" cy="1282772"/>
          </a:xfrm>
          <a:prstGeom prst="rect">
            <a:avLst/>
          </a:prstGeom>
        </p:spPr>
      </p:pic>
      <p:pic>
        <p:nvPicPr>
          <p:cNvPr id="5" name="Content Placeholder 8">
            <a:extLst>
              <a:ext uri="{FF2B5EF4-FFF2-40B4-BE49-F238E27FC236}">
                <a16:creationId xmlns:a16="http://schemas.microsoft.com/office/drawing/2014/main" id="{6584FD86-DF9D-9840-A57D-A30A610813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45165" y="2217815"/>
            <a:ext cx="4831215" cy="3997831"/>
          </a:xfrm>
          <a:prstGeom prst="rect">
            <a:avLst/>
          </a:prstGeom>
        </p:spPr>
      </p:pic>
    </p:spTree>
    <p:extLst>
      <p:ext uri="{BB962C8B-B14F-4D97-AF65-F5344CB8AC3E}">
        <p14:creationId xmlns:p14="http://schemas.microsoft.com/office/powerpoint/2010/main" val="57920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F614C8-AE11-3F4E-89E3-FCFBA254CC67}"/>
              </a:ext>
            </a:extLst>
          </p:cNvPr>
          <p:cNvSpPr>
            <a:spLocks noGrp="1"/>
          </p:cNvSpPr>
          <p:nvPr>
            <p:ph type="title"/>
          </p:nvPr>
        </p:nvSpPr>
        <p:spPr>
          <a:xfrm>
            <a:off x="524256" y="516804"/>
            <a:ext cx="6594189" cy="1625210"/>
          </a:xfrm>
        </p:spPr>
        <p:txBody>
          <a:bodyPr>
            <a:normAutofit/>
          </a:bodyPr>
          <a:lstStyle/>
          <a:p>
            <a:r>
              <a:rPr lang="en-US" b="1">
                <a:solidFill>
                  <a:srgbClr val="FFFFFF"/>
                </a:solidFill>
              </a:rPr>
              <a:t>Open Access: Challenges and opportunities</a:t>
            </a: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31A593-C12B-CD42-92AC-944C8E091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744" y="3661242"/>
            <a:ext cx="6579910" cy="1644977"/>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1C4669B-84F1-9A4A-BF01-6A18DA139014}"/>
              </a:ext>
            </a:extLst>
          </p:cNvPr>
          <p:cNvSpPr>
            <a:spLocks noGrp="1"/>
          </p:cNvSpPr>
          <p:nvPr>
            <p:ph idx="1"/>
          </p:nvPr>
        </p:nvSpPr>
        <p:spPr>
          <a:xfrm>
            <a:off x="8029319" y="917725"/>
            <a:ext cx="3424739" cy="4852362"/>
          </a:xfrm>
        </p:spPr>
        <p:txBody>
          <a:bodyPr anchor="ctr">
            <a:normAutofit/>
          </a:bodyPr>
          <a:lstStyle/>
          <a:p>
            <a:pPr marL="0" indent="0">
              <a:buNone/>
            </a:pPr>
            <a:r>
              <a:rPr lang="en-GB" sz="1100">
                <a:solidFill>
                  <a:srgbClr val="FFFFFF"/>
                </a:solidFill>
              </a:rPr>
              <a:t>The </a:t>
            </a:r>
            <a:r>
              <a:rPr lang="en-GB" sz="1100" b="1">
                <a:solidFill>
                  <a:srgbClr val="FFFFFF"/>
                </a:solidFill>
              </a:rPr>
              <a:t>opportunity</a:t>
            </a:r>
            <a:r>
              <a:rPr lang="en-GB" sz="1100">
                <a:solidFill>
                  <a:srgbClr val="FFFFFF"/>
                </a:solidFill>
              </a:rPr>
              <a:t> of having research published openly is that it will always improve the speed, efficiency and efficacy of research, its reproducibility and the potential for collaboration. Open access also increases the visibility, usage and impact of research, allowing everyone to benefit from it. </a:t>
            </a:r>
          </a:p>
          <a:p>
            <a:pPr marL="0" indent="0">
              <a:buNone/>
            </a:pPr>
            <a:r>
              <a:rPr lang="en-GB" sz="1100">
                <a:solidFill>
                  <a:srgbClr val="FFFFFF"/>
                </a:solidFill>
              </a:rPr>
              <a:t>In the OLH in 2019:</a:t>
            </a:r>
          </a:p>
          <a:p>
            <a:pPr lvl="1"/>
            <a:r>
              <a:rPr lang="en-GB" sz="1100">
                <a:solidFill>
                  <a:srgbClr val="FFFFFF"/>
                </a:solidFill>
              </a:rPr>
              <a:t>We published 532 articles.</a:t>
            </a:r>
          </a:p>
          <a:p>
            <a:pPr lvl="1"/>
            <a:r>
              <a:rPr lang="en-GB" sz="1100">
                <a:solidFill>
                  <a:srgbClr val="FFFFFF"/>
                </a:solidFill>
              </a:rPr>
              <a:t>These articles were viewed 870,324 times. </a:t>
            </a:r>
          </a:p>
          <a:p>
            <a:pPr lvl="1"/>
            <a:r>
              <a:rPr lang="en-GB" sz="1100">
                <a:solidFill>
                  <a:srgbClr val="FFFFFF"/>
                </a:solidFill>
              </a:rPr>
              <a:t>These articles were uniquely downloaded 120,435 </a:t>
            </a:r>
          </a:p>
          <a:p>
            <a:pPr lvl="1"/>
            <a:r>
              <a:rPr lang="en-GB" sz="1100">
                <a:solidFill>
                  <a:srgbClr val="FFFFFF"/>
                </a:solidFill>
              </a:rPr>
              <a:t>Average time between submission and publication: 238 days</a:t>
            </a:r>
          </a:p>
          <a:p>
            <a:pPr marL="0" indent="0">
              <a:buNone/>
            </a:pPr>
            <a:endParaRPr lang="en-GB" sz="1100">
              <a:solidFill>
                <a:srgbClr val="FFFFFF"/>
              </a:solidFill>
            </a:endParaRPr>
          </a:p>
          <a:p>
            <a:pPr marL="0" indent="0">
              <a:buNone/>
            </a:pPr>
            <a:r>
              <a:rPr lang="en-GB" sz="1100">
                <a:solidFill>
                  <a:srgbClr val="FFFFFF"/>
                </a:solidFill>
              </a:rPr>
              <a:t>The </a:t>
            </a:r>
            <a:r>
              <a:rPr lang="en-GB" sz="1100" b="1">
                <a:solidFill>
                  <a:srgbClr val="FFFFFF"/>
                </a:solidFill>
              </a:rPr>
              <a:t>challenges</a:t>
            </a:r>
            <a:r>
              <a:rPr lang="en-GB" sz="1100">
                <a:solidFill>
                  <a:srgbClr val="FFFFFF"/>
                </a:solidFill>
              </a:rPr>
              <a:t> of open access have much to do with business models. </a:t>
            </a:r>
          </a:p>
          <a:p>
            <a:pPr lvl="1"/>
            <a:r>
              <a:rPr lang="en-GB" sz="1100">
                <a:solidFill>
                  <a:srgbClr val="FFFFFF"/>
                </a:solidFill>
              </a:rPr>
              <a:t>One of the main goals of the Open Library of Humanities has been to ‘flip’ subscription journals to open access using a business model that does not require authors to pay.</a:t>
            </a:r>
          </a:p>
        </p:txBody>
      </p:sp>
    </p:spTree>
    <p:extLst>
      <p:ext uri="{BB962C8B-B14F-4D97-AF65-F5344CB8AC3E}">
        <p14:creationId xmlns:p14="http://schemas.microsoft.com/office/powerpoint/2010/main" val="97315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7155F36A-5169-ED4D-A26C-E8520E2E03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5246" y="2498534"/>
            <a:ext cx="10515600" cy="1716669"/>
          </a:xfrm>
        </p:spPr>
      </p:pic>
      <p:sp>
        <p:nvSpPr>
          <p:cNvPr id="6" name="Rectangle 5">
            <a:extLst>
              <a:ext uri="{FF2B5EF4-FFF2-40B4-BE49-F238E27FC236}">
                <a16:creationId xmlns:a16="http://schemas.microsoft.com/office/drawing/2014/main" id="{2A59B0EE-852F-1245-8992-3ED6E64A106B}"/>
              </a:ext>
            </a:extLst>
          </p:cNvPr>
          <p:cNvSpPr/>
          <p:nvPr/>
        </p:nvSpPr>
        <p:spPr>
          <a:xfrm>
            <a:off x="2858527" y="1233966"/>
            <a:ext cx="6096000" cy="954107"/>
          </a:xfrm>
          <a:prstGeom prst="rect">
            <a:avLst/>
          </a:prstGeom>
        </p:spPr>
        <p:txBody>
          <a:bodyPr>
            <a:spAutoFit/>
          </a:bodyPr>
          <a:lstStyle/>
          <a:p>
            <a:pPr algn="ctr" fontAlgn="base"/>
            <a:r>
              <a:rPr lang="en-IE" sz="2800" b="1" i="0" dirty="0">
                <a:solidFill>
                  <a:srgbClr val="111111"/>
                </a:solidFill>
                <a:effectLst/>
                <a:latin typeface="+mj-lt"/>
              </a:rPr>
              <a:t>28 Journals on or Supported by the Platform (</a:t>
            </a:r>
            <a:r>
              <a:rPr lang="en-GB" dirty="0"/>
              <a:t> </a:t>
            </a:r>
            <a:r>
              <a:rPr lang="en-GB" sz="2800" b="1" dirty="0">
                <a:latin typeface="+mj-lt"/>
              </a:rPr>
              <a:t>532 articles published</a:t>
            </a:r>
            <a:r>
              <a:rPr lang="en-IE" sz="2800" b="1" i="0" dirty="0">
                <a:solidFill>
                  <a:srgbClr val="111111"/>
                </a:solidFill>
                <a:effectLst/>
                <a:latin typeface="+mj-lt"/>
              </a:rPr>
              <a:t> in 2019)</a:t>
            </a:r>
          </a:p>
        </p:txBody>
      </p:sp>
      <p:pic>
        <p:nvPicPr>
          <p:cNvPr id="8" name="Picture 7">
            <a:extLst>
              <a:ext uri="{FF2B5EF4-FFF2-40B4-BE49-F238E27FC236}">
                <a16:creationId xmlns:a16="http://schemas.microsoft.com/office/drawing/2014/main" id="{E459BA78-6EE7-9147-8021-FC2EA2A20F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92" y="381743"/>
            <a:ext cx="2575678" cy="646163"/>
          </a:xfrm>
          <a:prstGeom prst="rect">
            <a:avLst/>
          </a:prstGeom>
        </p:spPr>
      </p:pic>
      <p:pic>
        <p:nvPicPr>
          <p:cNvPr id="10" name="Picture 9" descr="A picture containing building, sitting, table, large&#10;&#10;Description automatically generated">
            <a:extLst>
              <a:ext uri="{FF2B5EF4-FFF2-40B4-BE49-F238E27FC236}">
                <a16:creationId xmlns:a16="http://schemas.microsoft.com/office/drawing/2014/main" id="{D693503B-2D73-D54A-A652-34EED4724A07}"/>
              </a:ext>
            </a:extLst>
          </p:cNvPr>
          <p:cNvPicPr>
            <a:picLocks noChangeAspect="1"/>
          </p:cNvPicPr>
          <p:nvPr/>
        </p:nvPicPr>
        <p:blipFill>
          <a:blip r:embed="rId4"/>
          <a:stretch>
            <a:fillRect/>
          </a:stretch>
        </p:blipFill>
        <p:spPr>
          <a:xfrm>
            <a:off x="3897800" y="4215203"/>
            <a:ext cx="1213664" cy="1778385"/>
          </a:xfrm>
          <a:prstGeom prst="rect">
            <a:avLst/>
          </a:prstGeom>
        </p:spPr>
      </p:pic>
      <p:pic>
        <p:nvPicPr>
          <p:cNvPr id="14" name="Picture 13" descr="A close up of a bicycle&#10;&#10;Description automatically generated">
            <a:extLst>
              <a:ext uri="{FF2B5EF4-FFF2-40B4-BE49-F238E27FC236}">
                <a16:creationId xmlns:a16="http://schemas.microsoft.com/office/drawing/2014/main" id="{55D74F4D-9D1E-E84A-86CF-A5B45B72C129}"/>
              </a:ext>
            </a:extLst>
          </p:cNvPr>
          <p:cNvPicPr>
            <a:picLocks noChangeAspect="1"/>
          </p:cNvPicPr>
          <p:nvPr/>
        </p:nvPicPr>
        <p:blipFill>
          <a:blip r:embed="rId5"/>
          <a:stretch>
            <a:fillRect/>
          </a:stretch>
        </p:blipFill>
        <p:spPr>
          <a:xfrm>
            <a:off x="6904262" y="4276921"/>
            <a:ext cx="1214715" cy="1716668"/>
          </a:xfrm>
          <a:prstGeom prst="rect">
            <a:avLst/>
          </a:prstGeom>
        </p:spPr>
      </p:pic>
      <p:pic>
        <p:nvPicPr>
          <p:cNvPr id="16" name="Picture 15" descr="A black and blue text&#10;&#10;Description automatically generated">
            <a:extLst>
              <a:ext uri="{FF2B5EF4-FFF2-40B4-BE49-F238E27FC236}">
                <a16:creationId xmlns:a16="http://schemas.microsoft.com/office/drawing/2014/main" id="{876E0BCD-F4B4-544E-B4EF-4167B0092BD7}"/>
              </a:ext>
            </a:extLst>
          </p:cNvPr>
          <p:cNvPicPr>
            <a:picLocks noChangeAspect="1"/>
          </p:cNvPicPr>
          <p:nvPr/>
        </p:nvPicPr>
        <p:blipFill>
          <a:blip r:embed="rId6"/>
          <a:stretch>
            <a:fillRect/>
          </a:stretch>
        </p:blipFill>
        <p:spPr>
          <a:xfrm>
            <a:off x="8395855" y="4267200"/>
            <a:ext cx="1215510" cy="1726389"/>
          </a:xfrm>
          <a:prstGeom prst="rect">
            <a:avLst/>
          </a:prstGeom>
        </p:spPr>
      </p:pic>
      <p:pic>
        <p:nvPicPr>
          <p:cNvPr id="18" name="Picture 17" descr="A close up of text on a black background&#10;&#10;Description automatically generated">
            <a:extLst>
              <a:ext uri="{FF2B5EF4-FFF2-40B4-BE49-F238E27FC236}">
                <a16:creationId xmlns:a16="http://schemas.microsoft.com/office/drawing/2014/main" id="{65A29AA8-32B4-E941-8574-F0A16987146E}"/>
              </a:ext>
            </a:extLst>
          </p:cNvPr>
          <p:cNvPicPr>
            <a:picLocks noChangeAspect="1"/>
          </p:cNvPicPr>
          <p:nvPr/>
        </p:nvPicPr>
        <p:blipFill>
          <a:blip r:embed="rId7"/>
          <a:stretch>
            <a:fillRect/>
          </a:stretch>
        </p:blipFill>
        <p:spPr>
          <a:xfrm>
            <a:off x="9888242" y="4276921"/>
            <a:ext cx="1310434" cy="1716668"/>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66182345-64C2-3044-9D8A-E4AE472AA2CB}"/>
              </a:ext>
            </a:extLst>
          </p:cNvPr>
          <p:cNvPicPr>
            <a:picLocks noChangeAspect="1"/>
          </p:cNvPicPr>
          <p:nvPr/>
        </p:nvPicPr>
        <p:blipFill>
          <a:blip r:embed="rId8"/>
          <a:stretch>
            <a:fillRect/>
          </a:stretch>
        </p:blipFill>
        <p:spPr>
          <a:xfrm>
            <a:off x="2421724" y="4267200"/>
            <a:ext cx="1187145" cy="1726388"/>
          </a:xfrm>
          <a:prstGeom prst="rect">
            <a:avLst/>
          </a:prstGeom>
        </p:spPr>
      </p:pic>
      <p:pic>
        <p:nvPicPr>
          <p:cNvPr id="22" name="Picture 21" descr="A person holding a sign&#10;&#10;Description automatically generated">
            <a:extLst>
              <a:ext uri="{FF2B5EF4-FFF2-40B4-BE49-F238E27FC236}">
                <a16:creationId xmlns:a16="http://schemas.microsoft.com/office/drawing/2014/main" id="{BFCF67E5-FF53-614E-B13C-49AB0CB2E31F}"/>
              </a:ext>
            </a:extLst>
          </p:cNvPr>
          <p:cNvPicPr>
            <a:picLocks noChangeAspect="1"/>
          </p:cNvPicPr>
          <p:nvPr/>
        </p:nvPicPr>
        <p:blipFill>
          <a:blip r:embed="rId9"/>
          <a:stretch>
            <a:fillRect/>
          </a:stretch>
        </p:blipFill>
        <p:spPr>
          <a:xfrm flipH="1">
            <a:off x="871152" y="4267200"/>
            <a:ext cx="1258175" cy="1716669"/>
          </a:xfrm>
          <a:prstGeom prst="rect">
            <a:avLst/>
          </a:prstGeom>
        </p:spPr>
      </p:pic>
      <p:pic>
        <p:nvPicPr>
          <p:cNvPr id="24" name="Picture 23" descr="A picture containing man&#10;&#10;Description automatically generated">
            <a:extLst>
              <a:ext uri="{FF2B5EF4-FFF2-40B4-BE49-F238E27FC236}">
                <a16:creationId xmlns:a16="http://schemas.microsoft.com/office/drawing/2014/main" id="{E635E727-912D-3D44-8FAF-D32710E23678}"/>
              </a:ext>
            </a:extLst>
          </p:cNvPr>
          <p:cNvPicPr>
            <a:picLocks noChangeAspect="1"/>
          </p:cNvPicPr>
          <p:nvPr/>
        </p:nvPicPr>
        <p:blipFill>
          <a:blip r:embed="rId10"/>
          <a:stretch>
            <a:fillRect/>
          </a:stretch>
        </p:blipFill>
        <p:spPr>
          <a:xfrm>
            <a:off x="5377341" y="4276922"/>
            <a:ext cx="1250043" cy="1726388"/>
          </a:xfrm>
          <a:prstGeom prst="rect">
            <a:avLst/>
          </a:prstGeom>
        </p:spPr>
      </p:pic>
    </p:spTree>
    <p:extLst>
      <p:ext uri="{BB962C8B-B14F-4D97-AF65-F5344CB8AC3E}">
        <p14:creationId xmlns:p14="http://schemas.microsoft.com/office/powerpoint/2010/main" val="389680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A picture containing toy&#10;&#10;Description automatically generated">
            <a:extLst>
              <a:ext uri="{FF2B5EF4-FFF2-40B4-BE49-F238E27FC236}">
                <a16:creationId xmlns:a16="http://schemas.microsoft.com/office/drawing/2014/main" id="{5C7925E2-FADB-427A-B751-E9F8351D50C2}"/>
              </a:ext>
            </a:extLst>
          </p:cNvPr>
          <p:cNvPicPr>
            <a:picLocks noChangeAspect="1"/>
          </p:cNvPicPr>
          <p:nvPr/>
        </p:nvPicPr>
        <p:blipFill rotWithShape="1">
          <a:blip r:embed="rId2"/>
          <a:srcRect t="7961" r="23298" b="1130"/>
          <a:stretch/>
        </p:blipFill>
        <p:spPr>
          <a:xfrm>
            <a:off x="3523488" y="10"/>
            <a:ext cx="8668512" cy="6857990"/>
          </a:xfrm>
          <a:prstGeom prst="rect">
            <a:avLst/>
          </a:prstGeom>
        </p:spPr>
      </p:pic>
      <p:sp>
        <p:nvSpPr>
          <p:cNvPr id="9" name="Rectangle 13">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A59B0EE-852F-1245-8992-3ED6E64A106B}"/>
              </a:ext>
            </a:extLst>
          </p:cNvPr>
          <p:cNvSpPr/>
          <p:nvPr/>
        </p:nvSpPr>
        <p:spPr>
          <a:xfrm>
            <a:off x="371094" y="1161288"/>
            <a:ext cx="3438144" cy="1124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a:latin typeface="+mj-lt"/>
                <a:ea typeface="+mj-ea"/>
                <a:cs typeface="+mj-cs"/>
              </a:rPr>
              <a:t>New Models</a:t>
            </a:r>
            <a:endParaRPr lang="en-US" sz="2800">
              <a:latin typeface="+mj-lt"/>
              <a:ea typeface="+mj-ea"/>
              <a:cs typeface="+mj-cs"/>
            </a:endParaRPr>
          </a:p>
        </p:txBody>
      </p:sp>
      <p:sp>
        <p:nvSpPr>
          <p:cNvPr id="11"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1ABE2C3-46D7-4B4F-92E2-FD1DDD95070F}"/>
              </a:ext>
            </a:extLst>
          </p:cNvPr>
          <p:cNvSpPr txBox="1"/>
          <p:nvPr/>
        </p:nvSpPr>
        <p:spPr>
          <a:xfrm>
            <a:off x="371094" y="2718054"/>
            <a:ext cx="744969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1700" dirty="0"/>
              <a:t>Preprints and subject repositories</a:t>
            </a:r>
          </a:p>
          <a:p>
            <a:pPr marL="285750" indent="-228600">
              <a:lnSpc>
                <a:spcPct val="90000"/>
              </a:lnSpc>
              <a:spcAft>
                <a:spcPts val="600"/>
              </a:spcAft>
              <a:buFont typeface="Arial" panose="020B0604020202020204" pitchFamily="34" charset="0"/>
              <a:buChar char="•"/>
            </a:pPr>
            <a:r>
              <a:rPr lang="en-US" sz="1700" dirty="0"/>
              <a:t>Open and post-publication peer review (peer review can be pretty terrible)</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t>Rolling publication</a:t>
            </a:r>
            <a:endParaRPr lang="en-US" sz="1700" dirty="0">
              <a:cs typeface="Calibri"/>
            </a:endParaRPr>
          </a:p>
          <a:p>
            <a:pPr marL="285750" indent="-228600">
              <a:lnSpc>
                <a:spcPct val="90000"/>
              </a:lnSpc>
              <a:spcAft>
                <a:spcPts val="600"/>
              </a:spcAft>
              <a:buFont typeface="Arial" panose="020B0604020202020204" pitchFamily="34" charset="0"/>
              <a:buChar char="•"/>
            </a:pPr>
            <a:r>
              <a:rPr lang="en-US" sz="1700" dirty="0">
                <a:cs typeface="Calibri"/>
              </a:rPr>
              <a:t>Software platforms: Janeway</a:t>
            </a:r>
          </a:p>
          <a:p>
            <a:pPr marL="285750" indent="-228600">
              <a:lnSpc>
                <a:spcPct val="90000"/>
              </a:lnSpc>
              <a:spcAft>
                <a:spcPts val="600"/>
              </a:spcAft>
              <a:buFont typeface="Arial" panose="020B0604020202020204" pitchFamily="34" charset="0"/>
              <a:buChar char="•"/>
            </a:pPr>
            <a:r>
              <a:rPr lang="en-US" sz="1700" dirty="0">
                <a:cs typeface="Calibri"/>
              </a:rPr>
              <a:t>Remix, re-use, and versioning</a:t>
            </a:r>
          </a:p>
          <a:p>
            <a:pPr marL="285750" indent="-228600">
              <a:lnSpc>
                <a:spcPct val="90000"/>
              </a:lnSpc>
              <a:spcAft>
                <a:spcPts val="600"/>
              </a:spcAft>
              <a:buFont typeface="Arial" panose="020B0604020202020204" pitchFamily="34" charset="0"/>
              <a:buChar char="•"/>
            </a:pPr>
            <a:r>
              <a:rPr lang="en-US" sz="1700" dirty="0">
                <a:cs typeface="Calibri"/>
              </a:rPr>
              <a:t>Articles as coherent stylistic units (non-unified citation styles)</a:t>
            </a:r>
          </a:p>
          <a:p>
            <a:pPr marL="285750" indent="-228600">
              <a:lnSpc>
                <a:spcPct val="90000"/>
              </a:lnSpc>
              <a:spcAft>
                <a:spcPts val="600"/>
              </a:spcAft>
              <a:buFont typeface="Arial" panose="020B0604020202020204" pitchFamily="34" charset="0"/>
              <a:buChar char="•"/>
            </a:pPr>
            <a:r>
              <a:rPr lang="en-US" sz="1700" dirty="0">
                <a:cs typeface="Calibri"/>
              </a:rPr>
              <a:t>Variable-length work</a:t>
            </a:r>
          </a:p>
        </p:txBody>
      </p:sp>
    </p:spTree>
    <p:extLst>
      <p:ext uri="{BB962C8B-B14F-4D97-AF65-F5344CB8AC3E}">
        <p14:creationId xmlns:p14="http://schemas.microsoft.com/office/powerpoint/2010/main" val="4161390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1242</Words>
  <Application>Microsoft Office PowerPoint</Application>
  <PresentationFormat>Widescreen</PresentationFormat>
  <Paragraphs>147</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Open Access: Challenges and 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Clemente Vega</dc:creator>
  <cp:lastModifiedBy>Paula Clemente Vega</cp:lastModifiedBy>
  <cp:revision>78</cp:revision>
  <dcterms:created xsi:type="dcterms:W3CDTF">2020-02-10T18:45:05Z</dcterms:created>
  <dcterms:modified xsi:type="dcterms:W3CDTF">2021-12-15T09:57:43Z</dcterms:modified>
</cp:coreProperties>
</file>