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4"/>
  </p:notesMasterIdLst>
  <p:sldIdLst>
    <p:sldId id="2145" r:id="rId2"/>
    <p:sldId id="260" r:id="rId3"/>
    <p:sldId id="279" r:id="rId4"/>
    <p:sldId id="2133" r:id="rId5"/>
    <p:sldId id="2134" r:id="rId6"/>
    <p:sldId id="2135" r:id="rId7"/>
    <p:sldId id="2146" r:id="rId8"/>
    <p:sldId id="294" r:id="rId9"/>
    <p:sldId id="2136" r:id="rId10"/>
    <p:sldId id="296" r:id="rId11"/>
    <p:sldId id="2147" r:id="rId12"/>
    <p:sldId id="300" r:id="rId13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libri Light" panose="020F0302020204030204" pitchFamily="34" charset="0"/>
      <p:regular r:id="rId19"/>
      <p:italic r:id="rId20"/>
    </p:embeddedFont>
    <p:embeddedFont>
      <p:font typeface="Open Sans" pitchFamily="2" charset="0"/>
      <p:regular r:id="rId21"/>
      <p:bold r:id="rId22"/>
      <p:italic r:id="rId23"/>
      <p:boldItalic r:id="rId24"/>
    </p:embeddedFont>
    <p:embeddedFont>
      <p:font typeface="Open Sans Condensed SemiBold" pitchFamily="2" charset="0"/>
      <p:bold r:id="rId25"/>
      <p:boldItalic r:id="rId26"/>
    </p:embeddedFont>
    <p:embeddedFont>
      <p:font typeface="Open Sans Light" pitchFamily="2" charset="0"/>
      <p:regular r:id="rId27"/>
      <p:italic r:id="rId28"/>
    </p:embeddedFont>
    <p:embeddedFont>
      <p:font typeface="Roboto Slab" pitchFamily="2" charset="0"/>
      <p:regular r:id="rId29"/>
      <p:bold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032A"/>
    <a:srgbClr val="545F66"/>
    <a:srgbClr val="EB801D"/>
    <a:srgbClr val="1B1D32"/>
    <a:srgbClr val="EEDA3B"/>
    <a:srgbClr val="C62166"/>
    <a:srgbClr val="1B1D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67E43A-A361-4CF1-A748-ECEA5DD43320}" type="datetimeFigureOut">
              <a:rPr lang="en-GB" smtClean="0"/>
              <a:t>14/03/2022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EE72A0-C3FF-474C-AB7F-BEA50ED6CA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9909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A89DF-EE59-4B2A-9723-19FE92114E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EFCDA5-1BD6-4447-BD5B-1225349D8C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F2CEE9-EB21-495A-914F-71DBD1C48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959B4-62D4-49C0-82D0-A3F8807A596C}" type="datetimeFigureOut">
              <a:rPr lang="en-GB" smtClean="0"/>
              <a:t>14/03/2022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3F6BC7-4385-492B-90EF-A23EE2D26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CE75F2-F147-4D32-832D-DF686A1C1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77A3-2CE6-4467-9478-B2D772217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2868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0A9C6-554A-4FC2-9A5C-32179DB8F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C87613-3413-4069-8EDF-D08F7F6566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34ABC7-6129-4074-B2D4-B18D45473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959B4-62D4-49C0-82D0-A3F8807A596C}" type="datetimeFigureOut">
              <a:rPr lang="en-GB" smtClean="0"/>
              <a:t>14/03/2022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94263-A74C-426C-8140-9E79B1B9C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078DE9-8A8B-4391-AB83-E6045EFBF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77A3-2CE6-4467-9478-B2D772217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2035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3AE207-1413-49AB-A968-F08DD05A03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C8B1D4-44B4-4A83-ABC0-1B365C4A57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CBBBE4-9064-4062-B158-E7AF8B517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959B4-62D4-49C0-82D0-A3F8807A596C}" type="datetimeFigureOut">
              <a:rPr lang="en-GB" smtClean="0"/>
              <a:t>14/03/2022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8E3F88-056B-4743-A710-6180A2C81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4D823C-790F-4FD8-86EA-F562479E1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77A3-2CE6-4467-9478-B2D772217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440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F2E70-C505-4BCC-A6A9-88F70462F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CB68A2-39B3-4BDB-BDCD-C88120BB60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87FDC0-94E6-4570-8ABF-BB81C2CA4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959B4-62D4-49C0-82D0-A3F8807A596C}" type="datetimeFigureOut">
              <a:rPr lang="en-GB" smtClean="0"/>
              <a:t>14/03/2022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1D5413-5332-48D0-94BC-2F66E2202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60C904-6E68-4B18-B5EA-1579228E1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77A3-2CE6-4467-9478-B2D772217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7988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1F7C9-1C14-4939-817F-178F951C6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06117-EE53-4953-8AC4-5E95F3D86E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C41E44-D4C6-4BC6-A60D-F348B8BAC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959B4-62D4-49C0-82D0-A3F8807A596C}" type="datetimeFigureOut">
              <a:rPr lang="en-GB" smtClean="0"/>
              <a:t>14/03/2022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10C27F-B7E0-4B68-839F-252E9E755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E7F30E-CAF7-4BA1-BFD3-F1D53C39D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77A3-2CE6-4467-9478-B2D772217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7319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BE75E-34B4-4D0F-8CB5-F27FB932D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622186-C8AD-4E5C-BDF5-91F8451CFB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9DBC5E-E838-4FE5-9E86-5D157415E5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E89D1E-03CC-4BDD-885B-F1A434BB1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959B4-62D4-49C0-82D0-A3F8807A596C}" type="datetimeFigureOut">
              <a:rPr lang="en-GB" smtClean="0"/>
              <a:t>14/03/2022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78ED43-FE1C-4D20-9F8A-399F71530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D6851A-9CDD-4935-B7B3-540D5675F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77A3-2CE6-4467-9478-B2D772217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3649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76573-FA12-476F-8B78-E840F898F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3E9091-2F97-46D3-B236-C405328DE2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F5B323-8ED9-49FB-A109-6BCE37EB54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FD052F-7FCF-47EA-B424-18967EC74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0C2779-AE83-4B06-BC90-E154388481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33EC11-34C3-427D-83BD-251A8D0A4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959B4-62D4-49C0-82D0-A3F8807A596C}" type="datetimeFigureOut">
              <a:rPr lang="en-GB" smtClean="0"/>
              <a:t>14/03/2022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50E3C8-828D-465A-B00D-6B56527F4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A1A082-E654-4040-8691-0F46CD478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77A3-2CE6-4467-9478-B2D772217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1236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39185-CF2A-4026-9DCA-619AA1395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27E510-EE3F-4A35-947E-428771C07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959B4-62D4-49C0-82D0-A3F8807A596C}" type="datetimeFigureOut">
              <a:rPr lang="en-GB" smtClean="0"/>
              <a:t>14/03/2022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19F957-08CA-46AB-BF59-D8817B36A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552558-F893-4C22-BCB2-88B9C62A8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77A3-2CE6-4467-9478-B2D772217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0165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2B5D29-0220-478C-AF89-39CC2AA1D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959B4-62D4-49C0-82D0-A3F8807A596C}" type="datetimeFigureOut">
              <a:rPr lang="en-GB" smtClean="0"/>
              <a:t>14/03/2022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43BDF8-7840-48CB-B252-387097A89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3D7123-B7CC-4369-B894-2291BCCA8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77A3-2CE6-4467-9478-B2D772217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1830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232C5-EFA7-4E0E-B9BD-C8427A524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D59ACD-B1F7-4FE9-810B-5EC88A4484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96F516-25D7-4A32-9574-AA2CE3DA2B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A6134A-782A-42EF-B540-E2B99568F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959B4-62D4-49C0-82D0-A3F8807A596C}" type="datetimeFigureOut">
              <a:rPr lang="en-GB" smtClean="0"/>
              <a:t>14/03/2022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117A6F-D2CB-4D7C-84F1-77ECBE397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734CF0-B180-49FD-A156-CC2DEA553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77A3-2CE6-4467-9478-B2D772217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376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2D85D-D095-42DA-8E52-AA96180C8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857332-DD5A-4FB1-B14C-21CD26A163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5D8224-2C26-4619-A33C-93AAF5DA0E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AADE0D-1CD2-4CAF-BEF7-26BB8C301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959B4-62D4-49C0-82D0-A3F8807A596C}" type="datetimeFigureOut">
              <a:rPr lang="en-GB" smtClean="0"/>
              <a:t>14/03/2022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7994FB-0F6C-473A-B481-B8B4F5CDB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1033B5-A1A2-4C03-8DB1-7C8BC1661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77A3-2CE6-4467-9478-B2D772217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3883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D6D3CD-D0F9-4B03-B25B-5995108A2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CCC3E0-3298-4294-BC0D-1EEFEA0C58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AA9E36-FE47-4237-9DDC-9A17B4D939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1959B4-62D4-49C0-82D0-A3F8807A596C}" type="datetimeFigureOut">
              <a:rPr lang="en-GB" smtClean="0"/>
              <a:t>14/03/2022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AAE965-9686-45EF-BCB1-529C2F34D4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9D5A7-9D5A-4708-9194-9AB3E0DDA3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877A3-2CE6-4467-9478-B2D772217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2463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7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52E3658-75C3-465E-B408-F9212E9510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8097A94-BE10-44AD-8471-048065FAEAD0}"/>
              </a:ext>
            </a:extLst>
          </p:cNvPr>
          <p:cNvSpPr txBox="1"/>
          <p:nvPr/>
        </p:nvSpPr>
        <p:spPr>
          <a:xfrm>
            <a:off x="2922865" y="1064880"/>
            <a:ext cx="85495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EEDA3B"/>
                </a:solidFill>
                <a:latin typeface="Roboto Slab" pitchFamily="2" charset="0"/>
                <a:ea typeface="Roboto Slab" pitchFamily="2" charset="0"/>
              </a:rPr>
              <a:t>Making Open Access Book Funding Work Fairly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6C03CC-F7ED-4DF5-8099-8A7DC42B7C6A}"/>
              </a:ext>
            </a:extLst>
          </p:cNvPr>
          <p:cNvSpPr txBox="1"/>
          <p:nvPr/>
        </p:nvSpPr>
        <p:spPr>
          <a:xfrm>
            <a:off x="2922865" y="3283590"/>
            <a:ext cx="66641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EEDA3B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Professor Martin Paul Eve</a:t>
            </a:r>
          </a:p>
          <a:p>
            <a:r>
              <a:rPr lang="en-GB" sz="20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COPIM &amp; Birkbeck, University of London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321371F-ADAA-409B-9B09-C0C02588962A}"/>
              </a:ext>
            </a:extLst>
          </p:cNvPr>
          <p:cNvSpPr/>
          <p:nvPr/>
        </p:nvSpPr>
        <p:spPr>
          <a:xfrm>
            <a:off x="8052205" y="5008290"/>
            <a:ext cx="3208950" cy="31183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A picture containing text, tableware, clipart, dishware&#10;&#10;Description automatically generated">
            <a:extLst>
              <a:ext uri="{FF2B5EF4-FFF2-40B4-BE49-F238E27FC236}">
                <a16:creationId xmlns:a16="http://schemas.microsoft.com/office/drawing/2014/main" id="{FE4D40A4-5A10-4434-B9A0-0E0DDD4516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55" y="5771166"/>
            <a:ext cx="1834935" cy="843648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6B68584E-EAA5-4918-BA0F-19C2DF46A5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250" y="5416208"/>
            <a:ext cx="1792859" cy="1195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7691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7A39658-B299-4C59-A9D7-F14F9642E9C4}"/>
              </a:ext>
            </a:extLst>
          </p:cNvPr>
          <p:cNvSpPr/>
          <p:nvPr/>
        </p:nvSpPr>
        <p:spPr>
          <a:xfrm>
            <a:off x="2900" y="0"/>
            <a:ext cx="12189099" cy="6858000"/>
          </a:xfrm>
          <a:prstGeom prst="rect">
            <a:avLst/>
          </a:prstGeom>
          <a:solidFill>
            <a:srgbClr val="1B1D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481FFF-448A-41F7-A11D-BA0AD94B6292}"/>
              </a:ext>
            </a:extLst>
          </p:cNvPr>
          <p:cNvSpPr txBox="1"/>
          <p:nvPr/>
        </p:nvSpPr>
        <p:spPr>
          <a:xfrm>
            <a:off x="1837938" y="3429000"/>
            <a:ext cx="757943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50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Opening the Future is not a ‘read and publish’ deal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F39016-8BB2-4DC4-A07C-54E014E725F4}"/>
              </a:ext>
            </a:extLst>
          </p:cNvPr>
          <p:cNvSpPr txBox="1"/>
          <p:nvPr/>
        </p:nvSpPr>
        <p:spPr>
          <a:xfrm>
            <a:off x="1837938" y="630279"/>
            <a:ext cx="800913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>
                <a:solidFill>
                  <a:srgbClr val="C62166"/>
                </a:solidFill>
                <a:latin typeface="Roboto Slab" pitchFamily="2" charset="0"/>
                <a:ea typeface="Roboto Slab" pitchFamily="2" charset="0"/>
              </a:rPr>
              <a:t>What this model is </a:t>
            </a:r>
            <a:r>
              <a:rPr lang="en-GB" sz="8000" b="1" dirty="0">
                <a:solidFill>
                  <a:srgbClr val="EEDA3B"/>
                </a:solidFill>
                <a:latin typeface="Roboto Slab" pitchFamily="2" charset="0"/>
                <a:ea typeface="Roboto Slab" pitchFamily="2" charset="0"/>
              </a:rPr>
              <a:t>not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0F2B184F-1C13-44DB-869A-4B3D1456DF93}"/>
              </a:ext>
            </a:extLst>
          </p:cNvPr>
          <p:cNvSpPr/>
          <p:nvPr/>
        </p:nvSpPr>
        <p:spPr>
          <a:xfrm>
            <a:off x="9651513" y="4509891"/>
            <a:ext cx="3435659" cy="3435659"/>
          </a:xfrm>
          <a:prstGeom prst="ellipse">
            <a:avLst/>
          </a:prstGeom>
          <a:solidFill>
            <a:srgbClr val="EEDA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00810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8F0B2B-F618-4795-8993-1F631A4D00F5}"/>
              </a:ext>
            </a:extLst>
          </p:cNvPr>
          <p:cNvSpPr/>
          <p:nvPr/>
        </p:nvSpPr>
        <p:spPr>
          <a:xfrm>
            <a:off x="0" y="0"/>
            <a:ext cx="8138652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6BCCE5C-DC51-4F8B-9D23-96B1CA62224D}"/>
              </a:ext>
            </a:extLst>
          </p:cNvPr>
          <p:cNvSpPr/>
          <p:nvPr/>
        </p:nvSpPr>
        <p:spPr>
          <a:xfrm>
            <a:off x="8138652" y="0"/>
            <a:ext cx="4053347" cy="6858000"/>
          </a:xfrm>
          <a:prstGeom prst="rect">
            <a:avLst/>
          </a:prstGeom>
          <a:solidFill>
            <a:srgbClr val="FFDD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7357D1-3B51-8844-8B38-913C7A312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298" y="580474"/>
            <a:ext cx="5839125" cy="1325563"/>
          </a:xfrm>
        </p:spPr>
        <p:txBody>
          <a:bodyPr>
            <a:normAutofit fontScale="90000"/>
          </a:bodyPr>
          <a:lstStyle/>
          <a:p>
            <a:r>
              <a:rPr lang="en-US" sz="4900" b="1" dirty="0">
                <a:solidFill>
                  <a:srgbClr val="FFDD57"/>
                </a:solidFill>
                <a:latin typeface="Roboto Slab" pitchFamily="2" charset="0"/>
                <a:ea typeface="Roboto Slab" pitchFamily="2" charset="0"/>
              </a:rPr>
              <a:t>SCALING </a:t>
            </a:r>
            <a:r>
              <a:rPr lang="en-US" b="1" dirty="0">
                <a:solidFill>
                  <a:srgbClr val="FFDD57"/>
                </a:solidFill>
                <a:latin typeface="Roboto Slab" pitchFamily="2" charset="0"/>
                <a:ea typeface="Roboto Slab" pitchFamily="2" charset="0"/>
              </a:rPr>
              <a:t> infrastructure development at COPIM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EB8FBBD6-5C49-49F9-8EBF-41C53C64EF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4236" y="4026113"/>
            <a:ext cx="1580452" cy="18064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8872DA7-8861-4C01-B718-45E2F3C3D6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0251" y="5752006"/>
            <a:ext cx="1791122" cy="112268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106CBBF-C031-4CBF-A00D-33DF92F807D2}"/>
              </a:ext>
            </a:extLst>
          </p:cNvPr>
          <p:cNvSpPr txBox="1"/>
          <p:nvPr/>
        </p:nvSpPr>
        <p:spPr>
          <a:xfrm>
            <a:off x="286605" y="2486511"/>
            <a:ext cx="8025414" cy="3311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Open Sans Condensed SemiBold" pitchFamily="2" charset="0"/>
                <a:ea typeface="Open Sans Condensed SemiBold" pitchFamily="2" charset="0"/>
                <a:cs typeface="Open Sans Condensed SemiBold" pitchFamily="2" charset="0"/>
              </a:rPr>
              <a:t>Opening the Future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Open Sans Condensed SemiBold" pitchFamily="2" charset="0"/>
                <a:ea typeface="Open Sans Condensed SemiBold" pitchFamily="2" charset="0"/>
                <a:cs typeface="Open Sans Condensed SemiBold" pitchFamily="2" charset="0"/>
              </a:rPr>
              <a:t>Open Book Collective </a:t>
            </a:r>
            <a:r>
              <a:rPr lang="en-GB" sz="24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- a single platform where libraries can find, assess, and sign up to support OA book programmes.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Open Sans Condensed SemiBold" pitchFamily="2" charset="0"/>
                <a:ea typeface="Open Sans Condensed SemiBold" pitchFamily="2" charset="0"/>
                <a:cs typeface="Open Sans Condensed SemiBold" pitchFamily="2" charset="0"/>
              </a:rPr>
              <a:t>THOTH</a:t>
            </a:r>
            <a:r>
              <a:rPr lang="en-GB" sz="24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– Open metadata &amp; dissemination</a:t>
            </a:r>
          </a:p>
          <a:p>
            <a:pPr>
              <a:lnSpc>
                <a:spcPct val="200000"/>
              </a:lnSpc>
            </a:pPr>
            <a:r>
              <a:rPr lang="en-GB" sz="2400" dirty="0">
                <a:solidFill>
                  <a:srgbClr val="EEDA3B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And collaborating with initiatives around the world</a:t>
            </a:r>
          </a:p>
        </p:txBody>
      </p:sp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1E2F7B13-26FD-4100-BB72-09A6858E03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5627" y="1946029"/>
            <a:ext cx="1572764" cy="1872164"/>
          </a:xfrm>
          <a:prstGeom prst="rect">
            <a:avLst/>
          </a:prstGeom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101D4311-C10D-49CD-9C86-52B0989C4E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8702" y="482439"/>
            <a:ext cx="2433246" cy="1085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281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CB19FE2C-2365-4266-BDFC-C433CF205E37}"/>
              </a:ext>
            </a:extLst>
          </p:cNvPr>
          <p:cNvSpPr/>
          <p:nvPr/>
        </p:nvSpPr>
        <p:spPr>
          <a:xfrm>
            <a:off x="-203200" y="2473168"/>
            <a:ext cx="12771120" cy="4464959"/>
          </a:xfrm>
          <a:prstGeom prst="rect">
            <a:avLst/>
          </a:prstGeom>
          <a:solidFill>
            <a:srgbClr val="1B1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7794436-34A6-4D69-AE0B-AAC0D63B4D23}"/>
              </a:ext>
            </a:extLst>
          </p:cNvPr>
          <p:cNvSpPr/>
          <p:nvPr/>
        </p:nvSpPr>
        <p:spPr>
          <a:xfrm>
            <a:off x="-203200" y="1365980"/>
            <a:ext cx="12771120" cy="1107190"/>
          </a:xfrm>
          <a:prstGeom prst="rect">
            <a:avLst/>
          </a:prstGeom>
          <a:solidFill>
            <a:srgbClr val="EEDA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16011E2-CF82-4BFB-92D6-6F5C268DC3A0}"/>
              </a:ext>
            </a:extLst>
          </p:cNvPr>
          <p:cNvSpPr txBox="1">
            <a:spLocks/>
          </p:cNvSpPr>
          <p:nvPr/>
        </p:nvSpPr>
        <p:spPr>
          <a:xfrm>
            <a:off x="1402672" y="373082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>
                <a:solidFill>
                  <a:srgbClr val="C62166"/>
                </a:solidFill>
                <a:latin typeface="Roboto Slab" pitchFamily="2" charset="0"/>
                <a:ea typeface="Roboto Slab" pitchFamily="2" charset="0"/>
              </a:rPr>
              <a:t>For more information</a:t>
            </a:r>
          </a:p>
          <a:p>
            <a:endParaRPr lang="en-GB" sz="4800" b="1" dirty="0">
              <a:solidFill>
                <a:srgbClr val="C62166"/>
              </a:solidFill>
              <a:latin typeface="Roboto Slab" pitchFamily="2" charset="0"/>
              <a:ea typeface="Roboto Slab" pitchFamily="2" charset="0"/>
            </a:endParaRPr>
          </a:p>
        </p:txBody>
      </p:sp>
      <p:pic>
        <p:nvPicPr>
          <p:cNvPr id="6" name="Graphic 5" descr="Envelope with solid fill">
            <a:extLst>
              <a:ext uri="{FF2B5EF4-FFF2-40B4-BE49-F238E27FC236}">
                <a16:creationId xmlns:a16="http://schemas.microsoft.com/office/drawing/2014/main" id="{AA32040E-6B48-4354-933F-53C1614184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02672" y="1453360"/>
            <a:ext cx="914400" cy="914400"/>
          </a:xfrm>
          <a:prstGeom prst="rect">
            <a:avLst/>
          </a:prstGeom>
        </p:spPr>
      </p:pic>
      <p:pic>
        <p:nvPicPr>
          <p:cNvPr id="8" name="Graphic 7" descr="Internet with solid fill">
            <a:extLst>
              <a:ext uri="{FF2B5EF4-FFF2-40B4-BE49-F238E27FC236}">
                <a16:creationId xmlns:a16="http://schemas.microsoft.com/office/drawing/2014/main" id="{5D67F1C4-30C3-4163-B897-07D6CB61E3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94534" y="2787504"/>
            <a:ext cx="914400" cy="91440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72FF31E-95DC-476C-804B-39FCDC71454A}"/>
              </a:ext>
            </a:extLst>
          </p:cNvPr>
          <p:cNvSpPr txBox="1">
            <a:spLocks/>
          </p:cNvSpPr>
          <p:nvPr/>
        </p:nvSpPr>
        <p:spPr>
          <a:xfrm>
            <a:off x="2506463" y="1644225"/>
            <a:ext cx="6104137" cy="5447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olidFill>
                  <a:srgbClr val="1B1D3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martin.eve@bbk.ac.uk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5C68892-EBAF-4D01-99ED-4CFE51466E0F}"/>
              </a:ext>
            </a:extLst>
          </p:cNvPr>
          <p:cNvSpPr txBox="1"/>
          <p:nvPr/>
        </p:nvSpPr>
        <p:spPr>
          <a:xfrm>
            <a:off x="2506463" y="3580358"/>
            <a:ext cx="6187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for FAQs, downloadable brochure, lists of available titles &amp; ISBNs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9AE23C3-9365-4F36-BB13-A7BC9947E58D}"/>
              </a:ext>
            </a:extLst>
          </p:cNvPr>
          <p:cNvSpPr txBox="1">
            <a:spLocks/>
          </p:cNvSpPr>
          <p:nvPr/>
        </p:nvSpPr>
        <p:spPr>
          <a:xfrm>
            <a:off x="2506463" y="2972347"/>
            <a:ext cx="9075937" cy="5447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openingthefuture.net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947CAE4D-751D-45F0-AEFF-744FE0D466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671" y="5628451"/>
            <a:ext cx="2033026" cy="907361"/>
          </a:xfrm>
          <a:prstGeom prst="rect">
            <a:avLst/>
          </a:prstGeom>
        </p:spPr>
      </p:pic>
      <p:pic>
        <p:nvPicPr>
          <p:cNvPr id="12" name="Picture 11" descr="A picture containing text, tableware, clipart, dishware&#10;&#10;Description automatically generated">
            <a:extLst>
              <a:ext uri="{FF2B5EF4-FFF2-40B4-BE49-F238E27FC236}">
                <a16:creationId xmlns:a16="http://schemas.microsoft.com/office/drawing/2014/main" id="{3102A843-AA11-4E34-87D9-41796ECA776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55" y="5771166"/>
            <a:ext cx="1834935" cy="84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103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B19CB5-6D23-48F2-AA89-D45068678E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00CF39E-7931-476D-864F-1A28D3686C35}"/>
              </a:ext>
            </a:extLst>
          </p:cNvPr>
          <p:cNvSpPr txBox="1"/>
          <p:nvPr/>
        </p:nvSpPr>
        <p:spPr>
          <a:xfrm>
            <a:off x="878926" y="309482"/>
            <a:ext cx="109431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800" b="1" dirty="0">
                <a:solidFill>
                  <a:srgbClr val="EEDA3B"/>
                </a:solidFill>
                <a:latin typeface="Roboto Slab" pitchFamily="2" charset="0"/>
                <a:ea typeface="Roboto Slab" pitchFamily="2" charset="0"/>
              </a:rPr>
              <a:t>Why OA and why does it matter?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015574-8746-450C-8B71-A12093A053FE}"/>
              </a:ext>
            </a:extLst>
          </p:cNvPr>
          <p:cNvSpPr txBox="1"/>
          <p:nvPr/>
        </p:nvSpPr>
        <p:spPr>
          <a:xfrm>
            <a:off x="3311371" y="1388502"/>
            <a:ext cx="830652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COVID 19 has exposed how vital OA is to the future of scholarly communications while also ripping out the heart of library budgets</a:t>
            </a:r>
          </a:p>
          <a:p>
            <a:endParaRPr lang="en-GB" sz="26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GB" sz="26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 traditional publishing model is broken</a:t>
            </a:r>
          </a:p>
          <a:p>
            <a:endParaRPr lang="en-GB" sz="26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GB" sz="26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Traditional sales of academic books have dropped but we’re still working the way we always have</a:t>
            </a:r>
          </a:p>
          <a:p>
            <a:endParaRPr lang="en-GB" sz="26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GB" sz="26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OA offers increased readership, usage and citation</a:t>
            </a:r>
          </a:p>
          <a:p>
            <a:endParaRPr lang="en-GB" sz="26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GB" sz="26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Funder mandates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0FEF945C-8229-493E-BB28-90024A3D0FF2}"/>
              </a:ext>
            </a:extLst>
          </p:cNvPr>
          <p:cNvSpPr/>
          <p:nvPr/>
        </p:nvSpPr>
        <p:spPr>
          <a:xfrm>
            <a:off x="2938508" y="1489396"/>
            <a:ext cx="266330" cy="275207"/>
          </a:xfrm>
          <a:prstGeom prst="ellipse">
            <a:avLst/>
          </a:prstGeom>
          <a:solidFill>
            <a:srgbClr val="EEDA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0D2B1A2-AF36-4564-B360-71F734C7CDA1}"/>
              </a:ext>
            </a:extLst>
          </p:cNvPr>
          <p:cNvSpPr/>
          <p:nvPr/>
        </p:nvSpPr>
        <p:spPr>
          <a:xfrm>
            <a:off x="2925192" y="3091647"/>
            <a:ext cx="266330" cy="275207"/>
          </a:xfrm>
          <a:prstGeom prst="ellipse">
            <a:avLst/>
          </a:prstGeom>
          <a:solidFill>
            <a:srgbClr val="EEDA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96BEDA9-9227-4192-A8F4-3BCA130AE63A}"/>
              </a:ext>
            </a:extLst>
          </p:cNvPr>
          <p:cNvSpPr/>
          <p:nvPr/>
        </p:nvSpPr>
        <p:spPr>
          <a:xfrm>
            <a:off x="2925192" y="3875015"/>
            <a:ext cx="266330" cy="275207"/>
          </a:xfrm>
          <a:prstGeom prst="ellipse">
            <a:avLst/>
          </a:prstGeom>
          <a:solidFill>
            <a:srgbClr val="EEDA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3998D89-6B7A-4A93-9EE5-1ACB3E37171A}"/>
              </a:ext>
            </a:extLst>
          </p:cNvPr>
          <p:cNvSpPr/>
          <p:nvPr/>
        </p:nvSpPr>
        <p:spPr>
          <a:xfrm>
            <a:off x="2938508" y="5080156"/>
            <a:ext cx="266330" cy="275207"/>
          </a:xfrm>
          <a:prstGeom prst="ellipse">
            <a:avLst/>
          </a:prstGeom>
          <a:solidFill>
            <a:srgbClr val="EEDA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40D9A04-8DD8-4B3D-8B5C-C44F0689B42C}"/>
              </a:ext>
            </a:extLst>
          </p:cNvPr>
          <p:cNvSpPr/>
          <p:nvPr/>
        </p:nvSpPr>
        <p:spPr>
          <a:xfrm>
            <a:off x="2925192" y="5841072"/>
            <a:ext cx="266330" cy="275207"/>
          </a:xfrm>
          <a:prstGeom prst="ellipse">
            <a:avLst/>
          </a:prstGeom>
          <a:solidFill>
            <a:srgbClr val="EEDA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1128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4FD144-73AA-47B0-8E0A-957EA1E00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E303F62-2645-4BD3-AC6E-B0E36183B391}"/>
              </a:ext>
            </a:extLst>
          </p:cNvPr>
          <p:cNvSpPr txBox="1"/>
          <p:nvPr/>
        </p:nvSpPr>
        <p:spPr>
          <a:xfrm>
            <a:off x="284082" y="3924925"/>
            <a:ext cx="38440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1B1D33"/>
                </a:solidFill>
                <a:latin typeface="Roboto Slab" pitchFamily="2" charset="0"/>
                <a:ea typeface="Roboto Slab" pitchFamily="2" charset="0"/>
              </a:rPr>
              <a:t>Three strata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5153BB-45D0-4027-8567-96CF6B907DB0}"/>
              </a:ext>
            </a:extLst>
          </p:cNvPr>
          <p:cNvSpPr txBox="1"/>
          <p:nvPr/>
        </p:nvSpPr>
        <p:spPr>
          <a:xfrm>
            <a:off x="284082" y="4632811"/>
            <a:ext cx="35777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1B1D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Opening the Future,</a:t>
            </a:r>
          </a:p>
          <a:p>
            <a:r>
              <a:rPr lang="en-GB" sz="2800" dirty="0">
                <a:solidFill>
                  <a:srgbClr val="1B1D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MIT’s D20, and other</a:t>
            </a:r>
          </a:p>
          <a:p>
            <a:r>
              <a:rPr lang="en-GB" sz="2800" dirty="0">
                <a:solidFill>
                  <a:srgbClr val="1B1D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library subscription models</a:t>
            </a:r>
          </a:p>
          <a:p>
            <a:endParaRPr lang="en-GB" sz="2800" dirty="0">
              <a:solidFill>
                <a:srgbClr val="1B1D33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86F342-2C01-4A11-A290-AAC5F906EADC}"/>
              </a:ext>
            </a:extLst>
          </p:cNvPr>
          <p:cNvSpPr txBox="1"/>
          <p:nvPr/>
        </p:nvSpPr>
        <p:spPr>
          <a:xfrm>
            <a:off x="7751686" y="623913"/>
            <a:ext cx="38440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Large, well-funded academic presses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57B4CF-F6C3-4775-92C6-BBEF06A15F80}"/>
              </a:ext>
            </a:extLst>
          </p:cNvPr>
          <p:cNvSpPr txBox="1"/>
          <p:nvPr/>
        </p:nvSpPr>
        <p:spPr>
          <a:xfrm>
            <a:off x="5641762" y="1578020"/>
            <a:ext cx="5953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MIT’s D20 has a subscription threshold before OA titles can be released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4B05E1-B76C-4629-873E-97A9C261E40E}"/>
              </a:ext>
            </a:extLst>
          </p:cNvPr>
          <p:cNvSpPr txBox="1"/>
          <p:nvPr/>
        </p:nvSpPr>
        <p:spPr>
          <a:xfrm>
            <a:off x="6498454" y="2712905"/>
            <a:ext cx="52008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Small to medium-sized academic presses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C769D2-4CE8-40C4-B249-96967184969D}"/>
              </a:ext>
            </a:extLst>
          </p:cNvPr>
          <p:cNvSpPr txBox="1"/>
          <p:nvPr/>
        </p:nvSpPr>
        <p:spPr>
          <a:xfrm>
            <a:off x="7213110" y="3667012"/>
            <a:ext cx="44861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Low risk, no threshold models like Opening the Future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2592C74-6F08-42AF-B2B8-60E6611283F3}"/>
              </a:ext>
            </a:extLst>
          </p:cNvPr>
          <p:cNvSpPr txBox="1"/>
          <p:nvPr/>
        </p:nvSpPr>
        <p:spPr>
          <a:xfrm>
            <a:off x="6394880" y="4801897"/>
            <a:ext cx="5200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Scholar-led born-OA presses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48B8BE-1A7D-4719-AA38-58C2E1908277}"/>
              </a:ext>
            </a:extLst>
          </p:cNvPr>
          <p:cNvSpPr txBox="1"/>
          <p:nvPr/>
        </p:nvSpPr>
        <p:spPr>
          <a:xfrm>
            <a:off x="6169981" y="5325117"/>
            <a:ext cx="54257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Open collectives working together to provide combined offers</a:t>
            </a:r>
          </a:p>
        </p:txBody>
      </p:sp>
    </p:spTree>
    <p:extLst>
      <p:ext uri="{BB962C8B-B14F-4D97-AF65-F5344CB8AC3E}">
        <p14:creationId xmlns:p14="http://schemas.microsoft.com/office/powerpoint/2010/main" val="2483382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775590-8029-4E90-B06C-CBCC300106D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956B1325-1846-4D61-B169-6423ECE744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017" y="1361677"/>
            <a:ext cx="9340635" cy="527551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BC49E76-8D84-4DA5-894F-E5D238FAEE37}"/>
              </a:ext>
            </a:extLst>
          </p:cNvPr>
          <p:cNvSpPr txBox="1"/>
          <p:nvPr/>
        </p:nvSpPr>
        <p:spPr>
          <a:xfrm>
            <a:off x="428623" y="373276"/>
            <a:ext cx="94966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EEDA3B"/>
                </a:solidFill>
                <a:latin typeface="Roboto Slab" pitchFamily="2" charset="0"/>
                <a:ea typeface="Roboto Slab" pitchFamily="2" charset="0"/>
              </a:rPr>
              <a:t>Opening the Future in a nutshell</a:t>
            </a:r>
          </a:p>
        </p:txBody>
      </p:sp>
    </p:spTree>
    <p:extLst>
      <p:ext uri="{BB962C8B-B14F-4D97-AF65-F5344CB8AC3E}">
        <p14:creationId xmlns:p14="http://schemas.microsoft.com/office/powerpoint/2010/main" val="145016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C5BE15BA-CA79-4A2A-98F1-332955F4682C}"/>
              </a:ext>
            </a:extLst>
          </p:cNvPr>
          <p:cNvSpPr txBox="1"/>
          <p:nvPr/>
        </p:nvSpPr>
        <p:spPr>
          <a:xfrm>
            <a:off x="527124" y="6126563"/>
            <a:ext cx="1094952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rgbClr val="1B1D3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Note</a:t>
            </a:r>
            <a:r>
              <a:rPr lang="en-GB" sz="1100" dirty="0">
                <a:solidFill>
                  <a:srgbClr val="1B1D3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£10 per book is for indication only and is calculated on the basis of every library receiving 50 books as a subscription and gaining access to 25 new open access books per year. Cost modelling is based on an average membership of £700 per year (our medium-size band pricing) and assumes 250 library members. </a:t>
            </a:r>
            <a:br>
              <a:rPr lang="en-GB" sz="1100" dirty="0">
                <a:solidFill>
                  <a:srgbClr val="1B1D3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1100" dirty="0">
                <a:solidFill>
                  <a:srgbClr val="1B1D3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Appraising the cost per book/per library is only possible once we’ve had time to accrue members. This is a pilot project.</a:t>
            </a: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05DD4AC2-2779-4C10-8AB8-94AA025579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2" t="12454" b="14872"/>
          <a:stretch/>
        </p:blipFill>
        <p:spPr>
          <a:xfrm>
            <a:off x="614320" y="131273"/>
            <a:ext cx="10775135" cy="5696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411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3A0D95F-8CC4-4879-AD03-1C7F6166B744}"/>
              </a:ext>
            </a:extLst>
          </p:cNvPr>
          <p:cNvSpPr txBox="1"/>
          <p:nvPr/>
        </p:nvSpPr>
        <p:spPr>
          <a:xfrm>
            <a:off x="1114178" y="6245258"/>
            <a:ext cx="97249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rgbClr val="1B1D3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Note</a:t>
            </a:r>
            <a:r>
              <a:rPr lang="en-GB" sz="1100" dirty="0">
                <a:solidFill>
                  <a:srgbClr val="1B1D3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the OA modelling here is based on an average membership of £700 per year (our medium-size band pricing). Appraising the cost per book/per library is only possible once we’ve had time to accrue members. This is a pilot project. Icons by Flaticon.com</a:t>
            </a:r>
          </a:p>
        </p:txBody>
      </p:sp>
      <p:pic>
        <p:nvPicPr>
          <p:cNvPr id="3" name="Picture 2" descr="Chart, bar chart&#10;&#10;Description automatically generated">
            <a:extLst>
              <a:ext uri="{FF2B5EF4-FFF2-40B4-BE49-F238E27FC236}">
                <a16:creationId xmlns:a16="http://schemas.microsoft.com/office/drawing/2014/main" id="{36ADBB0C-8F05-4B41-AE02-B56013C89C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3" t="21375" r="10401" b="14502"/>
          <a:stretch/>
        </p:blipFill>
        <p:spPr>
          <a:xfrm>
            <a:off x="748747" y="296944"/>
            <a:ext cx="10455773" cy="594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67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3EFA70AA-D1D9-4D90-81EC-08AA535293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36361" y="4195633"/>
            <a:ext cx="2753562" cy="1548591"/>
          </a:xfrm>
          <a:prstGeom prst="rect">
            <a:avLst/>
          </a:prstGeom>
        </p:spPr>
      </p:pic>
      <p:pic>
        <p:nvPicPr>
          <p:cNvPr id="4" name="Picture 3" descr="Text, logo&#10;&#10;Description automatically generated with medium confidence">
            <a:extLst>
              <a:ext uri="{FF2B5EF4-FFF2-40B4-BE49-F238E27FC236}">
                <a16:creationId xmlns:a16="http://schemas.microsoft.com/office/drawing/2014/main" id="{E323D4FF-F8B3-4C25-88B7-BFD65A5E27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603" y="4169968"/>
            <a:ext cx="3270242" cy="1574256"/>
          </a:xfrm>
          <a:prstGeom prst="rect">
            <a:avLst/>
          </a:prstGeom>
        </p:spPr>
      </p:pic>
      <p:pic>
        <p:nvPicPr>
          <p:cNvPr id="6" name="Picture 5" descr="A picture containing text, sign, vector graphics&#10;&#10;Description automatically generated">
            <a:extLst>
              <a:ext uri="{FF2B5EF4-FFF2-40B4-BE49-F238E27FC236}">
                <a16:creationId xmlns:a16="http://schemas.microsoft.com/office/drawing/2014/main" id="{1B03AF6C-45AB-4B71-9348-D69EAD40049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6778"/>
          <a:stretch/>
        </p:blipFill>
        <p:spPr>
          <a:xfrm rot="10800000" flipH="1">
            <a:off x="0" y="232915"/>
            <a:ext cx="4018042" cy="1495534"/>
          </a:xfrm>
          <a:prstGeom prst="rect">
            <a:avLst/>
          </a:prstGeom>
        </p:spPr>
      </p:pic>
      <p:pic>
        <p:nvPicPr>
          <p:cNvPr id="18" name="Picture 17" descr="A picture containing text, sign, vector graphics&#10;&#10;Description automatically generated">
            <a:extLst>
              <a:ext uri="{FF2B5EF4-FFF2-40B4-BE49-F238E27FC236}">
                <a16:creationId xmlns:a16="http://schemas.microsoft.com/office/drawing/2014/main" id="{4D00E0B4-735B-42AF-B91F-DB2558625C4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90" b="2660"/>
          <a:stretch/>
        </p:blipFill>
        <p:spPr>
          <a:xfrm rot="5400000" flipH="1">
            <a:off x="7947010" y="2323766"/>
            <a:ext cx="5905879" cy="316258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B40120A-035A-4125-9C10-418E908C232B}"/>
              </a:ext>
            </a:extLst>
          </p:cNvPr>
          <p:cNvSpPr txBox="1"/>
          <p:nvPr/>
        </p:nvSpPr>
        <p:spPr>
          <a:xfrm>
            <a:off x="1332020" y="2581621"/>
            <a:ext cx="88260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1B1D33"/>
                </a:solidFill>
                <a:latin typeface="Roboto Slab" pitchFamily="2" charset="0"/>
                <a:ea typeface="Roboto Slab" pitchFamily="2" charset="0"/>
              </a:rPr>
              <a:t>Liverpool University Press &amp; Central European University Press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6655759-28A1-4169-AA4F-53C3D3D7502A}"/>
              </a:ext>
            </a:extLst>
          </p:cNvPr>
          <p:cNvSpPr txBox="1"/>
          <p:nvPr/>
        </p:nvSpPr>
        <p:spPr>
          <a:xfrm>
            <a:off x="1332020" y="1728449"/>
            <a:ext cx="8826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1B1D33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Piloting Opening the Future</a:t>
            </a:r>
          </a:p>
        </p:txBody>
      </p:sp>
      <p:pic>
        <p:nvPicPr>
          <p:cNvPr id="8" name="Picture 7" descr="A picture containing text, sign, vector graphics&#10;&#10;Description automatically generated">
            <a:extLst>
              <a:ext uri="{FF2B5EF4-FFF2-40B4-BE49-F238E27FC236}">
                <a16:creationId xmlns:a16="http://schemas.microsoft.com/office/drawing/2014/main" id="{F8D99DB3-D5EA-46A2-BA03-B714BE1B212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888" r="55640" b="2660"/>
          <a:stretch/>
        </p:blipFill>
        <p:spPr>
          <a:xfrm rot="16200000">
            <a:off x="22087" y="5309049"/>
            <a:ext cx="2619866" cy="244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704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B6556FA-544A-4F7D-8A70-916A6176BEE9}"/>
              </a:ext>
            </a:extLst>
          </p:cNvPr>
          <p:cNvSpPr/>
          <p:nvPr/>
        </p:nvSpPr>
        <p:spPr>
          <a:xfrm>
            <a:off x="2900" y="0"/>
            <a:ext cx="12189099" cy="6858000"/>
          </a:xfrm>
          <a:prstGeom prst="rect">
            <a:avLst/>
          </a:prstGeom>
          <a:solidFill>
            <a:srgbClr val="1B1D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E24790-B5E0-4C88-AF7F-D945D6B0560E}"/>
              </a:ext>
            </a:extLst>
          </p:cNvPr>
          <p:cNvSpPr txBox="1"/>
          <p:nvPr/>
        </p:nvSpPr>
        <p:spPr>
          <a:xfrm>
            <a:off x="277046" y="1442217"/>
            <a:ext cx="4122203" cy="2048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500" b="1" dirty="0">
                <a:solidFill>
                  <a:srgbClr val="EEDA3B"/>
                </a:solidFill>
                <a:latin typeface="Roboto Slab" pitchFamily="2" charset="0"/>
                <a:ea typeface="Roboto Slab" pitchFamily="2" charset="0"/>
              </a:rPr>
              <a:t>279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D41786-A12F-4042-92FB-7E4CCE74896B}"/>
              </a:ext>
            </a:extLst>
          </p:cNvPr>
          <p:cNvSpPr txBox="1"/>
          <p:nvPr/>
        </p:nvSpPr>
        <p:spPr>
          <a:xfrm>
            <a:off x="8258452" y="1476888"/>
            <a:ext cx="3229996" cy="17266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b="1" dirty="0">
                <a:solidFill>
                  <a:srgbClr val="C62166"/>
                </a:solidFill>
                <a:latin typeface="Roboto Slab" pitchFamily="2" charset="0"/>
                <a:ea typeface="Roboto Slab" pitchFamily="2" charset="0"/>
              </a:rPr>
              <a:t>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BA4B65-650C-4DF5-AD56-9F4660BE3105}"/>
              </a:ext>
            </a:extLst>
          </p:cNvPr>
          <p:cNvSpPr txBox="1"/>
          <p:nvPr/>
        </p:nvSpPr>
        <p:spPr>
          <a:xfrm>
            <a:off x="8666087" y="5298271"/>
            <a:ext cx="2414726" cy="57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years old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ED07E9-6D21-4466-8A7D-A1F6961DDDD4}"/>
              </a:ext>
            </a:extLst>
          </p:cNvPr>
          <p:cNvSpPr txBox="1"/>
          <p:nvPr/>
        </p:nvSpPr>
        <p:spPr>
          <a:xfrm>
            <a:off x="4603067" y="4294852"/>
            <a:ext cx="3229996" cy="11172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>
                <a:solidFill>
                  <a:srgbClr val="EB801D"/>
                </a:solidFill>
                <a:latin typeface="Roboto Slab" pitchFamily="2" charset="0"/>
                <a:ea typeface="Roboto Slab" pitchFamily="2" charset="0"/>
              </a:rPr>
              <a:t>129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AABEA8-407D-444F-AFD9-0E74BAFED871}"/>
              </a:ext>
            </a:extLst>
          </p:cNvPr>
          <p:cNvSpPr txBox="1"/>
          <p:nvPr/>
        </p:nvSpPr>
        <p:spPr>
          <a:xfrm>
            <a:off x="4603067" y="2779701"/>
            <a:ext cx="3229996" cy="11172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>
                <a:solidFill>
                  <a:srgbClr val="EB801D"/>
                </a:solidFill>
                <a:latin typeface="Roboto Slab" pitchFamily="2" charset="0"/>
                <a:ea typeface="Roboto Slab" pitchFamily="2" charset="0"/>
              </a:rPr>
              <a:t>350,000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91BF3E-AD6D-4198-8D7E-23FBDB3B9AEC}"/>
              </a:ext>
            </a:extLst>
          </p:cNvPr>
          <p:cNvSpPr txBox="1"/>
          <p:nvPr/>
        </p:nvSpPr>
        <p:spPr>
          <a:xfrm>
            <a:off x="8258452" y="3950331"/>
            <a:ext cx="3229996" cy="17266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b="1" dirty="0">
                <a:solidFill>
                  <a:srgbClr val="C62166"/>
                </a:solidFill>
                <a:latin typeface="Roboto Slab" pitchFamily="2" charset="0"/>
                <a:ea typeface="Roboto Slab" pitchFamily="2" charset="0"/>
              </a:rPr>
              <a:t>10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AD6936-E92A-49F9-BDC2-C853B79B4428}"/>
              </a:ext>
            </a:extLst>
          </p:cNvPr>
          <p:cNvSpPr txBox="1"/>
          <p:nvPr/>
        </p:nvSpPr>
        <p:spPr>
          <a:xfrm>
            <a:off x="8666087" y="2850991"/>
            <a:ext cx="2414726" cy="1523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of the top 10 downloads were over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D90E426-40F4-4D20-BE12-3063C8F481ED}"/>
              </a:ext>
            </a:extLst>
          </p:cNvPr>
          <p:cNvSpPr txBox="1"/>
          <p:nvPr/>
        </p:nvSpPr>
        <p:spPr>
          <a:xfrm>
            <a:off x="5010702" y="1947135"/>
            <a:ext cx="2414726" cy="1049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they were downloaded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CFF76EE-B5A5-4B1C-B7E2-40D9DC9935B7}"/>
              </a:ext>
            </a:extLst>
          </p:cNvPr>
          <p:cNvSpPr txBox="1"/>
          <p:nvPr/>
        </p:nvSpPr>
        <p:spPr>
          <a:xfrm>
            <a:off x="5010702" y="3797842"/>
            <a:ext cx="2414726" cy="57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times, from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BE91795-DA08-446A-9AB1-BB0FA17D8370}"/>
              </a:ext>
            </a:extLst>
          </p:cNvPr>
          <p:cNvSpPr txBox="1"/>
          <p:nvPr/>
        </p:nvSpPr>
        <p:spPr>
          <a:xfrm>
            <a:off x="5010702" y="5301329"/>
            <a:ext cx="2414726" cy="57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countries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C66F71A-4663-44D0-8C06-3E5B15D860E4}"/>
              </a:ext>
            </a:extLst>
          </p:cNvPr>
          <p:cNvSpPr txBox="1"/>
          <p:nvPr/>
        </p:nvSpPr>
        <p:spPr>
          <a:xfrm>
            <a:off x="1175919" y="3024836"/>
            <a:ext cx="2414726" cy="1997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titles were made open on Project MUSE during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8CE21BA-9798-4C76-96C6-844680C675D3}"/>
              </a:ext>
            </a:extLst>
          </p:cNvPr>
          <p:cNvSpPr txBox="1"/>
          <p:nvPr/>
        </p:nvSpPr>
        <p:spPr>
          <a:xfrm>
            <a:off x="1130784" y="4919957"/>
            <a:ext cx="2414726" cy="1049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EEDA3B"/>
                </a:solidFill>
                <a:latin typeface="Roboto Slab" pitchFamily="2" charset="0"/>
                <a:ea typeface="Roboto Slab" pitchFamily="2" charset="0"/>
                <a:cs typeface="Open Sans Light" panose="020B0306030504020204" pitchFamily="34" charset="0"/>
              </a:rPr>
              <a:t>March to June 2020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F9D2B1A-221D-4B98-91D3-C93755506618}"/>
              </a:ext>
            </a:extLst>
          </p:cNvPr>
          <p:cNvCxnSpPr/>
          <p:nvPr/>
        </p:nvCxnSpPr>
        <p:spPr>
          <a:xfrm>
            <a:off x="4292717" y="1556420"/>
            <a:ext cx="0" cy="423453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43F49C6-10E1-41D6-BF9C-E6A8AEBF34A7}"/>
              </a:ext>
            </a:extLst>
          </p:cNvPr>
          <p:cNvCxnSpPr/>
          <p:nvPr/>
        </p:nvCxnSpPr>
        <p:spPr>
          <a:xfrm>
            <a:off x="8246979" y="1577874"/>
            <a:ext cx="0" cy="423453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BC4C0C8C-9422-4C66-B125-CE331614AAA5}"/>
              </a:ext>
            </a:extLst>
          </p:cNvPr>
          <p:cNvSpPr txBox="1"/>
          <p:nvPr/>
        </p:nvSpPr>
        <p:spPr>
          <a:xfrm>
            <a:off x="428623" y="373276"/>
            <a:ext cx="94966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Central European University Press</a:t>
            </a:r>
          </a:p>
        </p:txBody>
      </p:sp>
    </p:spTree>
    <p:extLst>
      <p:ext uri="{BB962C8B-B14F-4D97-AF65-F5344CB8AC3E}">
        <p14:creationId xmlns:p14="http://schemas.microsoft.com/office/powerpoint/2010/main" val="2683266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, schematic&#10;&#10;Description automatically generated">
            <a:extLst>
              <a:ext uri="{FF2B5EF4-FFF2-40B4-BE49-F238E27FC236}">
                <a16:creationId xmlns:a16="http://schemas.microsoft.com/office/drawing/2014/main" id="{A90F1377-A0A3-4052-BE65-B11FCDD4EE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68" b="15155"/>
          <a:stretch/>
        </p:blipFill>
        <p:spPr>
          <a:xfrm>
            <a:off x="958788" y="111967"/>
            <a:ext cx="10003388" cy="57289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68F8737-FD6E-41E5-A8D2-F7F02DC1FBCF}"/>
              </a:ext>
            </a:extLst>
          </p:cNvPr>
          <p:cNvSpPr txBox="1"/>
          <p:nvPr/>
        </p:nvSpPr>
        <p:spPr>
          <a:xfrm>
            <a:off x="935915" y="6228678"/>
            <a:ext cx="97249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rgbClr val="1B1D3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Note</a:t>
            </a:r>
            <a:r>
              <a:rPr lang="en-GB" sz="1100" dirty="0">
                <a:solidFill>
                  <a:srgbClr val="1B1D3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the OA modelling here is based on an average membership of £700 per year (our medium-size band pricing). Appraising the cost per book/per library is only possible once we’ve had time to accrue members. This is a pilot project.</a:t>
            </a:r>
          </a:p>
        </p:txBody>
      </p:sp>
    </p:spTree>
    <p:extLst>
      <p:ext uri="{BB962C8B-B14F-4D97-AF65-F5344CB8AC3E}">
        <p14:creationId xmlns:p14="http://schemas.microsoft.com/office/powerpoint/2010/main" val="18706857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677</TotalTime>
  <Words>470</Words>
  <Application>Microsoft Office PowerPoint</Application>
  <PresentationFormat>Widescreen</PresentationFormat>
  <Paragraphs>53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Open Sans Condensed SemiBold</vt:lpstr>
      <vt:lpstr>Open Sans Light</vt:lpstr>
      <vt:lpstr>Open Sans</vt:lpstr>
      <vt:lpstr>Calibri</vt:lpstr>
      <vt:lpstr>Roboto Slab</vt:lpstr>
      <vt:lpstr>Calibri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SCALING  infrastructure development at COPIM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 Grady (Staff)</dc:creator>
  <cp:lastModifiedBy>Tom Grady (Staff)</cp:lastModifiedBy>
  <cp:revision>110</cp:revision>
  <dcterms:created xsi:type="dcterms:W3CDTF">2021-04-14T10:38:10Z</dcterms:created>
  <dcterms:modified xsi:type="dcterms:W3CDTF">2022-03-14T14:06:27Z</dcterms:modified>
</cp:coreProperties>
</file>