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sldIdLst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7DA5B-9E3E-B161-CF30-B0E0F29DF9C8}" v="15" dt="2022-04-28T10:49:48.944"/>
    <p1510:client id="{25647DBE-884F-48A0-895D-870D3054974C}" v="400" dt="2022-04-27T10:45:4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6CA51-29A2-4E26-AD25-A843261EEF2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1D76F2-A5A7-42A1-B1DA-FD36A2637F99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Journal and Preprint Schemes (OLH</a:t>
          </a:r>
          <a:r>
            <a:rPr lang="en-GB" dirty="0"/>
            <a:t>; </a:t>
          </a:r>
          <a:r>
            <a:rPr lang="en-GB" dirty="0" err="1"/>
            <a:t>arXiv</a:t>
          </a:r>
          <a:r>
            <a:rPr lang="en-GB" dirty="0"/>
            <a:t>; </a:t>
          </a:r>
          <a:r>
            <a:rPr lang="en-GB" dirty="0">
              <a:latin typeface="Calibri Light" panose="020F0302020204030204"/>
            </a:rPr>
            <a:t>Subscribe2Open)</a:t>
          </a:r>
          <a:endParaRPr lang="en-US" dirty="0"/>
        </a:p>
      </dgm:t>
    </dgm:pt>
    <dgm:pt modelId="{F27F1276-CE1E-450F-84AE-EAB26F273529}" type="parTrans" cxnId="{E15A8183-6615-4F85-BF61-173B393C4142}">
      <dgm:prSet/>
      <dgm:spPr/>
      <dgm:t>
        <a:bodyPr/>
        <a:lstStyle/>
        <a:p>
          <a:endParaRPr lang="en-US"/>
        </a:p>
      </dgm:t>
    </dgm:pt>
    <dgm:pt modelId="{761CB5C5-E081-4495-ACA2-A4301248DC7E}" type="sibTrans" cxnId="{E15A8183-6615-4F85-BF61-173B393C4142}">
      <dgm:prSet/>
      <dgm:spPr/>
      <dgm:t>
        <a:bodyPr/>
        <a:lstStyle/>
        <a:p>
          <a:endParaRPr lang="en-US"/>
        </a:p>
      </dgm:t>
    </dgm:pt>
    <dgm:pt modelId="{101131CA-917D-4867-B3CD-5D852DADD2E9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Scholar-Led Memberships (OBP, punctum books, Mattering Press)</a:t>
          </a:r>
          <a:endParaRPr lang="en-US" dirty="0"/>
        </a:p>
      </dgm:t>
    </dgm:pt>
    <dgm:pt modelId="{99DE92C0-AD88-412B-8763-751A320FE0F1}" type="parTrans" cxnId="{16F94EDD-2EC7-4218-8406-A8434C21E973}">
      <dgm:prSet/>
      <dgm:spPr/>
      <dgm:t>
        <a:bodyPr/>
        <a:lstStyle/>
        <a:p>
          <a:endParaRPr lang="en-US"/>
        </a:p>
      </dgm:t>
    </dgm:pt>
    <dgm:pt modelId="{36D4FA47-8737-4069-B5A7-272C88567B08}" type="sibTrans" cxnId="{16F94EDD-2EC7-4218-8406-A8434C21E973}">
      <dgm:prSet/>
      <dgm:spPr/>
      <dgm:t>
        <a:bodyPr/>
        <a:lstStyle/>
        <a:p>
          <a:endParaRPr lang="en-US"/>
        </a:p>
      </dgm:t>
    </dgm:pt>
    <dgm:pt modelId="{1A207C2F-6D6B-444E-904F-BA0162664B23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University Press Fronlist Flips (MIT Press, </a:t>
          </a:r>
          <a:r>
            <a:rPr lang="en-GB" dirty="0"/>
            <a:t>Cambridge UP)</a:t>
          </a:r>
          <a:endParaRPr lang="en-US" dirty="0"/>
        </a:p>
      </dgm:t>
    </dgm:pt>
    <dgm:pt modelId="{BE6FE383-D114-4E0C-9F6E-3EBFE1DEB7C2}" type="parTrans" cxnId="{FEE19266-A39F-406B-974E-91B9037113E7}">
      <dgm:prSet/>
      <dgm:spPr/>
      <dgm:t>
        <a:bodyPr/>
        <a:lstStyle/>
        <a:p>
          <a:endParaRPr lang="en-US"/>
        </a:p>
      </dgm:t>
    </dgm:pt>
    <dgm:pt modelId="{9943E4F8-2DCB-4B30-8A05-89B6CFDA64AB}" type="sibTrans" cxnId="{FEE19266-A39F-406B-974E-91B9037113E7}">
      <dgm:prSet/>
      <dgm:spPr/>
      <dgm:t>
        <a:bodyPr/>
        <a:lstStyle/>
        <a:p>
          <a:endParaRPr lang="en-US"/>
        </a:p>
      </dgm:t>
    </dgm:pt>
    <dgm:pt modelId="{728E3E75-B6C5-45C2-98C9-6AFD1A8A8BC7}">
      <dgm:prSet/>
      <dgm:spPr/>
      <dgm:t>
        <a:bodyPr/>
        <a:lstStyle/>
        <a:p>
          <a:r>
            <a:rPr lang="en-GB" dirty="0"/>
            <a:t>Opening the Future (CEU Press and Liverpool University Press)</a:t>
          </a:r>
          <a:endParaRPr lang="en-US" dirty="0"/>
        </a:p>
      </dgm:t>
    </dgm:pt>
    <dgm:pt modelId="{DACB3AAA-6735-46AF-8A55-A504949062CD}" type="parTrans" cxnId="{371B65FF-DD21-4D3E-A156-A9DAA38C3FD3}">
      <dgm:prSet/>
      <dgm:spPr/>
      <dgm:t>
        <a:bodyPr/>
        <a:lstStyle/>
        <a:p>
          <a:endParaRPr lang="en-US"/>
        </a:p>
      </dgm:t>
    </dgm:pt>
    <dgm:pt modelId="{9E4E8654-18F1-4FB2-8EF0-3E30282A439D}" type="sibTrans" cxnId="{371B65FF-DD21-4D3E-A156-A9DAA38C3FD3}">
      <dgm:prSet/>
      <dgm:spPr/>
      <dgm:t>
        <a:bodyPr/>
        <a:lstStyle/>
        <a:p>
          <a:endParaRPr lang="en-US"/>
        </a:p>
      </dgm:t>
    </dgm:pt>
    <dgm:pt modelId="{AE91C33C-2F78-49C8-91DE-5BC23BA7A785}" type="pres">
      <dgm:prSet presAssocID="{B6C6CA51-29A2-4E26-AD25-A843261EEF20}" presName="matrix" presStyleCnt="0">
        <dgm:presLayoutVars>
          <dgm:chMax val="1"/>
          <dgm:dir/>
          <dgm:resizeHandles val="exact"/>
        </dgm:presLayoutVars>
      </dgm:prSet>
      <dgm:spPr/>
    </dgm:pt>
    <dgm:pt modelId="{482D5EAB-8F2B-4165-811D-B04128E9AD52}" type="pres">
      <dgm:prSet presAssocID="{B6C6CA51-29A2-4E26-AD25-A843261EEF20}" presName="diamond" presStyleLbl="bgShp" presStyleIdx="0" presStyleCnt="1"/>
      <dgm:spPr/>
    </dgm:pt>
    <dgm:pt modelId="{A1F68FCE-5E33-4569-937D-22E1478B98A4}" type="pres">
      <dgm:prSet presAssocID="{B6C6CA51-29A2-4E26-AD25-A843261EEF2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D57273-83FD-4856-91ED-F129A0DCEDDF}" type="pres">
      <dgm:prSet presAssocID="{B6C6CA51-29A2-4E26-AD25-A843261EEF2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786FEBD-37A5-405C-80B5-95E3DE4DA9AE}" type="pres">
      <dgm:prSet presAssocID="{B6C6CA51-29A2-4E26-AD25-A843261EEF2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E19BDB9-0B04-43E5-B24A-941A6B426A87}" type="pres">
      <dgm:prSet presAssocID="{B6C6CA51-29A2-4E26-AD25-A843261EEF2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A74B40D-A196-4E57-A24F-CC82C911DCBF}" type="presOf" srcId="{1A207C2F-6D6B-444E-904F-BA0162664B23}" destId="{6786FEBD-37A5-405C-80B5-95E3DE4DA9AE}" srcOrd="0" destOrd="0" presId="urn:microsoft.com/office/officeart/2005/8/layout/matrix3"/>
    <dgm:cxn modelId="{921FBF1F-ED4B-4F64-9922-323371BD529F}" type="presOf" srcId="{728E3E75-B6C5-45C2-98C9-6AFD1A8A8BC7}" destId="{0E19BDB9-0B04-43E5-B24A-941A6B426A87}" srcOrd="0" destOrd="0" presId="urn:microsoft.com/office/officeart/2005/8/layout/matrix3"/>
    <dgm:cxn modelId="{ED7CAB2A-8085-479E-B62E-1B37605D4F41}" type="presOf" srcId="{B6C6CA51-29A2-4E26-AD25-A843261EEF20}" destId="{AE91C33C-2F78-49C8-91DE-5BC23BA7A785}" srcOrd="0" destOrd="0" presId="urn:microsoft.com/office/officeart/2005/8/layout/matrix3"/>
    <dgm:cxn modelId="{FEE19266-A39F-406B-974E-91B9037113E7}" srcId="{B6C6CA51-29A2-4E26-AD25-A843261EEF20}" destId="{1A207C2F-6D6B-444E-904F-BA0162664B23}" srcOrd="2" destOrd="0" parTransId="{BE6FE383-D114-4E0C-9F6E-3EBFE1DEB7C2}" sibTransId="{9943E4F8-2DCB-4B30-8A05-89B6CFDA64AB}"/>
    <dgm:cxn modelId="{08D8DE4F-C786-4493-A8AD-D4C22231D975}" type="presOf" srcId="{101131CA-917D-4867-B3CD-5D852DADD2E9}" destId="{D7D57273-83FD-4856-91ED-F129A0DCEDDF}" srcOrd="0" destOrd="0" presId="urn:microsoft.com/office/officeart/2005/8/layout/matrix3"/>
    <dgm:cxn modelId="{E15A8183-6615-4F85-BF61-173B393C4142}" srcId="{B6C6CA51-29A2-4E26-AD25-A843261EEF20}" destId="{831D76F2-A5A7-42A1-B1DA-FD36A2637F99}" srcOrd="0" destOrd="0" parTransId="{F27F1276-CE1E-450F-84AE-EAB26F273529}" sibTransId="{761CB5C5-E081-4495-ACA2-A4301248DC7E}"/>
    <dgm:cxn modelId="{DA947C9F-7756-44D4-9089-2A802720DC9A}" type="presOf" srcId="{831D76F2-A5A7-42A1-B1DA-FD36A2637F99}" destId="{A1F68FCE-5E33-4569-937D-22E1478B98A4}" srcOrd="0" destOrd="0" presId="urn:microsoft.com/office/officeart/2005/8/layout/matrix3"/>
    <dgm:cxn modelId="{16F94EDD-2EC7-4218-8406-A8434C21E973}" srcId="{B6C6CA51-29A2-4E26-AD25-A843261EEF20}" destId="{101131CA-917D-4867-B3CD-5D852DADD2E9}" srcOrd="1" destOrd="0" parTransId="{99DE92C0-AD88-412B-8763-751A320FE0F1}" sibTransId="{36D4FA47-8737-4069-B5A7-272C88567B08}"/>
    <dgm:cxn modelId="{371B65FF-DD21-4D3E-A156-A9DAA38C3FD3}" srcId="{B6C6CA51-29A2-4E26-AD25-A843261EEF20}" destId="{728E3E75-B6C5-45C2-98C9-6AFD1A8A8BC7}" srcOrd="3" destOrd="0" parTransId="{DACB3AAA-6735-46AF-8A55-A504949062CD}" sibTransId="{9E4E8654-18F1-4FB2-8EF0-3E30282A439D}"/>
    <dgm:cxn modelId="{178DD213-2B0E-4F10-BEBC-530DBC43E5A8}" type="presParOf" srcId="{AE91C33C-2F78-49C8-91DE-5BC23BA7A785}" destId="{482D5EAB-8F2B-4165-811D-B04128E9AD52}" srcOrd="0" destOrd="0" presId="urn:microsoft.com/office/officeart/2005/8/layout/matrix3"/>
    <dgm:cxn modelId="{4E72A7E0-D26C-4F5C-8485-64250BA5FFED}" type="presParOf" srcId="{AE91C33C-2F78-49C8-91DE-5BC23BA7A785}" destId="{A1F68FCE-5E33-4569-937D-22E1478B98A4}" srcOrd="1" destOrd="0" presId="urn:microsoft.com/office/officeart/2005/8/layout/matrix3"/>
    <dgm:cxn modelId="{2513FF85-7CB3-4787-9FDE-A62102F5FDC3}" type="presParOf" srcId="{AE91C33C-2F78-49C8-91DE-5BC23BA7A785}" destId="{D7D57273-83FD-4856-91ED-F129A0DCEDDF}" srcOrd="2" destOrd="0" presId="urn:microsoft.com/office/officeart/2005/8/layout/matrix3"/>
    <dgm:cxn modelId="{53D62769-F70B-4BF6-A7A8-20E5D09BC865}" type="presParOf" srcId="{AE91C33C-2F78-49C8-91DE-5BC23BA7A785}" destId="{6786FEBD-37A5-405C-80B5-95E3DE4DA9AE}" srcOrd="3" destOrd="0" presId="urn:microsoft.com/office/officeart/2005/8/layout/matrix3"/>
    <dgm:cxn modelId="{DA7299B6-BC7B-4EDC-9A75-C75C73EF1FA6}" type="presParOf" srcId="{AE91C33C-2F78-49C8-91DE-5BC23BA7A785}" destId="{0E19BDB9-0B04-43E5-B24A-941A6B426A8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D5EAB-8F2B-4165-811D-B04128E9AD52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8FCE-5E33-4569-937D-22E1478B98A4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Journal and Preprint Schemes (OLH</a:t>
          </a:r>
          <a:r>
            <a:rPr lang="en-GB" sz="1900" kern="1200" dirty="0"/>
            <a:t>; </a:t>
          </a:r>
          <a:r>
            <a:rPr lang="en-GB" sz="1900" kern="1200" dirty="0" err="1"/>
            <a:t>arXiv</a:t>
          </a:r>
          <a:r>
            <a:rPr lang="en-GB" sz="1900" kern="1200" dirty="0"/>
            <a:t>; </a:t>
          </a:r>
          <a:r>
            <a:rPr lang="en-GB" sz="1900" kern="1200" dirty="0">
              <a:latin typeface="Calibri Light" panose="020F0302020204030204"/>
            </a:rPr>
            <a:t>Subscribe2Open)</a:t>
          </a:r>
          <a:endParaRPr lang="en-US" sz="1900" kern="1200" dirty="0"/>
        </a:p>
      </dsp:txBody>
      <dsp:txXfrm>
        <a:off x="1270648" y="598015"/>
        <a:ext cx="1845485" cy="1845485"/>
      </dsp:txXfrm>
    </dsp:sp>
    <dsp:sp modelId="{D7D57273-83FD-4856-91ED-F129A0DCEDDF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Scholar-Led Memberships (OBP, punctum books, Mattering Press)</a:t>
          </a:r>
          <a:endParaRPr lang="en-US" sz="1900" kern="1200" dirty="0"/>
        </a:p>
      </dsp:txBody>
      <dsp:txXfrm>
        <a:off x="3473125" y="598015"/>
        <a:ext cx="1845485" cy="1845485"/>
      </dsp:txXfrm>
    </dsp:sp>
    <dsp:sp modelId="{6786FEBD-37A5-405C-80B5-95E3DE4DA9AE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University Press Fronlist Flips (MIT Press, </a:t>
          </a:r>
          <a:r>
            <a:rPr lang="en-GB" sz="1900" kern="1200" dirty="0"/>
            <a:t>Cambridge UP)</a:t>
          </a:r>
          <a:endParaRPr lang="en-US" sz="1900" kern="1200" dirty="0"/>
        </a:p>
      </dsp:txBody>
      <dsp:txXfrm>
        <a:off x="1270648" y="2800492"/>
        <a:ext cx="1845485" cy="1845485"/>
      </dsp:txXfrm>
    </dsp:sp>
    <dsp:sp modelId="{0E19BDB9-0B04-43E5-B24A-941A6B426A87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Opening the Future (CEU Press and Liverpool University Press)</a:t>
          </a:r>
          <a:endParaRPr lang="en-US" sz="1900" kern="1200" dirty="0"/>
        </a:p>
      </dsp:txBody>
      <dsp:txXfrm>
        <a:off x="3473125" y="2800492"/>
        <a:ext cx="1845485" cy="184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5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3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1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6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5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48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3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8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6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C6859-2B3F-4334-A3EA-D0BB8362E989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482798"/>
            <a:ext cx="5766014" cy="1499278"/>
          </a:xfrm>
        </p:spPr>
        <p:txBody>
          <a:bodyPr anchor="b">
            <a:normAutofit/>
          </a:bodyPr>
          <a:lstStyle/>
          <a:p>
            <a:pPr algn="l"/>
            <a:r>
              <a:rPr lang="en-GB" sz="3600" b="1" dirty="0">
                <a:latin typeface="Segoe UI"/>
                <a:ea typeface="+mj-lt"/>
                <a:cs typeface="+mj-lt"/>
              </a:rPr>
              <a:t>Open Access Funding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5519175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D365FF-50B1-40EA-A10B-18D730B14B26}"/>
              </a:ext>
            </a:extLst>
          </p:cNvPr>
          <p:cNvSpPr txBox="1">
            <a:spLocks/>
          </p:cNvSpPr>
          <p:nvPr/>
        </p:nvSpPr>
        <p:spPr>
          <a:xfrm>
            <a:off x="477980" y="2628259"/>
            <a:ext cx="4689921" cy="1594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700" b="1" dirty="0">
                <a:latin typeface="Segoe UI"/>
                <a:ea typeface="+mj-lt"/>
                <a:cs typeface="+mj-lt"/>
              </a:rPr>
              <a:t>Innovative and Community Based Publishing Initiatives</a:t>
            </a:r>
          </a:p>
          <a:p>
            <a:endParaRPr lang="en-GB" sz="3700" b="1" dirty="0">
              <a:latin typeface="Segoe UI"/>
              <a:cs typeface="Calibri Light"/>
            </a:endParaRPr>
          </a:p>
          <a:p>
            <a:r>
              <a:rPr lang="en-GB" sz="3700" b="1" dirty="0">
                <a:latin typeface="Segoe UI"/>
                <a:cs typeface="Calibri Light"/>
              </a:rPr>
              <a:t>Strategic Importance</a:t>
            </a:r>
          </a:p>
        </p:txBody>
      </p:sp>
    </p:spTree>
    <p:extLst>
      <p:ext uri="{BB962C8B-B14F-4D97-AF65-F5344CB8AC3E}">
        <p14:creationId xmlns:p14="http://schemas.microsoft.com/office/powerpoint/2010/main" val="1660158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B55BD8-B790-D855-AFF6-1472A34A9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39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  <a:cs typeface="Calibri Light"/>
              </a:rPr>
              <a:t>Problem Example: APCs and BPCs Do Not Scale Horizontally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“</a:t>
            </a:r>
            <a:r>
              <a:rPr lang="en-GB" dirty="0">
                <a:solidFill>
                  <a:srgbClr val="FFFFFF"/>
                </a:solidFill>
                <a:cs typeface="Calibri"/>
              </a:rPr>
              <a:t>100 people in a room</a:t>
            </a:r>
            <a:r>
              <a:rPr lang="en-GB" dirty="0">
                <a:ea typeface="+mn-lt"/>
                <a:cs typeface="+mn-lt"/>
              </a:rPr>
              <a:t>.”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solidFill>
                  <a:srgbClr val="FFFFFF"/>
                </a:solidFill>
                <a:cs typeface="Calibri"/>
              </a:rPr>
              <a:t>UKRI: £3.5m. Estimated REF monograph costs: £19.2m.</a:t>
            </a:r>
          </a:p>
          <a:p>
            <a:r>
              <a:rPr lang="en-GB" dirty="0">
                <a:solidFill>
                  <a:srgbClr val="FFFFFF"/>
                </a:solidFill>
                <a:cs typeface="Calibri"/>
              </a:rPr>
              <a:t>International first-mover disadvantage.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0EFD7-1ABB-1DF8-453D-7ADFB9B1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Seeding Change: Membership Models Drive New Thinking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1ACC40-7F91-87B4-E990-6757316A1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5366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53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C85CD-6BFE-F898-D99C-7BA62633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>
                <a:cs typeface="Calibri Light"/>
              </a:rPr>
              <a:t>The Scholcomms vs. Acquisitions Divide</a:t>
            </a:r>
            <a:endParaRPr lang="en-GB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08C0-A16E-AF79-FF9E-9328A25B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>
                <a:cs typeface="Calibri"/>
              </a:rPr>
              <a:t>We are not seeing a </a:t>
            </a:r>
            <a:r>
              <a:rPr lang="en-GB" sz="2200" i="1" dirty="0">
                <a:cs typeface="Calibri"/>
              </a:rPr>
              <a:t>transition </a:t>
            </a:r>
            <a:r>
              <a:rPr lang="en-GB" sz="2200" dirty="0">
                <a:cs typeface="Calibri"/>
              </a:rPr>
              <a:t>of library budgets, which is needed</a:t>
            </a:r>
            <a:endParaRPr lang="en-US" dirty="0"/>
          </a:p>
          <a:p>
            <a:r>
              <a:rPr lang="en-GB" sz="2200" dirty="0">
                <a:cs typeface="Calibri"/>
              </a:rPr>
              <a:t>Increasing divide between institutions with OA funding and those with conventional budgets</a:t>
            </a:r>
          </a:p>
          <a:p>
            <a:r>
              <a:rPr lang="en-GB" sz="2200" dirty="0">
                <a:cs typeface="Calibri"/>
              </a:rPr>
              <a:t>Risk of further sector research vs. teaching stratification</a:t>
            </a:r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75F9B975-CB1E-8332-9B0B-98EF499BC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2" r="216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444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indoor, hand, green&#10;&#10;Description automatically generated">
            <a:extLst>
              <a:ext uri="{FF2B5EF4-FFF2-40B4-BE49-F238E27FC236}">
                <a16:creationId xmlns:a16="http://schemas.microsoft.com/office/drawing/2014/main" id="{8633E567-E785-A572-070A-D8CCA044E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9" r="14925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8EE0B-4A28-E5AD-2626-97C26F71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GB" sz="3400">
                <a:cs typeface="Calibri Light"/>
              </a:rPr>
              <a:t>Transformative Agreements and </a:t>
            </a:r>
            <a:r>
              <a:rPr lang="en-GB" sz="3400" err="1">
                <a:cs typeface="Calibri Light"/>
              </a:rPr>
              <a:t>Bibliodiversity</a:t>
            </a:r>
            <a:endParaRPr lang="en-GB" sz="34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7685-81D7-FEE1-C8AA-7D7821D7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>
                <a:cs typeface="Calibri"/>
              </a:rPr>
              <a:t>Small number of players leads to market concentration of power</a:t>
            </a:r>
          </a:p>
          <a:p>
            <a:r>
              <a:rPr lang="en-GB" sz="2000">
                <a:cs typeface="Calibri"/>
              </a:rPr>
              <a:t>Books landscape is much more diverse with a very long tail</a:t>
            </a:r>
          </a:p>
          <a:p>
            <a:r>
              <a:rPr lang="en-GB" sz="2000">
                <a:cs typeface="Calibri"/>
              </a:rPr>
              <a:t>Calls for </a:t>
            </a:r>
            <a:r>
              <a:rPr lang="en-GB" sz="2000">
                <a:ea typeface="+mn-lt"/>
                <a:cs typeface="+mn-lt"/>
              </a:rPr>
              <a:t>“</a:t>
            </a:r>
            <a:r>
              <a:rPr lang="en-GB" sz="2000">
                <a:cs typeface="Calibri"/>
              </a:rPr>
              <a:t>experiments</a:t>
            </a:r>
            <a:r>
              <a:rPr lang="en-GB" sz="2000">
                <a:ea typeface="+mn-lt"/>
                <a:cs typeface="+mn-lt"/>
              </a:rPr>
              <a:t>”</a:t>
            </a:r>
            <a:r>
              <a:rPr lang="en-GB" sz="2000">
                <a:cs typeface="Calibri"/>
              </a:rPr>
              <a:t> for many years now: need to transition to long-term normality</a:t>
            </a:r>
          </a:p>
        </p:txBody>
      </p:sp>
    </p:spTree>
    <p:extLst>
      <p:ext uri="{BB962C8B-B14F-4D97-AF65-F5344CB8AC3E}">
        <p14:creationId xmlns:p14="http://schemas.microsoft.com/office/powerpoint/2010/main" val="389540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Open Access Funding</vt:lpstr>
      <vt:lpstr>Problem Example: APCs and BPCs Do Not Scale Horizontally</vt:lpstr>
      <vt:lpstr>Seeding Change: Membership Models Drive New Thinking</vt:lpstr>
      <vt:lpstr>The Scholcomms vs. Acquisitions Divide</vt:lpstr>
      <vt:lpstr>Transformative Agreements and Bibliodiversity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103</cp:revision>
  <dcterms:created xsi:type="dcterms:W3CDTF">2022-04-27T09:40:32Z</dcterms:created>
  <dcterms:modified xsi:type="dcterms:W3CDTF">2022-04-28T11:34:04Z</dcterms:modified>
</cp:coreProperties>
</file>