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sldIdLst>
    <p:sldId id="257" r:id="rId3"/>
    <p:sldId id="265" r:id="rId4"/>
    <p:sldId id="266" r:id="rId5"/>
    <p:sldId id="259" r:id="rId6"/>
    <p:sldId id="267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B6DB9-758E-4D63-0A47-62BB824C282C}" v="102" dt="2022-05-11T10:23:20.604"/>
    <p1510:client id="{3729FF24-CF0B-4C2B-AAF7-ED70B37E7EAB}" v="154" dt="2022-04-07T16:36:58.469"/>
    <p1510:client id="{4D27029B-731D-3342-DBAA-CFB227B64AFA}" v="3" dt="2022-04-11T13:37:05.755"/>
    <p1510:client id="{734D547E-1421-9EE8-71C0-BCBB61F8E908}" v="4" dt="2022-04-12T13:35:41.079"/>
    <p1510:client id="{81F44E98-8F33-43ED-E587-FC6B35D45655}" v="125" dt="2022-05-12T13:12:11.270"/>
    <p1510:client id="{885BDDC6-E61A-DB6B-1885-A351788C80B3}" v="235" dt="2022-04-11T11:34:5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8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9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70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6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C6859-2B3F-4334-A3EA-D0BB8362E989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510676"/>
            <a:ext cx="6518721" cy="149927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latin typeface="Segoe UI"/>
                <a:ea typeface="+mj-lt"/>
                <a:cs typeface="+mj-lt"/>
              </a:rPr>
              <a:t>Shadow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5519175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D365FF-50B1-40EA-A10B-18D730B14B26}"/>
              </a:ext>
            </a:extLst>
          </p:cNvPr>
          <p:cNvSpPr txBox="1">
            <a:spLocks/>
          </p:cNvSpPr>
          <p:nvPr/>
        </p:nvSpPr>
        <p:spPr>
          <a:xfrm>
            <a:off x="477980" y="2171238"/>
            <a:ext cx="4689921" cy="1466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700" b="1" dirty="0">
                <a:latin typeface="Segoe UI"/>
                <a:ea typeface="+mj-lt"/>
                <a:cs typeface="+mj-lt"/>
              </a:rPr>
              <a:t>Education and Other Forms of Piracy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5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E68B9B-BD47-749A-BA8B-41DD7F73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CB5CF-758D-FBF3-83B2-77D40724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06798" cy="1899912"/>
          </a:xfrm>
        </p:spPr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Is Education Different?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DDE1-B7F5-9735-2236-50A5BA01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72357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>
                <a:ea typeface="+mn-lt"/>
                <a:cs typeface="+mn-lt"/>
              </a:rPr>
              <a:t>the ‘initiative fulfils United Nations/UNESCO world development goals that mandate the removal of restrictions on access to science’ and that ‘[l]imiting and delaying humanity’s access to science isn’t a business, it’s a crime, one with an untold number of victims and preventable deaths’.</a:t>
            </a:r>
            <a:endParaRPr lang="en-GB" sz="20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000">
                <a:ea typeface="Calibri" panose="020F0502020204030204"/>
                <a:cs typeface="Calibri" panose="020F0502020204030204"/>
              </a:rPr>
              <a:t> - u/shrine 2020</a:t>
            </a:r>
          </a:p>
        </p:txBody>
      </p:sp>
    </p:spTree>
    <p:extLst>
      <p:ext uri="{BB962C8B-B14F-4D97-AF65-F5344CB8AC3E}">
        <p14:creationId xmlns:p14="http://schemas.microsoft.com/office/powerpoint/2010/main" val="128431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057695-42F2-4FA8-6208-E805A747F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5971D-4AAF-7D17-9953-700D26C1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  <a:cs typeface="Calibri Light"/>
              </a:rPr>
              <a:t>Disciplinary Hierarchy?</a:t>
            </a:r>
            <a:endParaRPr lang="en-GB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1D97-CEDA-2582-0DAF-3A9A4E50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‘</a:t>
            </a: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Limiting and delaying humanity’s access to science isn’t a business, it’s a crime, one with an untold number of victims and preventable deaths’</a:t>
            </a:r>
          </a:p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What about disciplines that don</a:t>
            </a: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’</a:t>
            </a:r>
            <a:r>
              <a:rPr lang="en-GB" sz="2000" dirty="0">
                <a:solidFill>
                  <a:srgbClr val="FFFFFF"/>
                </a:solidFill>
                <a:cs typeface="Calibri"/>
              </a:rPr>
              <a:t>t </a:t>
            </a: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‘save lives’?</a:t>
            </a:r>
          </a:p>
        </p:txBody>
      </p:sp>
    </p:spTree>
    <p:extLst>
      <p:ext uri="{BB962C8B-B14F-4D97-AF65-F5344CB8AC3E}">
        <p14:creationId xmlns:p14="http://schemas.microsoft.com/office/powerpoint/2010/main" val="415827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DA1E7-ACB3-448E-41A2-7DC4ECEC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cs typeface="Calibri Light"/>
              </a:rPr>
              <a:t>What is </a:t>
            </a:r>
            <a:r>
              <a:rPr lang="en-GB" dirty="0">
                <a:solidFill>
                  <a:schemeClr val="bg1"/>
                </a:solidFill>
                <a:ea typeface="+mj-lt"/>
                <a:cs typeface="+mj-lt"/>
              </a:rPr>
              <a:t>“</a:t>
            </a:r>
            <a:r>
              <a:rPr lang="en-GB" dirty="0">
                <a:solidFill>
                  <a:schemeClr val="bg1"/>
                </a:solidFill>
                <a:cs typeface="Calibri Light"/>
              </a:rPr>
              <a:t>The Scene</a:t>
            </a:r>
            <a:r>
              <a:rPr lang="en-GB" dirty="0">
                <a:solidFill>
                  <a:schemeClr val="bg1"/>
                </a:solidFill>
                <a:ea typeface="+mj-lt"/>
                <a:cs typeface="+mj-lt"/>
              </a:rPr>
              <a:t>”</a:t>
            </a:r>
            <a:r>
              <a:rPr lang="en-GB" dirty="0">
                <a:solidFill>
                  <a:schemeClr val="bg1"/>
                </a:solidFill>
                <a:cs typeface="Calibri Light"/>
              </a:rPr>
              <a:t>? What level of professional organization are we talking about?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5CD5071-9507-566C-5DEA-F2D01F4D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1" r="4169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9057-9931-10E8-9116-2906BA4C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endParaRPr lang="en-GB" sz="2200" dirty="0">
              <a:cs typeface="Calibri"/>
            </a:endParaRPr>
          </a:p>
          <a:p>
            <a:r>
              <a:rPr lang="en-GB" sz="2200" dirty="0">
                <a:cs typeface="Calibri"/>
              </a:rPr>
              <a:t>A space where piracy groups race to release material</a:t>
            </a:r>
            <a:endParaRPr lang="en-GB"/>
          </a:p>
          <a:p>
            <a:r>
              <a:rPr lang="en-GB" sz="2200" dirty="0">
                <a:cs typeface="Calibri"/>
              </a:rPr>
              <a:t>An alternative reality game</a:t>
            </a:r>
          </a:p>
          <a:p>
            <a:r>
              <a:rPr lang="en-GB" sz="2200" dirty="0">
                <a:cs typeface="Calibri"/>
              </a:rPr>
              <a:t>Not peer-to-peer file sharing</a:t>
            </a:r>
          </a:p>
          <a:p>
            <a:endParaRPr lang="en-GB" sz="2200" dirty="0">
              <a:cs typeface="Calibri"/>
            </a:endParaRPr>
          </a:p>
          <a:p>
            <a:endParaRPr lang="en-GB" sz="2200" dirty="0">
              <a:cs typeface="Calibri"/>
            </a:endParaRP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Huizing and van der Wal’s pyramid. Reproduced under a Creative Commons License. Ard Huizing and Jan A. van der Wal, ‘Explaining the Rise and Fall of the Warez MP3 Scene: An Empirical Account from the Inside’, </a:t>
            </a:r>
            <a:r>
              <a:rPr lang="en-GB" sz="2200" i="1" dirty="0">
                <a:ea typeface="+mn-lt"/>
                <a:cs typeface="+mn-lt"/>
              </a:rPr>
              <a:t>First Monday</a:t>
            </a:r>
            <a:r>
              <a:rPr lang="en-GB" sz="2200" dirty="0">
                <a:ea typeface="+mn-lt"/>
                <a:cs typeface="+mn-lt"/>
              </a:rPr>
              <a:t>, 19.10 (2014) </a:t>
            </a:r>
          </a:p>
          <a:p>
            <a:pPr marL="0" indent="0">
              <a:buNone/>
            </a:pPr>
            <a:endParaRPr lang="en-GB" sz="2200" dirty="0">
              <a:ea typeface="+mn-lt"/>
              <a:cs typeface="+mn-lt"/>
            </a:endParaRPr>
          </a:p>
          <a:p>
            <a:endParaRPr lang="en-GB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02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each, outdoor, sand&#10;&#10;Description automatically generated">
            <a:extLst>
              <a:ext uri="{FF2B5EF4-FFF2-40B4-BE49-F238E27FC236}">
                <a16:creationId xmlns:a16="http://schemas.microsoft.com/office/drawing/2014/main" id="{13139A42-122E-D60F-4BCC-2F4BA0C22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618" b="59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E5F4D-BDC2-C474-54DB-9E4EDEE1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  <a:cs typeface="Calibri Light"/>
              </a:rPr>
              <a:t>Information Security and Shadow Libraries</a:t>
            </a:r>
            <a:endParaRPr lang="en-GB" sz="400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0054-1AD0-E3F7-EBE7-C6D79FE8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Sources of data?</a:t>
            </a:r>
          </a:p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Credential data and library information systems</a:t>
            </a:r>
          </a:p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Geopolitical contentions</a:t>
            </a:r>
          </a:p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The politics of accusation</a:t>
            </a:r>
          </a:p>
          <a:p>
            <a:r>
              <a:rPr lang="en-GB" sz="2000" dirty="0">
                <a:solidFill>
                  <a:srgbClr val="FFFFFF"/>
                </a:solidFill>
                <a:cs typeface="Calibri"/>
              </a:rPr>
              <a:t>Size: the British Library is </a:t>
            </a:r>
            <a:r>
              <a:rPr lang="en-GB" sz="2000" dirty="0">
                <a:ea typeface="+mn-lt"/>
                <a:cs typeface="+mn-lt"/>
              </a:rPr>
              <a:t>approximately 170 million items total and 13.5 million books</a:t>
            </a:r>
          </a:p>
          <a:p>
            <a:pPr lvl="1"/>
            <a:r>
              <a:rPr lang="en-GB" sz="1600" dirty="0">
                <a:solidFill>
                  <a:srgbClr val="FFFFFF"/>
                </a:solidFill>
                <a:cs typeface="Calibri"/>
              </a:rPr>
              <a:t>9,000 missing items!</a:t>
            </a:r>
          </a:p>
        </p:txBody>
      </p:sp>
    </p:spTree>
    <p:extLst>
      <p:ext uri="{BB962C8B-B14F-4D97-AF65-F5344CB8AC3E}">
        <p14:creationId xmlns:p14="http://schemas.microsoft.com/office/powerpoint/2010/main" val="4200786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Ion</vt:lpstr>
      <vt:lpstr>Shadow Libraries</vt:lpstr>
      <vt:lpstr>Is Education Different?</vt:lpstr>
      <vt:lpstr>Disciplinary Hierarchy?</vt:lpstr>
      <vt:lpstr>What is “The Scene”? What level of professional organization are we talking about?</vt:lpstr>
      <vt:lpstr>Information Security and Shadow Libraries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163</cp:revision>
  <dcterms:created xsi:type="dcterms:W3CDTF">2022-04-07T16:06:56Z</dcterms:created>
  <dcterms:modified xsi:type="dcterms:W3CDTF">2022-05-13T18:54:14Z</dcterms:modified>
</cp:coreProperties>
</file>