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48" r:id="rId2"/>
  </p:sldMasterIdLst>
  <p:notesMasterIdLst>
    <p:notesMasterId r:id="rId14"/>
  </p:notesMasterIdLst>
  <p:sldIdLst>
    <p:sldId id="257" r:id="rId3"/>
    <p:sldId id="258" r:id="rId4"/>
    <p:sldId id="259" r:id="rId5"/>
    <p:sldId id="301" r:id="rId6"/>
    <p:sldId id="260" r:id="rId7"/>
    <p:sldId id="262" r:id="rId8"/>
    <p:sldId id="266" r:id="rId9"/>
    <p:sldId id="2150" r:id="rId10"/>
    <p:sldId id="2136" r:id="rId11"/>
    <p:sldId id="268" r:id="rId12"/>
    <p:sldId id="269"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Open Sans Light" panose="020B0306030504020204" pitchFamily="34" charset="0"/>
      <p:regular r:id="rId23"/>
      <p:italic r:id="rId24"/>
    </p:embeddedFont>
    <p:embeddedFont>
      <p:font typeface="Roboto Slab" panose="020B0604020202020204" charset="0"/>
      <p:regular r:id="rId25"/>
      <p:bold r:id="rId26"/>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2166"/>
    <a:srgbClr val="1B1D32"/>
    <a:srgbClr val="C62165"/>
    <a:srgbClr val="EC801D"/>
    <a:srgbClr val="EEDA3B"/>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5045D-89BE-03B3-F63D-4B9223A6744E}" v="5" dt="2022-05-18T10:31:37.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1" d="100"/>
          <a:sy n="81" d="100"/>
        </p:scale>
        <p:origin x="52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9A865-8D50-46AA-8367-7C80498EBD2A}" type="datetimeFigureOut">
              <a:rPr lang="en-GB" smtClean="0"/>
              <a:t>18/05/2022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30548-3AC6-4060-A2AC-141BDA25A3E0}" type="slidenum">
              <a:rPr lang="en-GB" smtClean="0"/>
              <a:t>‹#›</a:t>
            </a:fld>
            <a:endParaRPr lang="en-GB"/>
          </a:p>
        </p:txBody>
      </p:sp>
    </p:spTree>
    <p:extLst>
      <p:ext uri="{BB962C8B-B14F-4D97-AF65-F5344CB8AC3E}">
        <p14:creationId xmlns:p14="http://schemas.microsoft.com/office/powerpoint/2010/main" val="3352111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here that COPIM is working with a number of presses, and that this model has been adopted by CEUP and LUP, but here the case study will be CEUP</a:t>
            </a:r>
          </a:p>
        </p:txBody>
      </p:sp>
      <p:sp>
        <p:nvSpPr>
          <p:cNvPr id="4" name="Slide Number Placeholder 3"/>
          <p:cNvSpPr>
            <a:spLocks noGrp="1"/>
          </p:cNvSpPr>
          <p:nvPr>
            <p:ph type="sldNum" sz="quarter" idx="5"/>
          </p:nvPr>
        </p:nvSpPr>
        <p:spPr/>
        <p:txBody>
          <a:bodyPr/>
          <a:lstStyle/>
          <a:p>
            <a:fld id="{E0EE2D7A-0DAB-274B-9F11-2D8E4ACD9B26}" type="slidenum">
              <a:rPr lang="en-US" smtClean="0"/>
              <a:t>4</a:t>
            </a:fld>
            <a:endParaRPr lang="en-US"/>
          </a:p>
        </p:txBody>
      </p:sp>
    </p:spTree>
    <p:extLst>
      <p:ext uri="{BB962C8B-B14F-4D97-AF65-F5344CB8AC3E}">
        <p14:creationId xmlns:p14="http://schemas.microsoft.com/office/powerpoint/2010/main" val="272849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A89DF-EE59-4B2A-9723-19FE92114E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EFCDA5-1BD6-4447-BD5B-1225349D8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F2CEE9-EB21-495A-914F-71DBD1C48D47}"/>
              </a:ext>
            </a:extLst>
          </p:cNvPr>
          <p:cNvSpPr>
            <a:spLocks noGrp="1"/>
          </p:cNvSpPr>
          <p:nvPr>
            <p:ph type="dt" sz="half" idx="10"/>
          </p:nvPr>
        </p:nvSpPr>
        <p:spPr/>
        <p:txBody>
          <a:bodyPr/>
          <a:lstStyle/>
          <a:p>
            <a:fld id="{A11959B4-62D4-49C0-82D0-A3F8807A596C}" type="datetimeFigureOut">
              <a:rPr lang="en-GB" smtClean="0"/>
              <a:t>18/05/2022</a:t>
            </a:fld>
            <a:endParaRPr lang="en-GB"/>
          </a:p>
        </p:txBody>
      </p:sp>
      <p:sp>
        <p:nvSpPr>
          <p:cNvPr id="5" name="Footer Placeholder 4">
            <a:extLst>
              <a:ext uri="{FF2B5EF4-FFF2-40B4-BE49-F238E27FC236}">
                <a16:creationId xmlns:a16="http://schemas.microsoft.com/office/drawing/2014/main" id="{623F6BC7-4385-492B-90EF-A23EE2D268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CE75F2-F147-4D32-832D-DF686A1C11F7}"/>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432868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2E70-C505-4BCC-A6A9-88F70462F3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CB68A2-39B3-4BDB-BDCD-C88120BB6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87FDC0-94E6-4570-8ABF-BB81C2CA4C0F}"/>
              </a:ext>
            </a:extLst>
          </p:cNvPr>
          <p:cNvSpPr>
            <a:spLocks noGrp="1"/>
          </p:cNvSpPr>
          <p:nvPr>
            <p:ph type="dt" sz="half" idx="10"/>
          </p:nvPr>
        </p:nvSpPr>
        <p:spPr/>
        <p:txBody>
          <a:bodyPr/>
          <a:lstStyle/>
          <a:p>
            <a:fld id="{A11959B4-62D4-49C0-82D0-A3F8807A596C}" type="datetimeFigureOut">
              <a:rPr lang="en-GB" smtClean="0"/>
              <a:t>18/05/2022</a:t>
            </a:fld>
            <a:endParaRPr lang="en-GB"/>
          </a:p>
        </p:txBody>
      </p:sp>
      <p:sp>
        <p:nvSpPr>
          <p:cNvPr id="5" name="Footer Placeholder 4">
            <a:extLst>
              <a:ext uri="{FF2B5EF4-FFF2-40B4-BE49-F238E27FC236}">
                <a16:creationId xmlns:a16="http://schemas.microsoft.com/office/drawing/2014/main" id="{031D5413-5332-48D0-94BC-2F66E2202F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0C904-6E68-4B18-B5EA-1579228E117F}"/>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2707988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F7C9-1C14-4939-817F-178F951C6B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A06117-EE53-4953-8AC4-5E95F3D86E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C41E44-D4C6-4BC6-A60D-F348B8BAC021}"/>
              </a:ext>
            </a:extLst>
          </p:cNvPr>
          <p:cNvSpPr>
            <a:spLocks noGrp="1"/>
          </p:cNvSpPr>
          <p:nvPr>
            <p:ph type="dt" sz="half" idx="10"/>
          </p:nvPr>
        </p:nvSpPr>
        <p:spPr/>
        <p:txBody>
          <a:bodyPr/>
          <a:lstStyle/>
          <a:p>
            <a:fld id="{A11959B4-62D4-49C0-82D0-A3F8807A596C}" type="datetimeFigureOut">
              <a:rPr lang="en-GB" smtClean="0"/>
              <a:t>18/05/2022</a:t>
            </a:fld>
            <a:endParaRPr lang="en-GB"/>
          </a:p>
        </p:txBody>
      </p:sp>
      <p:sp>
        <p:nvSpPr>
          <p:cNvPr id="5" name="Footer Placeholder 4">
            <a:extLst>
              <a:ext uri="{FF2B5EF4-FFF2-40B4-BE49-F238E27FC236}">
                <a16:creationId xmlns:a16="http://schemas.microsoft.com/office/drawing/2014/main" id="{E710C27F-B7E0-4B68-839F-252E9E7552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E7F30E-CAF7-4BA1-BFD3-F1D53C39D26E}"/>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927319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E75E-34B4-4D0F-8CB5-F27FB932D1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622186-C8AD-4E5C-BDF5-91F8451CFB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9DBC5E-E838-4FE5-9E86-5D157415E5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E89D1E-03CC-4BDD-885B-F1A434BB140C}"/>
              </a:ext>
            </a:extLst>
          </p:cNvPr>
          <p:cNvSpPr>
            <a:spLocks noGrp="1"/>
          </p:cNvSpPr>
          <p:nvPr>
            <p:ph type="dt" sz="half" idx="10"/>
          </p:nvPr>
        </p:nvSpPr>
        <p:spPr/>
        <p:txBody>
          <a:bodyPr/>
          <a:lstStyle/>
          <a:p>
            <a:fld id="{A11959B4-62D4-49C0-82D0-A3F8807A596C}" type="datetimeFigureOut">
              <a:rPr lang="en-GB" smtClean="0"/>
              <a:t>18/05/2022</a:t>
            </a:fld>
            <a:endParaRPr lang="en-GB"/>
          </a:p>
        </p:txBody>
      </p:sp>
      <p:sp>
        <p:nvSpPr>
          <p:cNvPr id="6" name="Footer Placeholder 5">
            <a:extLst>
              <a:ext uri="{FF2B5EF4-FFF2-40B4-BE49-F238E27FC236}">
                <a16:creationId xmlns:a16="http://schemas.microsoft.com/office/drawing/2014/main" id="{AE78ED43-FE1C-4D20-9F8A-399F71530B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D6851A-9CDD-4935-B7B3-540D5675F3EC}"/>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186364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6573-FA12-476F-8B78-E840F898F1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E9091-2F97-46D3-B236-C405328DE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F5B323-8ED9-49FB-A109-6BCE37EB5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FD052F-7FCF-47EA-B424-18967EC74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C2779-AE83-4B06-BC90-E154388481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33EC11-34C3-427D-83BD-251A8D0A4EB5}"/>
              </a:ext>
            </a:extLst>
          </p:cNvPr>
          <p:cNvSpPr>
            <a:spLocks noGrp="1"/>
          </p:cNvSpPr>
          <p:nvPr>
            <p:ph type="dt" sz="half" idx="10"/>
          </p:nvPr>
        </p:nvSpPr>
        <p:spPr/>
        <p:txBody>
          <a:bodyPr/>
          <a:lstStyle/>
          <a:p>
            <a:fld id="{A11959B4-62D4-49C0-82D0-A3F8807A596C}" type="datetimeFigureOut">
              <a:rPr lang="en-GB" smtClean="0"/>
              <a:t>18/05/2022</a:t>
            </a:fld>
            <a:endParaRPr lang="en-GB"/>
          </a:p>
        </p:txBody>
      </p:sp>
      <p:sp>
        <p:nvSpPr>
          <p:cNvPr id="8" name="Footer Placeholder 7">
            <a:extLst>
              <a:ext uri="{FF2B5EF4-FFF2-40B4-BE49-F238E27FC236}">
                <a16:creationId xmlns:a16="http://schemas.microsoft.com/office/drawing/2014/main" id="{1D50E3C8-828D-465A-B00D-6B56527F4C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A1A082-E654-4040-8691-0F46CD478C03}"/>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3701236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9185-CF2A-4026-9DCA-619AA1395B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27E510-EE3F-4A35-947E-428771C07764}"/>
              </a:ext>
            </a:extLst>
          </p:cNvPr>
          <p:cNvSpPr>
            <a:spLocks noGrp="1"/>
          </p:cNvSpPr>
          <p:nvPr>
            <p:ph type="dt" sz="half" idx="10"/>
          </p:nvPr>
        </p:nvSpPr>
        <p:spPr/>
        <p:txBody>
          <a:bodyPr/>
          <a:lstStyle/>
          <a:p>
            <a:fld id="{A11959B4-62D4-49C0-82D0-A3F8807A596C}" type="datetimeFigureOut">
              <a:rPr lang="en-GB" smtClean="0"/>
              <a:t>18/05/2022</a:t>
            </a:fld>
            <a:endParaRPr lang="en-GB"/>
          </a:p>
        </p:txBody>
      </p:sp>
      <p:sp>
        <p:nvSpPr>
          <p:cNvPr id="4" name="Footer Placeholder 3">
            <a:extLst>
              <a:ext uri="{FF2B5EF4-FFF2-40B4-BE49-F238E27FC236}">
                <a16:creationId xmlns:a16="http://schemas.microsoft.com/office/drawing/2014/main" id="{9B19F957-08CA-46AB-BF59-D8817B36A6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552558-F893-4C22-BCB2-88B9C62A8650}"/>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3200165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2B5D29-0220-478C-AF89-39CC2AA1D5D0}"/>
              </a:ext>
            </a:extLst>
          </p:cNvPr>
          <p:cNvSpPr>
            <a:spLocks noGrp="1"/>
          </p:cNvSpPr>
          <p:nvPr>
            <p:ph type="dt" sz="half" idx="10"/>
          </p:nvPr>
        </p:nvSpPr>
        <p:spPr/>
        <p:txBody>
          <a:bodyPr/>
          <a:lstStyle/>
          <a:p>
            <a:fld id="{A11959B4-62D4-49C0-82D0-A3F8807A596C}" type="datetimeFigureOut">
              <a:rPr lang="en-GB" smtClean="0"/>
              <a:t>18/05/2022</a:t>
            </a:fld>
            <a:endParaRPr lang="en-GB"/>
          </a:p>
        </p:txBody>
      </p:sp>
      <p:sp>
        <p:nvSpPr>
          <p:cNvPr id="3" name="Footer Placeholder 2">
            <a:extLst>
              <a:ext uri="{FF2B5EF4-FFF2-40B4-BE49-F238E27FC236}">
                <a16:creationId xmlns:a16="http://schemas.microsoft.com/office/drawing/2014/main" id="{4A43BDF8-7840-48CB-B252-387097A89E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3D7123-B7CC-4369-B894-2291BCCA8046}"/>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361183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32C5-EFA7-4E0E-B9BD-C8427A524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D59ACD-B1F7-4FE9-810B-5EC88A4484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96F516-25D7-4A32-9574-AA2CE3DA2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6134A-782A-42EF-B540-E2B99568FFB1}"/>
              </a:ext>
            </a:extLst>
          </p:cNvPr>
          <p:cNvSpPr>
            <a:spLocks noGrp="1"/>
          </p:cNvSpPr>
          <p:nvPr>
            <p:ph type="dt" sz="half" idx="10"/>
          </p:nvPr>
        </p:nvSpPr>
        <p:spPr/>
        <p:txBody>
          <a:bodyPr/>
          <a:lstStyle/>
          <a:p>
            <a:fld id="{A11959B4-62D4-49C0-82D0-A3F8807A596C}" type="datetimeFigureOut">
              <a:rPr lang="en-GB" smtClean="0"/>
              <a:t>18/05/2022</a:t>
            </a:fld>
            <a:endParaRPr lang="en-GB"/>
          </a:p>
        </p:txBody>
      </p:sp>
      <p:sp>
        <p:nvSpPr>
          <p:cNvPr id="6" name="Footer Placeholder 5">
            <a:extLst>
              <a:ext uri="{FF2B5EF4-FFF2-40B4-BE49-F238E27FC236}">
                <a16:creationId xmlns:a16="http://schemas.microsoft.com/office/drawing/2014/main" id="{0F117A6F-D2CB-4D7C-84F1-77ECBE397D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34CF0-B180-49FD-A156-CC2DEA553399}"/>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6893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D85D-D095-42DA-8E52-AA96180C8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857332-DD5A-4FB1-B14C-21CD26A16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5D8224-2C26-4619-A33C-93AAF5DA0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AADE0D-1CD2-4CAF-BEF7-26BB8C301BF9}"/>
              </a:ext>
            </a:extLst>
          </p:cNvPr>
          <p:cNvSpPr>
            <a:spLocks noGrp="1"/>
          </p:cNvSpPr>
          <p:nvPr>
            <p:ph type="dt" sz="half" idx="10"/>
          </p:nvPr>
        </p:nvSpPr>
        <p:spPr/>
        <p:txBody>
          <a:bodyPr/>
          <a:lstStyle/>
          <a:p>
            <a:fld id="{A11959B4-62D4-49C0-82D0-A3F8807A596C}" type="datetimeFigureOut">
              <a:rPr lang="en-GB" smtClean="0"/>
              <a:t>18/05/2022</a:t>
            </a:fld>
            <a:endParaRPr lang="en-GB"/>
          </a:p>
        </p:txBody>
      </p:sp>
      <p:sp>
        <p:nvSpPr>
          <p:cNvPr id="6" name="Footer Placeholder 5">
            <a:extLst>
              <a:ext uri="{FF2B5EF4-FFF2-40B4-BE49-F238E27FC236}">
                <a16:creationId xmlns:a16="http://schemas.microsoft.com/office/drawing/2014/main" id="{7D7994FB-0F6C-473A-B481-B8B4F5CDBD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1033B5-A1A2-4C03-8DB1-7C8BC166165E}"/>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3463883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A9C6-554A-4FC2-9A5C-32179DB8F1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C87613-3413-4069-8EDF-D08F7F6566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34ABC7-6129-4074-B2D4-B18D45473EBA}"/>
              </a:ext>
            </a:extLst>
          </p:cNvPr>
          <p:cNvSpPr>
            <a:spLocks noGrp="1"/>
          </p:cNvSpPr>
          <p:nvPr>
            <p:ph type="dt" sz="half" idx="10"/>
          </p:nvPr>
        </p:nvSpPr>
        <p:spPr/>
        <p:txBody>
          <a:bodyPr/>
          <a:lstStyle/>
          <a:p>
            <a:fld id="{A11959B4-62D4-49C0-82D0-A3F8807A596C}" type="datetimeFigureOut">
              <a:rPr lang="en-GB" smtClean="0"/>
              <a:t>18/05/2022</a:t>
            </a:fld>
            <a:endParaRPr lang="en-GB"/>
          </a:p>
        </p:txBody>
      </p:sp>
      <p:sp>
        <p:nvSpPr>
          <p:cNvPr id="5" name="Footer Placeholder 4">
            <a:extLst>
              <a:ext uri="{FF2B5EF4-FFF2-40B4-BE49-F238E27FC236}">
                <a16:creationId xmlns:a16="http://schemas.microsoft.com/office/drawing/2014/main" id="{75294263-A74C-426C-8140-9E79B1B9CE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78DE9-8A8B-4391-AB83-E6045EFBF020}"/>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882035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3AE207-1413-49AB-A968-F08DD05A03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C8B1D4-44B4-4A83-ABC0-1B365C4A57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CBBBE4-9064-4062-B158-E7AF8B5172EF}"/>
              </a:ext>
            </a:extLst>
          </p:cNvPr>
          <p:cNvSpPr>
            <a:spLocks noGrp="1"/>
          </p:cNvSpPr>
          <p:nvPr>
            <p:ph type="dt" sz="half" idx="10"/>
          </p:nvPr>
        </p:nvSpPr>
        <p:spPr/>
        <p:txBody>
          <a:bodyPr/>
          <a:lstStyle/>
          <a:p>
            <a:fld id="{A11959B4-62D4-49C0-82D0-A3F8807A596C}" type="datetimeFigureOut">
              <a:rPr lang="en-GB" smtClean="0"/>
              <a:t>18/05/2022</a:t>
            </a:fld>
            <a:endParaRPr lang="en-GB"/>
          </a:p>
        </p:txBody>
      </p:sp>
      <p:sp>
        <p:nvSpPr>
          <p:cNvPr id="5" name="Footer Placeholder 4">
            <a:extLst>
              <a:ext uri="{FF2B5EF4-FFF2-40B4-BE49-F238E27FC236}">
                <a16:creationId xmlns:a16="http://schemas.microsoft.com/office/drawing/2014/main" id="{4B8E3F88-056B-4743-A710-6180A2C81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4D823C-790F-4FD8-86EA-F562479E16BD}"/>
              </a:ext>
            </a:extLst>
          </p:cNvPr>
          <p:cNvSpPr>
            <a:spLocks noGrp="1"/>
          </p:cNvSpPr>
          <p:nvPr>
            <p:ph type="sldNum" sz="quarter" idx="12"/>
          </p:nvPr>
        </p:nvSpPr>
        <p:spPr/>
        <p:txBody>
          <a:bodyPr/>
          <a:lstStyle/>
          <a:p>
            <a:fld id="{AF8877A3-2CE6-4467-9478-B2D772217E3A}" type="slidenum">
              <a:rPr lang="en-GB" smtClean="0"/>
              <a:t>‹#›</a:t>
            </a:fld>
            <a:endParaRPr lang="en-GB"/>
          </a:p>
        </p:txBody>
      </p:sp>
    </p:spTree>
    <p:extLst>
      <p:ext uri="{BB962C8B-B14F-4D97-AF65-F5344CB8AC3E}">
        <p14:creationId xmlns:p14="http://schemas.microsoft.com/office/powerpoint/2010/main" val="24844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18/05/2022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18/05/2022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18/05/2022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18/05/2022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6D3CD-D0F9-4B03-B25B-5995108A2C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CCC3E0-3298-4294-BC0D-1EEFEA0C5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AA9E36-FE47-4237-9DDC-9A17B4D93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959B4-62D4-49C0-82D0-A3F8807A596C}" type="datetimeFigureOut">
              <a:rPr lang="en-GB" smtClean="0"/>
              <a:t>18/05/2022</a:t>
            </a:fld>
            <a:endParaRPr lang="en-GB"/>
          </a:p>
        </p:txBody>
      </p:sp>
      <p:sp>
        <p:nvSpPr>
          <p:cNvPr id="5" name="Footer Placeholder 4">
            <a:extLst>
              <a:ext uri="{FF2B5EF4-FFF2-40B4-BE49-F238E27FC236}">
                <a16:creationId xmlns:a16="http://schemas.microsoft.com/office/drawing/2014/main" id="{23AAE965-9686-45EF-BCB1-529C2F34D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79D5A7-9D5A-4708-9194-9AB3E0DDA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877A3-2CE6-4467-9478-B2D772217E3A}" type="slidenum">
              <a:rPr lang="en-GB" smtClean="0"/>
              <a:t>‹#›</a:t>
            </a:fld>
            <a:endParaRPr lang="en-GB"/>
          </a:p>
        </p:txBody>
      </p:sp>
    </p:spTree>
    <p:extLst>
      <p:ext uri="{BB962C8B-B14F-4D97-AF65-F5344CB8AC3E}">
        <p14:creationId xmlns:p14="http://schemas.microsoft.com/office/powerpoint/2010/main" val="1272463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sv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629/uksg.392"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2E3658-75C3-465E-B408-F9212E951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TextBox 5">
            <a:extLst>
              <a:ext uri="{FF2B5EF4-FFF2-40B4-BE49-F238E27FC236}">
                <a16:creationId xmlns:a16="http://schemas.microsoft.com/office/drawing/2014/main" id="{08097A94-BE10-44AD-8471-048065FAEAD0}"/>
              </a:ext>
            </a:extLst>
          </p:cNvPr>
          <p:cNvSpPr txBox="1"/>
          <p:nvPr/>
        </p:nvSpPr>
        <p:spPr>
          <a:xfrm>
            <a:off x="2875731" y="872298"/>
            <a:ext cx="9020896" cy="1138773"/>
          </a:xfrm>
          <a:prstGeom prst="rect">
            <a:avLst/>
          </a:prstGeom>
          <a:noFill/>
        </p:spPr>
        <p:txBody>
          <a:bodyPr wrap="square" lIns="91440" tIns="45720" rIns="91440" bIns="45720" rtlCol="0" anchor="t">
            <a:spAutoFit/>
          </a:bodyPr>
          <a:lstStyle/>
          <a:p>
            <a:r>
              <a:rPr lang="en-GB" sz="4000" b="1" dirty="0">
                <a:solidFill>
                  <a:srgbClr val="EEDA3B"/>
                </a:solidFill>
                <a:latin typeface="Roboto Slab"/>
              </a:rPr>
              <a:t>COPIM &amp; Open Access Monographs</a:t>
            </a:r>
          </a:p>
          <a:p>
            <a:r>
              <a:rPr lang="en-GB" sz="2800" dirty="0">
                <a:solidFill>
                  <a:schemeClr val="bg1"/>
                </a:solidFill>
                <a:latin typeface="Open Sans Light" pitchFamily="2" charset="0"/>
                <a:ea typeface="Open Sans Light" pitchFamily="2" charset="0"/>
                <a:cs typeface="Open Sans Light" pitchFamily="2" charset="0"/>
              </a:rPr>
              <a:t>Opportunities for supporting Open Access books </a:t>
            </a:r>
          </a:p>
        </p:txBody>
      </p:sp>
      <p:sp>
        <p:nvSpPr>
          <p:cNvPr id="8" name="TextBox 7">
            <a:extLst>
              <a:ext uri="{FF2B5EF4-FFF2-40B4-BE49-F238E27FC236}">
                <a16:creationId xmlns:a16="http://schemas.microsoft.com/office/drawing/2014/main" id="{566C03CC-F7ED-4DF5-8099-8A7DC42B7C6A}"/>
              </a:ext>
            </a:extLst>
          </p:cNvPr>
          <p:cNvSpPr txBox="1"/>
          <p:nvPr/>
        </p:nvSpPr>
        <p:spPr>
          <a:xfrm>
            <a:off x="2875731" y="2304486"/>
            <a:ext cx="6664162" cy="954107"/>
          </a:xfrm>
          <a:prstGeom prst="rect">
            <a:avLst/>
          </a:prstGeom>
          <a:noFill/>
        </p:spPr>
        <p:txBody>
          <a:bodyPr wrap="square" rtlCol="0">
            <a:spAutoFit/>
          </a:bodyPr>
          <a:lstStyle/>
          <a:p>
            <a:r>
              <a:rPr lang="en-GB" sz="3600" dirty="0">
                <a:solidFill>
                  <a:srgbClr val="EEDA3B"/>
                </a:solidFill>
                <a:latin typeface="Open Sans Light" panose="020B0306030504020204" pitchFamily="34" charset="0"/>
                <a:ea typeface="Open Sans Light" panose="020B0306030504020204" pitchFamily="34" charset="0"/>
                <a:cs typeface="Open Sans Light" panose="020B0306030504020204" pitchFamily="34" charset="0"/>
              </a:rPr>
              <a:t>Professor Martin Paul Eve</a:t>
            </a:r>
          </a:p>
          <a:p>
            <a:r>
              <a:rPr lang="en-GB"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COPIM &amp; Birkbeck, University of London</a:t>
            </a:r>
          </a:p>
        </p:txBody>
      </p:sp>
      <p:sp>
        <p:nvSpPr>
          <p:cNvPr id="12" name="Oval 11">
            <a:extLst>
              <a:ext uri="{FF2B5EF4-FFF2-40B4-BE49-F238E27FC236}">
                <a16:creationId xmlns:a16="http://schemas.microsoft.com/office/drawing/2014/main" id="{E321371F-ADAA-409B-9B09-C0C02588962A}"/>
              </a:ext>
            </a:extLst>
          </p:cNvPr>
          <p:cNvSpPr/>
          <p:nvPr/>
        </p:nvSpPr>
        <p:spPr>
          <a:xfrm>
            <a:off x="8052205" y="5008290"/>
            <a:ext cx="3208950" cy="3118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tableware, clipart, dishware&#10;&#10;Description automatically generated">
            <a:extLst>
              <a:ext uri="{FF2B5EF4-FFF2-40B4-BE49-F238E27FC236}">
                <a16:creationId xmlns:a16="http://schemas.microsoft.com/office/drawing/2014/main" id="{FE4D40A4-5A10-4434-B9A0-0E0DDD451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55" y="5771166"/>
            <a:ext cx="1834935" cy="843648"/>
          </a:xfrm>
          <a:prstGeom prst="rect">
            <a:avLst/>
          </a:prstGeom>
        </p:spPr>
      </p:pic>
      <p:sp>
        <p:nvSpPr>
          <p:cNvPr id="11" name="TextBox 10">
            <a:extLst>
              <a:ext uri="{FF2B5EF4-FFF2-40B4-BE49-F238E27FC236}">
                <a16:creationId xmlns:a16="http://schemas.microsoft.com/office/drawing/2014/main" id="{C40E36EC-3289-41B3-B724-FCAE3B3F2454}"/>
              </a:ext>
            </a:extLst>
          </p:cNvPr>
          <p:cNvSpPr txBox="1"/>
          <p:nvPr/>
        </p:nvSpPr>
        <p:spPr>
          <a:xfrm>
            <a:off x="2875731" y="3539178"/>
            <a:ext cx="6664162" cy="400110"/>
          </a:xfrm>
          <a:prstGeom prst="rect">
            <a:avLst/>
          </a:prstGeom>
          <a:noFill/>
        </p:spPr>
        <p:txBody>
          <a:bodyPr wrap="square" rtlCol="0">
            <a:spAutoFit/>
          </a:bodyPr>
          <a:lstStyle/>
          <a:p>
            <a:r>
              <a:rPr lang="en-GB" sz="2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Open Access Australasia Webinar, Tues 24 May 2022</a:t>
            </a:r>
            <a:endParaRPr lang="en-GB" sz="12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Picture 2" descr="Logo, company name&#10;&#10;Description automatically generated">
            <a:extLst>
              <a:ext uri="{FF2B5EF4-FFF2-40B4-BE49-F238E27FC236}">
                <a16:creationId xmlns:a16="http://schemas.microsoft.com/office/drawing/2014/main" id="{E311E67B-09E0-4043-8778-775A653B1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356" y="5762120"/>
            <a:ext cx="2518648" cy="914025"/>
          </a:xfrm>
          <a:prstGeom prst="rect">
            <a:avLst/>
          </a:prstGeom>
        </p:spPr>
      </p:pic>
    </p:spTree>
    <p:extLst>
      <p:ext uri="{BB962C8B-B14F-4D97-AF65-F5344CB8AC3E}">
        <p14:creationId xmlns:p14="http://schemas.microsoft.com/office/powerpoint/2010/main" val="3625573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A39658-B299-4C59-A9D7-F14F9642E9C4}"/>
              </a:ext>
            </a:extLst>
          </p:cNvPr>
          <p:cNvSpPr/>
          <p:nvPr/>
        </p:nvSpPr>
        <p:spPr>
          <a:xfrm>
            <a:off x="2900" y="0"/>
            <a:ext cx="1218909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9481FFF-448A-41F7-A11D-BA0AD94B6292}"/>
              </a:ext>
            </a:extLst>
          </p:cNvPr>
          <p:cNvSpPr txBox="1"/>
          <p:nvPr/>
        </p:nvSpPr>
        <p:spPr>
          <a:xfrm>
            <a:off x="1837938" y="3429000"/>
            <a:ext cx="7579439" cy="1631216"/>
          </a:xfrm>
          <a:prstGeom prst="rect">
            <a:avLst/>
          </a:prstGeom>
          <a:noFill/>
        </p:spPr>
        <p:txBody>
          <a:bodyPr wrap="square">
            <a:spAutoFit/>
          </a:bodyPr>
          <a:lstStyle/>
          <a:p>
            <a:r>
              <a:rPr lang="en-GB" sz="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Opening the Future is not a ‘read and publish’ deal</a:t>
            </a:r>
          </a:p>
        </p:txBody>
      </p:sp>
      <p:sp>
        <p:nvSpPr>
          <p:cNvPr id="8" name="TextBox 7">
            <a:extLst>
              <a:ext uri="{FF2B5EF4-FFF2-40B4-BE49-F238E27FC236}">
                <a16:creationId xmlns:a16="http://schemas.microsoft.com/office/drawing/2014/main" id="{B8F39016-8BB2-4DC4-A07C-54E014E725F4}"/>
              </a:ext>
            </a:extLst>
          </p:cNvPr>
          <p:cNvSpPr txBox="1"/>
          <p:nvPr/>
        </p:nvSpPr>
        <p:spPr>
          <a:xfrm>
            <a:off x="1837938" y="630279"/>
            <a:ext cx="8009138" cy="2554545"/>
          </a:xfrm>
          <a:prstGeom prst="rect">
            <a:avLst/>
          </a:prstGeom>
          <a:noFill/>
        </p:spPr>
        <p:txBody>
          <a:bodyPr wrap="square" rtlCol="0">
            <a:spAutoFit/>
          </a:bodyPr>
          <a:lstStyle/>
          <a:p>
            <a:r>
              <a:rPr lang="en-GB" sz="8000" b="1" dirty="0">
                <a:solidFill>
                  <a:srgbClr val="C62166"/>
                </a:solidFill>
                <a:latin typeface="Roboto Slab" pitchFamily="2" charset="0"/>
                <a:ea typeface="Roboto Slab" pitchFamily="2" charset="0"/>
              </a:rPr>
              <a:t>What this model is </a:t>
            </a:r>
            <a:r>
              <a:rPr lang="en-GB" sz="8000" b="1" dirty="0">
                <a:solidFill>
                  <a:srgbClr val="EEDA3B"/>
                </a:solidFill>
                <a:latin typeface="Roboto Slab" pitchFamily="2" charset="0"/>
                <a:ea typeface="Roboto Slab" pitchFamily="2" charset="0"/>
              </a:rPr>
              <a:t>not</a:t>
            </a:r>
          </a:p>
        </p:txBody>
      </p:sp>
      <p:sp>
        <p:nvSpPr>
          <p:cNvPr id="2" name="Oval 1">
            <a:extLst>
              <a:ext uri="{FF2B5EF4-FFF2-40B4-BE49-F238E27FC236}">
                <a16:creationId xmlns:a16="http://schemas.microsoft.com/office/drawing/2014/main" id="{0F2B184F-1C13-44DB-869A-4B3D1456DF93}"/>
              </a:ext>
            </a:extLst>
          </p:cNvPr>
          <p:cNvSpPr/>
          <p:nvPr/>
        </p:nvSpPr>
        <p:spPr>
          <a:xfrm>
            <a:off x="9651513" y="4509891"/>
            <a:ext cx="3435659" cy="3435659"/>
          </a:xfrm>
          <a:prstGeom prst="ellipse">
            <a:avLst/>
          </a:prstGeom>
          <a:solidFill>
            <a:srgbClr val="EED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875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0270B8-7CBC-46DD-B9E4-166FCEED18A0}"/>
              </a:ext>
            </a:extLst>
          </p:cNvPr>
          <p:cNvSpPr/>
          <p:nvPr/>
        </p:nvSpPr>
        <p:spPr>
          <a:xfrm>
            <a:off x="0" y="1270000"/>
            <a:ext cx="12191999" cy="1107190"/>
          </a:xfrm>
          <a:prstGeom prst="rect">
            <a:avLst/>
          </a:prstGeom>
          <a:solidFill>
            <a:srgbClr val="C62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E16011E2-CF82-4BFB-92D6-6F5C268DC3A0}"/>
              </a:ext>
            </a:extLst>
          </p:cNvPr>
          <p:cNvSpPr txBox="1">
            <a:spLocks/>
          </p:cNvSpPr>
          <p:nvPr/>
        </p:nvSpPr>
        <p:spPr>
          <a:xfrm>
            <a:off x="758301" y="40617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C62166"/>
                </a:solidFill>
                <a:latin typeface="Roboto Slab" pitchFamily="2" charset="0"/>
                <a:ea typeface="Roboto Slab" pitchFamily="2" charset="0"/>
              </a:rPr>
              <a:t>For more information</a:t>
            </a:r>
          </a:p>
          <a:p>
            <a:endParaRPr lang="en-GB" sz="4800" b="1" dirty="0">
              <a:solidFill>
                <a:srgbClr val="C62166"/>
              </a:solidFill>
              <a:latin typeface="Roboto Slab" pitchFamily="2" charset="0"/>
              <a:ea typeface="Roboto Slab" pitchFamily="2" charset="0"/>
            </a:endParaRPr>
          </a:p>
        </p:txBody>
      </p:sp>
      <p:pic>
        <p:nvPicPr>
          <p:cNvPr id="8" name="Graphic 7" descr="Internet with solid fill">
            <a:extLst>
              <a:ext uri="{FF2B5EF4-FFF2-40B4-BE49-F238E27FC236}">
                <a16:creationId xmlns:a16="http://schemas.microsoft.com/office/drawing/2014/main" id="{5D67F1C4-30C3-4163-B897-07D6CB61E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4534" y="2487447"/>
            <a:ext cx="914400" cy="914400"/>
          </a:xfrm>
          <a:prstGeom prst="rect">
            <a:avLst/>
          </a:prstGeom>
        </p:spPr>
      </p:pic>
      <p:pic>
        <p:nvPicPr>
          <p:cNvPr id="12" name="Graphic 11" descr="Envelope with solid fill">
            <a:extLst>
              <a:ext uri="{FF2B5EF4-FFF2-40B4-BE49-F238E27FC236}">
                <a16:creationId xmlns:a16="http://schemas.microsoft.com/office/drawing/2014/main" id="{8DA209DD-F125-4ACA-9289-51844BD384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4534" y="1353800"/>
            <a:ext cx="914400" cy="914400"/>
          </a:xfrm>
          <a:prstGeom prst="rect">
            <a:avLst/>
          </a:prstGeom>
        </p:spPr>
      </p:pic>
      <p:sp>
        <p:nvSpPr>
          <p:cNvPr id="13" name="Content Placeholder 2">
            <a:extLst>
              <a:ext uri="{FF2B5EF4-FFF2-40B4-BE49-F238E27FC236}">
                <a16:creationId xmlns:a16="http://schemas.microsoft.com/office/drawing/2014/main" id="{71EBF0B7-4939-4DF3-B03A-BFE79AD87D72}"/>
              </a:ext>
            </a:extLst>
          </p:cNvPr>
          <p:cNvSpPr txBox="1">
            <a:spLocks/>
          </p:cNvSpPr>
          <p:nvPr/>
        </p:nvSpPr>
        <p:spPr>
          <a:xfrm>
            <a:off x="2506463" y="1543430"/>
            <a:ext cx="6104137" cy="544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martin.eve@bbk.ac.uk</a:t>
            </a:r>
          </a:p>
        </p:txBody>
      </p:sp>
      <p:pic>
        <p:nvPicPr>
          <p:cNvPr id="14" name="Picture 13" descr="A picture containing background pattern&#10;&#10;Description automatically generated">
            <a:extLst>
              <a:ext uri="{FF2B5EF4-FFF2-40B4-BE49-F238E27FC236}">
                <a16:creationId xmlns:a16="http://schemas.microsoft.com/office/drawing/2014/main" id="{0F80AEA1-4100-49A1-9B21-95C7F008F3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12" t="80976"/>
          <a:stretch/>
        </p:blipFill>
        <p:spPr>
          <a:xfrm>
            <a:off x="8791852" y="5553075"/>
            <a:ext cx="3400147" cy="1304496"/>
          </a:xfrm>
          <a:prstGeom prst="rect">
            <a:avLst/>
          </a:prstGeom>
        </p:spPr>
      </p:pic>
      <p:sp>
        <p:nvSpPr>
          <p:cNvPr id="11" name="Content Placeholder 2">
            <a:extLst>
              <a:ext uri="{FF2B5EF4-FFF2-40B4-BE49-F238E27FC236}">
                <a16:creationId xmlns:a16="http://schemas.microsoft.com/office/drawing/2014/main" id="{79AE23C3-9365-4F36-BB13-A7BC9947E58D}"/>
              </a:ext>
            </a:extLst>
          </p:cNvPr>
          <p:cNvSpPr txBox="1">
            <a:spLocks/>
          </p:cNvSpPr>
          <p:nvPr/>
        </p:nvSpPr>
        <p:spPr>
          <a:xfrm>
            <a:off x="2506463" y="2672290"/>
            <a:ext cx="9075937" cy="544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1B1D33"/>
                </a:solidFill>
                <a:latin typeface="Open Sans Light" panose="020B0306030504020204" pitchFamily="34" charset="0"/>
                <a:ea typeface="Open Sans Light" panose="020B0306030504020204" pitchFamily="34" charset="0"/>
                <a:cs typeface="Open Sans Light" panose="020B0306030504020204" pitchFamily="34" charset="0"/>
              </a:rPr>
              <a:t>openingthefuture.net</a:t>
            </a:r>
          </a:p>
        </p:txBody>
      </p:sp>
      <p:pic>
        <p:nvPicPr>
          <p:cNvPr id="15" name="Picture 14" descr="Logo, company name&#10;&#10;Description automatically generated">
            <a:extLst>
              <a:ext uri="{FF2B5EF4-FFF2-40B4-BE49-F238E27FC236}">
                <a16:creationId xmlns:a16="http://schemas.microsoft.com/office/drawing/2014/main" id="{CA4DCA03-A79A-4170-95B4-04168013E7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560" y="5748310"/>
            <a:ext cx="2518648" cy="914025"/>
          </a:xfrm>
          <a:prstGeom prst="rect">
            <a:avLst/>
          </a:prstGeom>
        </p:spPr>
      </p:pic>
      <p:pic>
        <p:nvPicPr>
          <p:cNvPr id="4" name="Picture 3" descr="Logo, icon&#10;&#10;Description automatically generated">
            <a:extLst>
              <a:ext uri="{FF2B5EF4-FFF2-40B4-BE49-F238E27FC236}">
                <a16:creationId xmlns:a16="http://schemas.microsoft.com/office/drawing/2014/main" id="{9EF54907-B96C-44C6-B023-70799E876B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5627" y="5553075"/>
            <a:ext cx="2180948" cy="1003151"/>
          </a:xfrm>
          <a:prstGeom prst="rect">
            <a:avLst/>
          </a:prstGeom>
        </p:spPr>
      </p:pic>
      <p:sp>
        <p:nvSpPr>
          <p:cNvPr id="16" name="Content Placeholder 2">
            <a:extLst>
              <a:ext uri="{FF2B5EF4-FFF2-40B4-BE49-F238E27FC236}">
                <a16:creationId xmlns:a16="http://schemas.microsoft.com/office/drawing/2014/main" id="{7D34CED1-0A36-4FAD-AC90-98815BE3799C}"/>
              </a:ext>
            </a:extLst>
          </p:cNvPr>
          <p:cNvSpPr txBox="1">
            <a:spLocks/>
          </p:cNvSpPr>
          <p:nvPr/>
        </p:nvSpPr>
        <p:spPr>
          <a:xfrm>
            <a:off x="2506462" y="3440372"/>
            <a:ext cx="9075937" cy="544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1B1D33"/>
                </a:solidFill>
                <a:latin typeface="Open Sans Light" panose="020B0306030504020204" pitchFamily="34" charset="0"/>
                <a:ea typeface="Open Sans Light" panose="020B0306030504020204" pitchFamily="34" charset="0"/>
                <a:cs typeface="Open Sans Light" panose="020B0306030504020204" pitchFamily="34" charset="0"/>
              </a:rPr>
              <a:t>copim.ac.uk</a:t>
            </a:r>
          </a:p>
        </p:txBody>
      </p:sp>
      <p:sp>
        <p:nvSpPr>
          <p:cNvPr id="17" name="Content Placeholder 2">
            <a:extLst>
              <a:ext uri="{FF2B5EF4-FFF2-40B4-BE49-F238E27FC236}">
                <a16:creationId xmlns:a16="http://schemas.microsoft.com/office/drawing/2014/main" id="{99A85D1F-38AE-43B9-B685-04E516645D5E}"/>
              </a:ext>
            </a:extLst>
          </p:cNvPr>
          <p:cNvSpPr txBox="1">
            <a:spLocks/>
          </p:cNvSpPr>
          <p:nvPr/>
        </p:nvSpPr>
        <p:spPr>
          <a:xfrm>
            <a:off x="2506461" y="4208454"/>
            <a:ext cx="9075937" cy="544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1B1D33"/>
                </a:solidFill>
                <a:latin typeface="Open Sans Light" panose="020B0306030504020204" pitchFamily="34" charset="0"/>
                <a:ea typeface="Open Sans Light" panose="020B0306030504020204" pitchFamily="34" charset="0"/>
                <a:cs typeface="Open Sans Light" panose="020B0306030504020204" pitchFamily="34" charset="0"/>
              </a:rPr>
              <a:t>copim.pubpub.org</a:t>
            </a:r>
          </a:p>
        </p:txBody>
      </p:sp>
    </p:spTree>
    <p:extLst>
      <p:ext uri="{BB962C8B-B14F-4D97-AF65-F5344CB8AC3E}">
        <p14:creationId xmlns:p14="http://schemas.microsoft.com/office/powerpoint/2010/main" val="625158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B19CB5-6D23-48F2-AA89-D45068678E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TextBox 3">
            <a:extLst>
              <a:ext uri="{FF2B5EF4-FFF2-40B4-BE49-F238E27FC236}">
                <a16:creationId xmlns:a16="http://schemas.microsoft.com/office/drawing/2014/main" id="{D00CF39E-7931-476D-864F-1A28D3686C35}"/>
              </a:ext>
            </a:extLst>
          </p:cNvPr>
          <p:cNvSpPr txBox="1"/>
          <p:nvPr/>
        </p:nvSpPr>
        <p:spPr>
          <a:xfrm>
            <a:off x="878926" y="309482"/>
            <a:ext cx="10943196" cy="830997"/>
          </a:xfrm>
          <a:prstGeom prst="rect">
            <a:avLst/>
          </a:prstGeom>
          <a:noFill/>
        </p:spPr>
        <p:txBody>
          <a:bodyPr wrap="square" rtlCol="0">
            <a:spAutoFit/>
          </a:bodyPr>
          <a:lstStyle/>
          <a:p>
            <a:pPr algn="r"/>
            <a:r>
              <a:rPr lang="en-GB" sz="4800" b="1" dirty="0">
                <a:solidFill>
                  <a:srgbClr val="EEDA3B"/>
                </a:solidFill>
                <a:latin typeface="Roboto Slab" pitchFamily="2" charset="0"/>
                <a:ea typeface="Roboto Slab" pitchFamily="2" charset="0"/>
              </a:rPr>
              <a:t>Why OA and why does it matter?</a:t>
            </a:r>
          </a:p>
        </p:txBody>
      </p:sp>
      <p:sp>
        <p:nvSpPr>
          <p:cNvPr id="6" name="TextBox 5">
            <a:extLst>
              <a:ext uri="{FF2B5EF4-FFF2-40B4-BE49-F238E27FC236}">
                <a16:creationId xmlns:a16="http://schemas.microsoft.com/office/drawing/2014/main" id="{D7015574-8746-450C-8B71-A12093A053FE}"/>
              </a:ext>
            </a:extLst>
          </p:cNvPr>
          <p:cNvSpPr txBox="1"/>
          <p:nvPr/>
        </p:nvSpPr>
        <p:spPr>
          <a:xfrm>
            <a:off x="3311371" y="1388502"/>
            <a:ext cx="8306528" cy="4893647"/>
          </a:xfrm>
          <a:prstGeom prst="rect">
            <a:avLst/>
          </a:prstGeom>
          <a:noFill/>
        </p:spPr>
        <p:txBody>
          <a:bodyPr wrap="square" rtlCol="0">
            <a:spAutoFit/>
          </a:bodyPr>
          <a:lstStyle/>
          <a:p>
            <a:r>
              <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COVID 19 has exposed how vital OA is to the future of scholarly communications while also ripping out the heart of library budgets</a:t>
            </a:r>
          </a:p>
          <a:p>
            <a:endPar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traditional publishing model is broken</a:t>
            </a:r>
          </a:p>
          <a:p>
            <a:endPar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Traditional sales of academic books have dropped but we’re still working the way we always have</a:t>
            </a:r>
          </a:p>
          <a:p>
            <a:endPar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OA offers increased readership, usage and citation</a:t>
            </a:r>
          </a:p>
          <a:p>
            <a:endPar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2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Funder mandates</a:t>
            </a:r>
          </a:p>
        </p:txBody>
      </p:sp>
      <p:sp>
        <p:nvSpPr>
          <p:cNvPr id="2" name="Oval 1">
            <a:extLst>
              <a:ext uri="{FF2B5EF4-FFF2-40B4-BE49-F238E27FC236}">
                <a16:creationId xmlns:a16="http://schemas.microsoft.com/office/drawing/2014/main" id="{0FEF945C-8229-493E-BB28-90024A3D0FF2}"/>
              </a:ext>
            </a:extLst>
          </p:cNvPr>
          <p:cNvSpPr/>
          <p:nvPr/>
        </p:nvSpPr>
        <p:spPr>
          <a:xfrm>
            <a:off x="2938508" y="1489396"/>
            <a:ext cx="266330" cy="275207"/>
          </a:xfrm>
          <a:prstGeom prst="ellipse">
            <a:avLst/>
          </a:prstGeom>
          <a:solidFill>
            <a:srgbClr val="EED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90D2B1A2-AF36-4564-B360-71F734C7CDA1}"/>
              </a:ext>
            </a:extLst>
          </p:cNvPr>
          <p:cNvSpPr/>
          <p:nvPr/>
        </p:nvSpPr>
        <p:spPr>
          <a:xfrm>
            <a:off x="2925192" y="3091647"/>
            <a:ext cx="266330" cy="275207"/>
          </a:xfrm>
          <a:prstGeom prst="ellipse">
            <a:avLst/>
          </a:prstGeom>
          <a:solidFill>
            <a:srgbClr val="EED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96BEDA9-9227-4192-A8F4-3BCA130AE63A}"/>
              </a:ext>
            </a:extLst>
          </p:cNvPr>
          <p:cNvSpPr/>
          <p:nvPr/>
        </p:nvSpPr>
        <p:spPr>
          <a:xfrm>
            <a:off x="2925192" y="3875015"/>
            <a:ext cx="266330" cy="275207"/>
          </a:xfrm>
          <a:prstGeom prst="ellipse">
            <a:avLst/>
          </a:prstGeom>
          <a:solidFill>
            <a:srgbClr val="EED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3998D89-6B7A-4A93-9EE5-1ACB3E37171A}"/>
              </a:ext>
            </a:extLst>
          </p:cNvPr>
          <p:cNvSpPr/>
          <p:nvPr/>
        </p:nvSpPr>
        <p:spPr>
          <a:xfrm>
            <a:off x="2938508" y="5080156"/>
            <a:ext cx="266330" cy="275207"/>
          </a:xfrm>
          <a:prstGeom prst="ellipse">
            <a:avLst/>
          </a:prstGeom>
          <a:solidFill>
            <a:srgbClr val="EED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40D9A04-8DD8-4B3D-8B5C-C44F0689B42C}"/>
              </a:ext>
            </a:extLst>
          </p:cNvPr>
          <p:cNvSpPr/>
          <p:nvPr/>
        </p:nvSpPr>
        <p:spPr>
          <a:xfrm>
            <a:off x="2925192" y="5841072"/>
            <a:ext cx="266330" cy="275207"/>
          </a:xfrm>
          <a:prstGeom prst="ellipse">
            <a:avLst/>
          </a:prstGeom>
          <a:solidFill>
            <a:srgbClr val="EED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694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D3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3B6DA-2BAB-432F-9272-62BD7D960D72}"/>
              </a:ext>
            </a:extLst>
          </p:cNvPr>
          <p:cNvSpPr>
            <a:spLocks noGrp="1"/>
          </p:cNvSpPr>
          <p:nvPr>
            <p:ph type="title"/>
          </p:nvPr>
        </p:nvSpPr>
        <p:spPr>
          <a:xfrm>
            <a:off x="4854803" y="148308"/>
            <a:ext cx="6089715" cy="899811"/>
          </a:xfrm>
        </p:spPr>
        <p:txBody>
          <a:bodyPr>
            <a:normAutofit fontScale="90000"/>
          </a:bodyPr>
          <a:lstStyle/>
          <a:p>
            <a:r>
              <a:rPr lang="en-GB" sz="4800" b="1" dirty="0">
                <a:solidFill>
                  <a:srgbClr val="EEDA3B"/>
                </a:solidFill>
                <a:latin typeface="Roboto Slab"/>
                <a:ea typeface="+mn-ea"/>
                <a:cs typeface="+mn-cs"/>
              </a:rPr>
              <a:t>OA</a:t>
            </a:r>
            <a:r>
              <a:rPr lang="en-GB" dirty="0">
                <a:solidFill>
                  <a:srgbClr val="FFFFFF"/>
                </a:solidFill>
                <a:latin typeface="Roboto Slab" pitchFamily="2" charset="0"/>
                <a:ea typeface="Roboto Slab" pitchFamily="2" charset="0"/>
                <a:cs typeface="Calibri Light"/>
              </a:rPr>
              <a:t> </a:t>
            </a:r>
            <a:r>
              <a:rPr lang="en-GB" sz="4800" b="1" dirty="0">
                <a:solidFill>
                  <a:srgbClr val="EEDA3B"/>
                </a:solidFill>
                <a:latin typeface="Roboto Slab"/>
                <a:ea typeface="+mn-ea"/>
                <a:cs typeface="+mn-cs"/>
              </a:rPr>
              <a:t>Policies in the UK</a:t>
            </a:r>
          </a:p>
        </p:txBody>
      </p:sp>
      <p:pic>
        <p:nvPicPr>
          <p:cNvPr id="4" name="Picture 4">
            <a:extLst>
              <a:ext uri="{FF2B5EF4-FFF2-40B4-BE49-F238E27FC236}">
                <a16:creationId xmlns:a16="http://schemas.microsoft.com/office/drawing/2014/main" id="{56507C37-5BC5-44E6-A94A-2C8AF5FE4B5A}"/>
              </a:ext>
            </a:extLst>
          </p:cNvPr>
          <p:cNvPicPr>
            <a:picLocks noChangeAspect="1"/>
          </p:cNvPicPr>
          <p:nvPr/>
        </p:nvPicPr>
        <p:blipFill rotWithShape="1">
          <a:blip r:embed="rId2"/>
          <a:srcRect l="10635" r="-2" b="23780"/>
          <a:stretch/>
        </p:blipFill>
        <p:spPr>
          <a:xfrm>
            <a:off x="0" y="-21374"/>
            <a:ext cx="5466120" cy="6855807"/>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F8DBE328-A46F-48E8-8B9C-054ECB4A8D92}"/>
              </a:ext>
            </a:extLst>
          </p:cNvPr>
          <p:cNvSpPr>
            <a:spLocks noGrp="1"/>
          </p:cNvSpPr>
          <p:nvPr>
            <p:ph idx="1"/>
          </p:nvPr>
        </p:nvSpPr>
        <p:spPr>
          <a:xfrm>
            <a:off x="5016581" y="923378"/>
            <a:ext cx="7172371" cy="5776438"/>
          </a:xfrm>
        </p:spPr>
        <p:txBody>
          <a:bodyPr vert="horz" lIns="91440" tIns="45720" rIns="91440" bIns="45720" rtlCol="0" anchor="t">
            <a:normAutofit fontScale="92500"/>
          </a:bodyPr>
          <a:lstStyle/>
          <a:p>
            <a:pPr>
              <a:lnSpc>
                <a:spcPct val="160000"/>
              </a:lnSpc>
            </a:pPr>
            <a:r>
              <a:rPr lang="en-GB" sz="1600" dirty="0">
                <a:solidFill>
                  <a:srgbClr val="FFFFFF"/>
                </a:solidFill>
                <a:latin typeface="Open Sans Light" pitchFamily="2" charset="0"/>
                <a:ea typeface="Open Sans Light" pitchFamily="2" charset="0"/>
                <a:cs typeface="Open Sans Light" pitchFamily="2" charset="0"/>
              </a:rPr>
              <a:t>"The truth is that we must all go further" - Amanda Solloway, Minister for Science, Research and Innovation, August 2021</a:t>
            </a:r>
          </a:p>
          <a:p>
            <a:pPr>
              <a:lnSpc>
                <a:spcPct val="160000"/>
              </a:lnSpc>
            </a:pPr>
            <a:r>
              <a:rPr lang="en-GB" sz="1600" dirty="0">
                <a:solidFill>
                  <a:srgbClr val="FFFFFF"/>
                </a:solidFill>
                <a:latin typeface="Open Sans Light" pitchFamily="2" charset="0"/>
                <a:ea typeface="Open Sans Light" pitchFamily="2" charset="0"/>
                <a:cs typeface="Open Sans Light" pitchFamily="2" charset="0"/>
              </a:rPr>
              <a:t>UKRI review published August 2021 (only for project funding):</a:t>
            </a:r>
          </a:p>
          <a:p>
            <a:pPr lvl="1">
              <a:lnSpc>
                <a:spcPct val="160000"/>
              </a:lnSpc>
            </a:pPr>
            <a:r>
              <a:rPr lang="en-GB" sz="1600" dirty="0">
                <a:solidFill>
                  <a:srgbClr val="FFFFFF"/>
                </a:solidFill>
                <a:latin typeface="Open Sans Light" pitchFamily="2" charset="0"/>
                <a:ea typeface="Open Sans Light" pitchFamily="2" charset="0"/>
                <a:cs typeface="Open Sans Light" pitchFamily="2" charset="0"/>
              </a:rPr>
              <a:t>Zero-embargo green requirement</a:t>
            </a:r>
          </a:p>
          <a:p>
            <a:pPr lvl="1">
              <a:lnSpc>
                <a:spcPct val="160000"/>
              </a:lnSpc>
            </a:pPr>
            <a:r>
              <a:rPr lang="en-GB" sz="1600" dirty="0">
                <a:solidFill>
                  <a:srgbClr val="FFFFFF"/>
                </a:solidFill>
                <a:latin typeface="Open Sans Light" pitchFamily="2" charset="0"/>
                <a:ea typeface="Open Sans Light" pitchFamily="2" charset="0"/>
                <a:cs typeface="Open Sans Light" pitchFamily="2" charset="0"/>
              </a:rPr>
              <a:t>OA extended to monographs from 2024</a:t>
            </a:r>
          </a:p>
          <a:p>
            <a:pPr>
              <a:lnSpc>
                <a:spcPct val="160000"/>
              </a:lnSpc>
            </a:pPr>
            <a:r>
              <a:rPr lang="en-GB" sz="1600" dirty="0">
                <a:solidFill>
                  <a:srgbClr val="FFFFFF"/>
                </a:solidFill>
                <a:latin typeface="Open Sans Light" pitchFamily="2" charset="0"/>
                <a:ea typeface="Open Sans Light" pitchFamily="2" charset="0"/>
                <a:cs typeface="Open Sans Light" pitchFamily="2" charset="0"/>
              </a:rPr>
              <a:t>REF review will be next</a:t>
            </a:r>
          </a:p>
          <a:p>
            <a:pPr lvl="1">
              <a:lnSpc>
                <a:spcPct val="160000"/>
              </a:lnSpc>
            </a:pPr>
            <a:r>
              <a:rPr lang="en-GB" sz="1600" dirty="0">
                <a:solidFill>
                  <a:srgbClr val="FFFFFF"/>
                </a:solidFill>
                <a:latin typeface="Open Sans Light" pitchFamily="2" charset="0"/>
                <a:ea typeface="Open Sans Light" pitchFamily="2" charset="0"/>
                <a:cs typeface="Open Sans Light" pitchFamily="2" charset="0"/>
              </a:rPr>
              <a:t>Ministerial steer is clear on direction of travel</a:t>
            </a:r>
          </a:p>
          <a:p>
            <a:pPr lvl="1">
              <a:lnSpc>
                <a:spcPct val="160000"/>
              </a:lnSpc>
            </a:pPr>
            <a:r>
              <a:rPr lang="en-GB" sz="1600" dirty="0">
                <a:solidFill>
                  <a:srgbClr val="FFFFFF"/>
                </a:solidFill>
                <a:latin typeface="Open Sans Light" pitchFamily="2" charset="0"/>
                <a:ea typeface="Open Sans Light" pitchFamily="2" charset="0"/>
                <a:cs typeface="Open Sans Light" pitchFamily="2" charset="0"/>
              </a:rPr>
              <a:t>But not yet set in stone</a:t>
            </a:r>
          </a:p>
          <a:p>
            <a:pPr lvl="1">
              <a:lnSpc>
                <a:spcPct val="160000"/>
              </a:lnSpc>
            </a:pPr>
            <a:r>
              <a:rPr lang="en-GB" sz="1600" dirty="0">
                <a:solidFill>
                  <a:srgbClr val="FFFFFF"/>
                </a:solidFill>
                <a:latin typeface="Open Sans Light" pitchFamily="2" charset="0"/>
                <a:ea typeface="Open Sans Light" pitchFamily="2" charset="0"/>
                <a:cs typeface="Open Sans Light" pitchFamily="2" charset="0"/>
              </a:rPr>
              <a:t>Unclear what funding would be provided for OA monographs</a:t>
            </a:r>
          </a:p>
          <a:p>
            <a:pPr lvl="2">
              <a:lnSpc>
                <a:spcPct val="160000"/>
              </a:lnSpc>
            </a:pPr>
            <a:r>
              <a:rPr lang="en-GB" sz="1600" dirty="0">
                <a:solidFill>
                  <a:srgbClr val="FFFFFF"/>
                </a:solidFill>
                <a:latin typeface="Open Sans Light" pitchFamily="2" charset="0"/>
                <a:ea typeface="Open Sans Light" pitchFamily="2" charset="0"/>
                <a:cs typeface="Open Sans Light" pitchFamily="2" charset="0"/>
              </a:rPr>
              <a:t>See Eve, Martin Paul, Kitty Inglis, David Prosser, Lara Speicher, and Graham Stone. 2017. ‘Cost Estimates of an Open Access Mandate for Monographs in the UK’s Third Research Excellence Framework’. Insights: The UKSG Journal 30 (3). </a:t>
            </a:r>
            <a:r>
              <a:rPr lang="en-GB" sz="1600" dirty="0">
                <a:solidFill>
                  <a:srgbClr val="FFFFFF"/>
                </a:solidFill>
                <a:latin typeface="Open Sans Light" pitchFamily="2" charset="0"/>
                <a:ea typeface="Open Sans Light" pitchFamily="2" charset="0"/>
                <a:cs typeface="Open Sans Light" pitchFamily="2" charset="0"/>
                <a:hlinkClick r:id="rId3">
                  <a:extLst>
                    <a:ext uri="{A12FA001-AC4F-418D-AE19-62706E023703}">
                      <ahyp:hlinkClr xmlns:ahyp="http://schemas.microsoft.com/office/drawing/2018/hyperlinkcolor" val="tx"/>
                    </a:ext>
                  </a:extLst>
                </a:hlinkClick>
              </a:rPr>
              <a:t>https://doi.org/10.1629/uksg.392</a:t>
            </a:r>
            <a:r>
              <a:rPr lang="en-GB" sz="1600" dirty="0">
                <a:solidFill>
                  <a:srgbClr val="FFFFFF"/>
                </a:solidFill>
                <a:latin typeface="Open Sans Light" pitchFamily="2" charset="0"/>
                <a:ea typeface="Open Sans Light" pitchFamily="2" charset="0"/>
                <a:cs typeface="Open Sans Light" pitchFamily="2" charset="0"/>
              </a:rPr>
              <a:t>.</a:t>
            </a:r>
          </a:p>
        </p:txBody>
      </p:sp>
    </p:spTree>
    <p:extLst>
      <p:ext uri="{BB962C8B-B14F-4D97-AF65-F5344CB8AC3E}">
        <p14:creationId xmlns:p14="http://schemas.microsoft.com/office/powerpoint/2010/main" val="256499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374E6A-ED47-48FA-8C23-42F5FCEBBC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4" name="TextBox 3">
            <a:extLst>
              <a:ext uri="{FF2B5EF4-FFF2-40B4-BE49-F238E27FC236}">
                <a16:creationId xmlns:a16="http://schemas.microsoft.com/office/drawing/2014/main" id="{A4A0846E-E323-4993-843D-3FCC0D8B4C1C}"/>
              </a:ext>
            </a:extLst>
          </p:cNvPr>
          <p:cNvSpPr txBox="1"/>
          <p:nvPr/>
        </p:nvSpPr>
        <p:spPr>
          <a:xfrm>
            <a:off x="674911" y="1946313"/>
            <a:ext cx="8886551" cy="707886"/>
          </a:xfrm>
          <a:prstGeom prst="rect">
            <a:avLst/>
          </a:prstGeom>
          <a:noFill/>
        </p:spPr>
        <p:txBody>
          <a:bodyPr wrap="square" rtlCol="0">
            <a:spAutoFit/>
          </a:bodyPr>
          <a:lstStyle/>
          <a:p>
            <a:r>
              <a:rPr lang="en-GB" sz="4000" b="1" dirty="0">
                <a:solidFill>
                  <a:srgbClr val="EB801D"/>
                </a:solidFill>
                <a:latin typeface="Roboto Slab" pitchFamily="2" charset="0"/>
                <a:ea typeface="Roboto Slab" pitchFamily="2" charset="0"/>
              </a:rPr>
              <a:t>International partnership</a:t>
            </a:r>
          </a:p>
        </p:txBody>
      </p:sp>
      <p:sp>
        <p:nvSpPr>
          <p:cNvPr id="5" name="TextBox 4">
            <a:extLst>
              <a:ext uri="{FF2B5EF4-FFF2-40B4-BE49-F238E27FC236}">
                <a16:creationId xmlns:a16="http://schemas.microsoft.com/office/drawing/2014/main" id="{2EFC5141-BDD0-4B85-9872-4EE10500D69B}"/>
              </a:ext>
            </a:extLst>
          </p:cNvPr>
          <p:cNvSpPr txBox="1"/>
          <p:nvPr/>
        </p:nvSpPr>
        <p:spPr>
          <a:xfrm>
            <a:off x="1635267" y="2654199"/>
            <a:ext cx="5880316" cy="2862322"/>
          </a:xfrm>
          <a:prstGeom prst="rect">
            <a:avLst/>
          </a:prstGeom>
          <a:noFill/>
        </p:spPr>
        <p:txBody>
          <a:bodyPr wrap="square" rtlCol="0">
            <a:spAutoFit/>
          </a:bodyPr>
          <a:lstStyle/>
          <a:p>
            <a:r>
              <a:rPr lang="en-GB"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Libraries, </a:t>
            </a:r>
            <a:br>
              <a:rPr lang="en-GB"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GB"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Universities, </a:t>
            </a:r>
            <a:br>
              <a:rPr lang="en-GB"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GB"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OA book publishers, Researchers, </a:t>
            </a:r>
            <a:br>
              <a:rPr lang="en-GB"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GB"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Infrastructure providers.</a:t>
            </a:r>
          </a:p>
        </p:txBody>
      </p:sp>
      <p:sp>
        <p:nvSpPr>
          <p:cNvPr id="6" name="TextBox 5">
            <a:extLst>
              <a:ext uri="{FF2B5EF4-FFF2-40B4-BE49-F238E27FC236}">
                <a16:creationId xmlns:a16="http://schemas.microsoft.com/office/drawing/2014/main" id="{011D4F3C-C006-4841-ABB8-3986EAE9F3E4}"/>
              </a:ext>
            </a:extLst>
          </p:cNvPr>
          <p:cNvSpPr txBox="1"/>
          <p:nvPr/>
        </p:nvSpPr>
        <p:spPr>
          <a:xfrm>
            <a:off x="486651" y="695346"/>
            <a:ext cx="3602123" cy="1446550"/>
          </a:xfrm>
          <a:prstGeom prst="rect">
            <a:avLst/>
          </a:prstGeom>
          <a:noFill/>
        </p:spPr>
        <p:txBody>
          <a:bodyPr wrap="square" rtlCol="0">
            <a:spAutoFit/>
          </a:bodyPr>
          <a:lstStyle/>
          <a:p>
            <a:pPr algn="ctr"/>
            <a:r>
              <a:rPr lang="en-GB" sz="8800" b="1" dirty="0">
                <a:solidFill>
                  <a:srgbClr val="EB801D"/>
                </a:solidFill>
                <a:latin typeface="Roboto Slab" pitchFamily="2" charset="0"/>
                <a:ea typeface="Roboto Slab" pitchFamily="2" charset="0"/>
              </a:rPr>
              <a:t>£3.6m</a:t>
            </a:r>
          </a:p>
        </p:txBody>
      </p:sp>
      <p:sp>
        <p:nvSpPr>
          <p:cNvPr id="15" name="TextBox 14">
            <a:extLst>
              <a:ext uri="{FF2B5EF4-FFF2-40B4-BE49-F238E27FC236}">
                <a16:creationId xmlns:a16="http://schemas.microsoft.com/office/drawing/2014/main" id="{1708BCF5-A39E-4E70-B14A-88B327AB6280}"/>
              </a:ext>
            </a:extLst>
          </p:cNvPr>
          <p:cNvSpPr txBox="1"/>
          <p:nvPr/>
        </p:nvSpPr>
        <p:spPr>
          <a:xfrm>
            <a:off x="4088774" y="1201774"/>
            <a:ext cx="7904833" cy="738664"/>
          </a:xfrm>
          <a:prstGeom prst="rect">
            <a:avLst/>
          </a:prstGeom>
          <a:noFill/>
        </p:spPr>
        <p:txBody>
          <a:bodyPr wrap="square">
            <a:spAutoFit/>
          </a:bodyPr>
          <a:lstStyle/>
          <a:p>
            <a:r>
              <a:rPr lang="en-GB"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COPIM is funded by the Research England Development Fund (</a:t>
            </a:r>
            <a:r>
              <a:rPr lang="en-GB"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REDFund</a:t>
            </a:r>
            <a:r>
              <a:rPr lang="en-GB"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as a major development project in the Higher Education sector with significant public benefits, and by Arcadia, a charitable fund of </a:t>
            </a:r>
            <a:r>
              <a:rPr lang="en-GB"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Lisbet</a:t>
            </a:r>
            <a:r>
              <a:rPr lang="en-GB"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14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Rausing</a:t>
            </a:r>
            <a:r>
              <a:rPr lang="en-GB"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and Peter Baldwin.</a:t>
            </a:r>
          </a:p>
        </p:txBody>
      </p:sp>
    </p:spTree>
    <p:extLst>
      <p:ext uri="{BB962C8B-B14F-4D97-AF65-F5344CB8AC3E}">
        <p14:creationId xmlns:p14="http://schemas.microsoft.com/office/powerpoint/2010/main" val="136857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4FD144-73AA-47B0-8E0A-957EA1E000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TextBox 3">
            <a:extLst>
              <a:ext uri="{FF2B5EF4-FFF2-40B4-BE49-F238E27FC236}">
                <a16:creationId xmlns:a16="http://schemas.microsoft.com/office/drawing/2014/main" id="{DE303F62-2645-4BD3-AC6E-B0E36183B391}"/>
              </a:ext>
            </a:extLst>
          </p:cNvPr>
          <p:cNvSpPr txBox="1"/>
          <p:nvPr/>
        </p:nvSpPr>
        <p:spPr>
          <a:xfrm>
            <a:off x="284082" y="3924925"/>
            <a:ext cx="3844036" cy="707886"/>
          </a:xfrm>
          <a:prstGeom prst="rect">
            <a:avLst/>
          </a:prstGeom>
          <a:noFill/>
        </p:spPr>
        <p:txBody>
          <a:bodyPr wrap="square" rtlCol="0">
            <a:spAutoFit/>
          </a:bodyPr>
          <a:lstStyle/>
          <a:p>
            <a:r>
              <a:rPr lang="en-GB" sz="4000" b="1" dirty="0">
                <a:solidFill>
                  <a:srgbClr val="1B1D33"/>
                </a:solidFill>
                <a:latin typeface="Roboto Slab" pitchFamily="2" charset="0"/>
                <a:ea typeface="Roboto Slab" pitchFamily="2" charset="0"/>
              </a:rPr>
              <a:t>Three strata</a:t>
            </a:r>
          </a:p>
        </p:txBody>
      </p:sp>
      <p:sp>
        <p:nvSpPr>
          <p:cNvPr id="5" name="TextBox 4">
            <a:extLst>
              <a:ext uri="{FF2B5EF4-FFF2-40B4-BE49-F238E27FC236}">
                <a16:creationId xmlns:a16="http://schemas.microsoft.com/office/drawing/2014/main" id="{475153BB-45D0-4027-8567-96CF6B907DB0}"/>
              </a:ext>
            </a:extLst>
          </p:cNvPr>
          <p:cNvSpPr txBox="1"/>
          <p:nvPr/>
        </p:nvSpPr>
        <p:spPr>
          <a:xfrm>
            <a:off x="284082" y="4632811"/>
            <a:ext cx="3577704" cy="2246769"/>
          </a:xfrm>
          <a:prstGeom prst="rect">
            <a:avLst/>
          </a:prstGeom>
          <a:noFill/>
        </p:spPr>
        <p:txBody>
          <a:bodyPr wrap="square" rtlCol="0">
            <a:spAutoFit/>
          </a:bodyPr>
          <a:lstStyle/>
          <a:p>
            <a:r>
              <a:rPr lang="en-GB" sz="2800" dirty="0">
                <a:solidFill>
                  <a:srgbClr val="1B1D33"/>
                </a:solidFill>
                <a:latin typeface="Open Sans Light" panose="020B0306030504020204" pitchFamily="34" charset="0"/>
                <a:ea typeface="Open Sans Light" panose="020B0306030504020204" pitchFamily="34" charset="0"/>
                <a:cs typeface="Open Sans Light" panose="020B0306030504020204" pitchFamily="34" charset="0"/>
              </a:rPr>
              <a:t>Opening the Future,</a:t>
            </a:r>
          </a:p>
          <a:p>
            <a:r>
              <a:rPr lang="en-GB" sz="2800" dirty="0">
                <a:solidFill>
                  <a:srgbClr val="1B1D33"/>
                </a:solidFill>
                <a:latin typeface="Open Sans Light" panose="020B0306030504020204" pitchFamily="34" charset="0"/>
                <a:ea typeface="Open Sans Light" panose="020B0306030504020204" pitchFamily="34" charset="0"/>
                <a:cs typeface="Open Sans Light" panose="020B0306030504020204" pitchFamily="34" charset="0"/>
              </a:rPr>
              <a:t>MIT’s D20, and other</a:t>
            </a:r>
          </a:p>
          <a:p>
            <a:r>
              <a:rPr lang="en-GB" sz="2800" dirty="0">
                <a:solidFill>
                  <a:srgbClr val="1B1D33"/>
                </a:solidFill>
                <a:latin typeface="Open Sans Light" panose="020B0306030504020204" pitchFamily="34" charset="0"/>
                <a:ea typeface="Open Sans Light" panose="020B0306030504020204" pitchFamily="34" charset="0"/>
                <a:cs typeface="Open Sans Light" panose="020B0306030504020204" pitchFamily="34" charset="0"/>
              </a:rPr>
              <a:t>library subscription models</a:t>
            </a:r>
          </a:p>
          <a:p>
            <a:endParaRPr lang="en-GB" sz="2800" dirty="0">
              <a:solidFill>
                <a:srgbClr val="1B1D33"/>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6E86F342-2C01-4A11-A290-AAC5F906EADC}"/>
              </a:ext>
            </a:extLst>
          </p:cNvPr>
          <p:cNvSpPr txBox="1"/>
          <p:nvPr/>
        </p:nvSpPr>
        <p:spPr>
          <a:xfrm>
            <a:off x="7751686" y="623913"/>
            <a:ext cx="3844036" cy="954107"/>
          </a:xfrm>
          <a:prstGeom prst="rect">
            <a:avLst/>
          </a:prstGeom>
          <a:noFill/>
        </p:spPr>
        <p:txBody>
          <a:bodyPr wrap="square" rtlCol="0">
            <a:spAutoFit/>
          </a:bodyPr>
          <a:lstStyle/>
          <a:p>
            <a:pPr algn="r"/>
            <a:r>
              <a:rPr lang="en-GB" sz="2800" b="1" dirty="0">
                <a:solidFill>
                  <a:schemeClr val="bg1"/>
                </a:solidFill>
                <a:latin typeface="Roboto Slab" pitchFamily="2" charset="0"/>
                <a:ea typeface="Roboto Slab" pitchFamily="2" charset="0"/>
              </a:rPr>
              <a:t>Large, well-funded academic presses</a:t>
            </a:r>
          </a:p>
        </p:txBody>
      </p:sp>
      <p:sp>
        <p:nvSpPr>
          <p:cNvPr id="7" name="TextBox 6">
            <a:extLst>
              <a:ext uri="{FF2B5EF4-FFF2-40B4-BE49-F238E27FC236}">
                <a16:creationId xmlns:a16="http://schemas.microsoft.com/office/drawing/2014/main" id="{8657B4CF-F6C3-4775-92C6-BBEF06A15F80}"/>
              </a:ext>
            </a:extLst>
          </p:cNvPr>
          <p:cNvSpPr txBox="1"/>
          <p:nvPr/>
        </p:nvSpPr>
        <p:spPr>
          <a:xfrm>
            <a:off x="5641762" y="1578020"/>
            <a:ext cx="5953960" cy="830997"/>
          </a:xfrm>
          <a:prstGeom prst="rect">
            <a:avLst/>
          </a:prstGeom>
          <a:noFill/>
        </p:spPr>
        <p:txBody>
          <a:bodyPr wrap="square" rtlCol="0">
            <a:spAutoFit/>
          </a:bodyPr>
          <a:lstStyle/>
          <a:p>
            <a:pPr algn="r"/>
            <a:r>
              <a:rPr lang="en-GB"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MIT’s D20 has a subscription threshold before OA titles can be released </a:t>
            </a:r>
          </a:p>
        </p:txBody>
      </p:sp>
      <p:sp>
        <p:nvSpPr>
          <p:cNvPr id="10" name="TextBox 9">
            <a:extLst>
              <a:ext uri="{FF2B5EF4-FFF2-40B4-BE49-F238E27FC236}">
                <a16:creationId xmlns:a16="http://schemas.microsoft.com/office/drawing/2014/main" id="{564B05E1-B76C-4629-873E-97A9C261E40E}"/>
              </a:ext>
            </a:extLst>
          </p:cNvPr>
          <p:cNvSpPr txBox="1"/>
          <p:nvPr/>
        </p:nvSpPr>
        <p:spPr>
          <a:xfrm>
            <a:off x="6498454" y="2712905"/>
            <a:ext cx="5200842" cy="954107"/>
          </a:xfrm>
          <a:prstGeom prst="rect">
            <a:avLst/>
          </a:prstGeom>
          <a:noFill/>
        </p:spPr>
        <p:txBody>
          <a:bodyPr wrap="square" rtlCol="0">
            <a:spAutoFit/>
          </a:bodyPr>
          <a:lstStyle/>
          <a:p>
            <a:pPr algn="r"/>
            <a:r>
              <a:rPr lang="en-GB" sz="2800" b="1" dirty="0">
                <a:solidFill>
                  <a:srgbClr val="EEDA3B"/>
                </a:solidFill>
                <a:latin typeface="Roboto Slab" pitchFamily="2" charset="0"/>
                <a:ea typeface="Roboto Slab" pitchFamily="2" charset="0"/>
              </a:rPr>
              <a:t>Small to medium-sized academic presses</a:t>
            </a:r>
          </a:p>
        </p:txBody>
      </p:sp>
      <p:sp>
        <p:nvSpPr>
          <p:cNvPr id="11" name="TextBox 10">
            <a:extLst>
              <a:ext uri="{FF2B5EF4-FFF2-40B4-BE49-F238E27FC236}">
                <a16:creationId xmlns:a16="http://schemas.microsoft.com/office/drawing/2014/main" id="{C2C769D2-4CE8-40C4-B249-96967184969D}"/>
              </a:ext>
            </a:extLst>
          </p:cNvPr>
          <p:cNvSpPr txBox="1"/>
          <p:nvPr/>
        </p:nvSpPr>
        <p:spPr>
          <a:xfrm>
            <a:off x="7213110" y="3667012"/>
            <a:ext cx="4486186" cy="830997"/>
          </a:xfrm>
          <a:prstGeom prst="rect">
            <a:avLst/>
          </a:prstGeom>
          <a:noFill/>
        </p:spPr>
        <p:txBody>
          <a:bodyPr wrap="square" rtlCol="0">
            <a:spAutoFit/>
          </a:bodyPr>
          <a:lstStyle/>
          <a:p>
            <a:pPr algn="r"/>
            <a:r>
              <a:rPr lang="en-GB" sz="2400" dirty="0">
                <a:solidFill>
                  <a:srgbClr val="EEDA3B"/>
                </a:solidFill>
                <a:latin typeface="Open Sans Light" panose="020B0306030504020204" pitchFamily="34" charset="0"/>
                <a:ea typeface="Open Sans Light" panose="020B0306030504020204" pitchFamily="34" charset="0"/>
                <a:cs typeface="Open Sans Light" panose="020B0306030504020204" pitchFamily="34" charset="0"/>
              </a:rPr>
              <a:t>Low risk, no threshold models like Opening the Future</a:t>
            </a:r>
          </a:p>
        </p:txBody>
      </p:sp>
      <p:sp>
        <p:nvSpPr>
          <p:cNvPr id="12" name="TextBox 11">
            <a:extLst>
              <a:ext uri="{FF2B5EF4-FFF2-40B4-BE49-F238E27FC236}">
                <a16:creationId xmlns:a16="http://schemas.microsoft.com/office/drawing/2014/main" id="{42592C74-6F08-42AF-B2B8-60E6611283F3}"/>
              </a:ext>
            </a:extLst>
          </p:cNvPr>
          <p:cNvSpPr txBox="1"/>
          <p:nvPr/>
        </p:nvSpPr>
        <p:spPr>
          <a:xfrm>
            <a:off x="6394880" y="4801897"/>
            <a:ext cx="5200842" cy="523220"/>
          </a:xfrm>
          <a:prstGeom prst="rect">
            <a:avLst/>
          </a:prstGeom>
          <a:noFill/>
        </p:spPr>
        <p:txBody>
          <a:bodyPr wrap="square" rtlCol="0">
            <a:spAutoFit/>
          </a:bodyPr>
          <a:lstStyle/>
          <a:p>
            <a:pPr algn="r"/>
            <a:r>
              <a:rPr lang="en-GB" sz="2800" b="1" dirty="0">
                <a:solidFill>
                  <a:schemeClr val="bg1"/>
                </a:solidFill>
                <a:latin typeface="Roboto Slab" pitchFamily="2" charset="0"/>
                <a:ea typeface="Roboto Slab" pitchFamily="2" charset="0"/>
              </a:rPr>
              <a:t>Scholar-led born-OA presses</a:t>
            </a:r>
          </a:p>
        </p:txBody>
      </p:sp>
      <p:sp>
        <p:nvSpPr>
          <p:cNvPr id="13" name="TextBox 12">
            <a:extLst>
              <a:ext uri="{FF2B5EF4-FFF2-40B4-BE49-F238E27FC236}">
                <a16:creationId xmlns:a16="http://schemas.microsoft.com/office/drawing/2014/main" id="{F348B8BE-1A7D-4719-AA38-58C2E1908277}"/>
              </a:ext>
            </a:extLst>
          </p:cNvPr>
          <p:cNvSpPr txBox="1"/>
          <p:nvPr/>
        </p:nvSpPr>
        <p:spPr>
          <a:xfrm>
            <a:off x="6169981" y="5325117"/>
            <a:ext cx="5425741" cy="830997"/>
          </a:xfrm>
          <a:prstGeom prst="rect">
            <a:avLst/>
          </a:prstGeom>
          <a:noFill/>
        </p:spPr>
        <p:txBody>
          <a:bodyPr wrap="square" rtlCol="0">
            <a:spAutoFit/>
          </a:bodyPr>
          <a:lstStyle/>
          <a:p>
            <a:pPr algn="r"/>
            <a:r>
              <a:rPr lang="en-GB"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Open collectives working together to provide combined offers</a:t>
            </a:r>
          </a:p>
        </p:txBody>
      </p:sp>
    </p:spTree>
    <p:extLst>
      <p:ext uri="{BB962C8B-B14F-4D97-AF65-F5344CB8AC3E}">
        <p14:creationId xmlns:p14="http://schemas.microsoft.com/office/powerpoint/2010/main" val="240749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775590-8029-4E90-B06C-CBCC300106DB}"/>
              </a:ext>
            </a:extLst>
          </p:cNvPr>
          <p:cNvSpPr/>
          <p:nvPr/>
        </p:nvSpPr>
        <p:spPr>
          <a:xfrm>
            <a:off x="0" y="0"/>
            <a:ext cx="12192000" cy="6858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Diagram&#10;&#10;Description automatically generated">
            <a:extLst>
              <a:ext uri="{FF2B5EF4-FFF2-40B4-BE49-F238E27FC236}">
                <a16:creationId xmlns:a16="http://schemas.microsoft.com/office/drawing/2014/main" id="{956B1325-1846-4D61-B169-6423ECE744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017" y="1361677"/>
            <a:ext cx="9340635" cy="5275517"/>
          </a:xfrm>
          <a:prstGeom prst="rect">
            <a:avLst/>
          </a:prstGeom>
        </p:spPr>
      </p:pic>
      <p:sp>
        <p:nvSpPr>
          <p:cNvPr id="4" name="TextBox 3">
            <a:extLst>
              <a:ext uri="{FF2B5EF4-FFF2-40B4-BE49-F238E27FC236}">
                <a16:creationId xmlns:a16="http://schemas.microsoft.com/office/drawing/2014/main" id="{FBC49E76-8D84-4DA5-894F-E5D238FAEE37}"/>
              </a:ext>
            </a:extLst>
          </p:cNvPr>
          <p:cNvSpPr txBox="1"/>
          <p:nvPr/>
        </p:nvSpPr>
        <p:spPr>
          <a:xfrm>
            <a:off x="428623" y="373276"/>
            <a:ext cx="9496613" cy="769441"/>
          </a:xfrm>
          <a:prstGeom prst="rect">
            <a:avLst/>
          </a:prstGeom>
          <a:noFill/>
        </p:spPr>
        <p:txBody>
          <a:bodyPr wrap="square" rtlCol="0">
            <a:spAutoFit/>
          </a:bodyPr>
          <a:lstStyle/>
          <a:p>
            <a:r>
              <a:rPr lang="en-GB" sz="4400" b="1" dirty="0">
                <a:solidFill>
                  <a:srgbClr val="EEDA3B"/>
                </a:solidFill>
                <a:latin typeface="Roboto Slab" pitchFamily="2" charset="0"/>
                <a:ea typeface="Roboto Slab" pitchFamily="2" charset="0"/>
              </a:rPr>
              <a:t>Opening the Future in a nutshell</a:t>
            </a:r>
          </a:p>
        </p:txBody>
      </p:sp>
    </p:spTree>
    <p:extLst>
      <p:ext uri="{BB962C8B-B14F-4D97-AF65-F5344CB8AC3E}">
        <p14:creationId xmlns:p14="http://schemas.microsoft.com/office/powerpoint/2010/main" val="3019911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3EFA70AA-D1D9-4D90-81EC-08AA535293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
          <a:stretch/>
        </p:blipFill>
        <p:spPr>
          <a:xfrm>
            <a:off x="2036361" y="4195633"/>
            <a:ext cx="2753562" cy="1548591"/>
          </a:xfrm>
          <a:prstGeom prst="rect">
            <a:avLst/>
          </a:prstGeom>
        </p:spPr>
      </p:pic>
      <p:pic>
        <p:nvPicPr>
          <p:cNvPr id="4" name="Picture 3" descr="Text, logo&#10;&#10;Description automatically generated with medium confidence">
            <a:extLst>
              <a:ext uri="{FF2B5EF4-FFF2-40B4-BE49-F238E27FC236}">
                <a16:creationId xmlns:a16="http://schemas.microsoft.com/office/drawing/2014/main" id="{E323D4FF-F8B3-4C25-88B7-BFD65A5E2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603" y="4169968"/>
            <a:ext cx="3270242" cy="1574256"/>
          </a:xfrm>
          <a:prstGeom prst="rect">
            <a:avLst/>
          </a:prstGeom>
        </p:spPr>
      </p:pic>
      <p:pic>
        <p:nvPicPr>
          <p:cNvPr id="6" name="Picture 5" descr="A picture containing text, sign, vector graphics&#10;&#10;Description automatically generated">
            <a:extLst>
              <a:ext uri="{FF2B5EF4-FFF2-40B4-BE49-F238E27FC236}">
                <a16:creationId xmlns:a16="http://schemas.microsoft.com/office/drawing/2014/main" id="{1B03AF6C-45AB-4B71-9348-D69EAD40049D}"/>
              </a:ext>
            </a:extLst>
          </p:cNvPr>
          <p:cNvPicPr>
            <a:picLocks noChangeAspect="1"/>
          </p:cNvPicPr>
          <p:nvPr/>
        </p:nvPicPr>
        <p:blipFill rotWithShape="1">
          <a:blip r:embed="rId4">
            <a:extLst>
              <a:ext uri="{28A0092B-C50C-407E-A947-70E740481C1C}">
                <a14:useLocalDpi xmlns:a14="http://schemas.microsoft.com/office/drawing/2010/main" val="0"/>
              </a:ext>
            </a:extLst>
          </a:blip>
          <a:srcRect t="1" b="56778"/>
          <a:stretch/>
        </p:blipFill>
        <p:spPr>
          <a:xfrm rot="5400000" flipH="1">
            <a:off x="-1925558" y="2152712"/>
            <a:ext cx="6858000" cy="2552579"/>
          </a:xfrm>
          <a:prstGeom prst="rect">
            <a:avLst/>
          </a:prstGeom>
        </p:spPr>
      </p:pic>
      <p:pic>
        <p:nvPicPr>
          <p:cNvPr id="18" name="Picture 17" descr="A picture containing text, sign, vector graphics&#10;&#10;Description automatically generated">
            <a:extLst>
              <a:ext uri="{FF2B5EF4-FFF2-40B4-BE49-F238E27FC236}">
                <a16:creationId xmlns:a16="http://schemas.microsoft.com/office/drawing/2014/main" id="{4D00E0B4-735B-42AF-B91F-DB2558625C45}"/>
              </a:ext>
            </a:extLst>
          </p:cNvPr>
          <p:cNvPicPr>
            <a:picLocks noChangeAspect="1"/>
          </p:cNvPicPr>
          <p:nvPr/>
        </p:nvPicPr>
        <p:blipFill rotWithShape="1">
          <a:blip r:embed="rId4">
            <a:extLst>
              <a:ext uri="{28A0092B-C50C-407E-A947-70E740481C1C}">
                <a14:useLocalDpi xmlns:a14="http://schemas.microsoft.com/office/drawing/2010/main" val="0"/>
              </a:ext>
            </a:extLst>
          </a:blip>
          <a:srcRect t="43790" b="2660"/>
          <a:stretch/>
        </p:blipFill>
        <p:spPr>
          <a:xfrm rot="5400000" flipH="1">
            <a:off x="7947010" y="2323766"/>
            <a:ext cx="5905879" cy="3162588"/>
          </a:xfrm>
          <a:prstGeom prst="rect">
            <a:avLst/>
          </a:prstGeom>
        </p:spPr>
      </p:pic>
      <p:sp>
        <p:nvSpPr>
          <p:cNvPr id="13" name="TextBox 12">
            <a:extLst>
              <a:ext uri="{FF2B5EF4-FFF2-40B4-BE49-F238E27FC236}">
                <a16:creationId xmlns:a16="http://schemas.microsoft.com/office/drawing/2014/main" id="{2B40120A-035A-4125-9C10-418E908C232B}"/>
              </a:ext>
            </a:extLst>
          </p:cNvPr>
          <p:cNvSpPr txBox="1"/>
          <p:nvPr/>
        </p:nvSpPr>
        <p:spPr>
          <a:xfrm>
            <a:off x="1332020" y="2581621"/>
            <a:ext cx="8826056" cy="1323439"/>
          </a:xfrm>
          <a:prstGeom prst="rect">
            <a:avLst/>
          </a:prstGeom>
          <a:noFill/>
        </p:spPr>
        <p:txBody>
          <a:bodyPr wrap="square" rtlCol="0">
            <a:spAutoFit/>
          </a:bodyPr>
          <a:lstStyle/>
          <a:p>
            <a:r>
              <a:rPr lang="en-GB" sz="4000" b="1" dirty="0">
                <a:solidFill>
                  <a:srgbClr val="1B1D33"/>
                </a:solidFill>
                <a:latin typeface="Roboto Slab" pitchFamily="2" charset="0"/>
                <a:ea typeface="Roboto Slab" pitchFamily="2" charset="0"/>
              </a:rPr>
              <a:t>Liverpool University Press &amp; Central European University Press</a:t>
            </a:r>
          </a:p>
        </p:txBody>
      </p:sp>
      <p:sp>
        <p:nvSpPr>
          <p:cNvPr id="20" name="TextBox 19">
            <a:extLst>
              <a:ext uri="{FF2B5EF4-FFF2-40B4-BE49-F238E27FC236}">
                <a16:creationId xmlns:a16="http://schemas.microsoft.com/office/drawing/2014/main" id="{96655759-28A1-4169-AA4F-53C3D3D7502A}"/>
              </a:ext>
            </a:extLst>
          </p:cNvPr>
          <p:cNvSpPr txBox="1"/>
          <p:nvPr/>
        </p:nvSpPr>
        <p:spPr>
          <a:xfrm>
            <a:off x="1332020" y="1728449"/>
            <a:ext cx="8826056" cy="707886"/>
          </a:xfrm>
          <a:prstGeom prst="rect">
            <a:avLst/>
          </a:prstGeom>
          <a:noFill/>
        </p:spPr>
        <p:txBody>
          <a:bodyPr wrap="square" rtlCol="0">
            <a:spAutoFit/>
          </a:bodyPr>
          <a:lstStyle/>
          <a:p>
            <a:r>
              <a:rPr lang="en-GB" sz="4000" dirty="0">
                <a:solidFill>
                  <a:srgbClr val="1B1D33"/>
                </a:solidFill>
                <a:latin typeface="Open Sans" pitchFamily="2" charset="0"/>
                <a:ea typeface="Open Sans" pitchFamily="2" charset="0"/>
                <a:cs typeface="Open Sans" pitchFamily="2" charset="0"/>
              </a:rPr>
              <a:t>Piloting Opening the Future</a:t>
            </a:r>
          </a:p>
        </p:txBody>
      </p:sp>
    </p:spTree>
    <p:extLst>
      <p:ext uri="{BB962C8B-B14F-4D97-AF65-F5344CB8AC3E}">
        <p14:creationId xmlns:p14="http://schemas.microsoft.com/office/powerpoint/2010/main" val="283983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E9BA56-3082-42C6-9C8E-4A101FAC98ED}"/>
              </a:ext>
            </a:extLst>
          </p:cNvPr>
          <p:cNvSpPr txBox="1"/>
          <p:nvPr/>
        </p:nvSpPr>
        <p:spPr>
          <a:xfrm>
            <a:off x="597462" y="515142"/>
            <a:ext cx="7527599" cy="584775"/>
          </a:xfrm>
          <a:prstGeom prst="rect">
            <a:avLst/>
          </a:prstGeom>
          <a:noFill/>
        </p:spPr>
        <p:txBody>
          <a:bodyPr wrap="square" rtlCol="0">
            <a:spAutoFit/>
          </a:bodyPr>
          <a:lstStyle/>
          <a:p>
            <a:r>
              <a:rPr lang="en-GB" sz="3200" b="1" dirty="0">
                <a:solidFill>
                  <a:srgbClr val="1B1D32"/>
                </a:solidFill>
                <a:latin typeface="Roboto Slab" pitchFamily="2" charset="0"/>
                <a:ea typeface="Roboto Slab" pitchFamily="2" charset="0"/>
              </a:rPr>
              <a:t>OtF subscriber member benefits</a:t>
            </a:r>
          </a:p>
        </p:txBody>
      </p:sp>
      <p:grpSp>
        <p:nvGrpSpPr>
          <p:cNvPr id="9" name="Group 8">
            <a:extLst>
              <a:ext uri="{FF2B5EF4-FFF2-40B4-BE49-F238E27FC236}">
                <a16:creationId xmlns:a16="http://schemas.microsoft.com/office/drawing/2014/main" id="{B1DF974D-197E-4095-86CF-17C56C12FA29}"/>
              </a:ext>
            </a:extLst>
          </p:cNvPr>
          <p:cNvGrpSpPr/>
          <p:nvPr/>
        </p:nvGrpSpPr>
        <p:grpSpPr>
          <a:xfrm>
            <a:off x="597462" y="0"/>
            <a:ext cx="10419252" cy="6858000"/>
            <a:chOff x="597462" y="0"/>
            <a:chExt cx="10419252" cy="6858000"/>
          </a:xfrm>
        </p:grpSpPr>
        <p:pic>
          <p:nvPicPr>
            <p:cNvPr id="3" name="Picture 2" descr="Diagram&#10;&#10;Description automatically generated">
              <a:extLst>
                <a:ext uri="{FF2B5EF4-FFF2-40B4-BE49-F238E27FC236}">
                  <a16:creationId xmlns:a16="http://schemas.microsoft.com/office/drawing/2014/main" id="{AE799C3B-8AA3-49DC-8E8F-C034E0A96C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48" b="3448"/>
            <a:stretch/>
          </p:blipFill>
          <p:spPr>
            <a:xfrm>
              <a:off x="597462" y="0"/>
              <a:ext cx="10419252" cy="6858000"/>
            </a:xfrm>
            <a:prstGeom prst="rect">
              <a:avLst/>
            </a:prstGeom>
          </p:spPr>
        </p:pic>
        <p:sp>
          <p:nvSpPr>
            <p:cNvPr id="5" name="Oval 4">
              <a:extLst>
                <a:ext uri="{FF2B5EF4-FFF2-40B4-BE49-F238E27FC236}">
                  <a16:creationId xmlns:a16="http://schemas.microsoft.com/office/drawing/2014/main" id="{ABF3EF1F-F2FC-49AC-8B33-51F9134BAF93}"/>
                </a:ext>
              </a:extLst>
            </p:cNvPr>
            <p:cNvSpPr/>
            <p:nvPr/>
          </p:nvSpPr>
          <p:spPr>
            <a:xfrm>
              <a:off x="944242" y="1860616"/>
              <a:ext cx="883507" cy="883507"/>
            </a:xfrm>
            <a:prstGeom prst="ellipse">
              <a:avLst/>
            </a:prstGeom>
            <a:solidFill>
              <a:srgbClr val="C62165"/>
            </a:solidFill>
            <a:ln>
              <a:solidFill>
                <a:srgbClr val="C62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Roboto Slab" pitchFamily="2" charset="0"/>
                  <a:ea typeface="Roboto Slab" pitchFamily="2" charset="0"/>
                </a:rPr>
                <a:t>$2240</a:t>
              </a:r>
            </a:p>
            <a:p>
              <a:pPr algn="ctr"/>
              <a:r>
                <a:rPr lang="en-GB" sz="1200" b="1" dirty="0">
                  <a:latin typeface="Roboto Slab" pitchFamily="2" charset="0"/>
                  <a:ea typeface="Roboto Slab" pitchFamily="2" charset="0"/>
                </a:rPr>
                <a:t>NZD/</a:t>
              </a:r>
              <a:br>
                <a:rPr lang="en-GB" sz="1200" b="1" dirty="0">
                  <a:latin typeface="Roboto Slab" pitchFamily="2" charset="0"/>
                  <a:ea typeface="Roboto Slab" pitchFamily="2" charset="0"/>
                </a:rPr>
              </a:br>
              <a:r>
                <a:rPr lang="en-GB" sz="1200" b="1" dirty="0">
                  <a:latin typeface="Roboto Slab" pitchFamily="2" charset="0"/>
                  <a:ea typeface="Roboto Slab" pitchFamily="2" charset="0"/>
                </a:rPr>
                <a:t>$2030 AUD</a:t>
              </a:r>
            </a:p>
          </p:txBody>
        </p:sp>
        <p:sp>
          <p:nvSpPr>
            <p:cNvPr id="7" name="Oval 6">
              <a:extLst>
                <a:ext uri="{FF2B5EF4-FFF2-40B4-BE49-F238E27FC236}">
                  <a16:creationId xmlns:a16="http://schemas.microsoft.com/office/drawing/2014/main" id="{11359465-A7E4-4402-8F9A-9C35AE4F17A8}"/>
                </a:ext>
              </a:extLst>
            </p:cNvPr>
            <p:cNvSpPr/>
            <p:nvPr/>
          </p:nvSpPr>
          <p:spPr>
            <a:xfrm>
              <a:off x="1545471" y="2545493"/>
              <a:ext cx="883507" cy="883507"/>
            </a:xfrm>
            <a:prstGeom prst="ellipse">
              <a:avLst/>
            </a:prstGeom>
            <a:solidFill>
              <a:srgbClr val="C62165"/>
            </a:solidFill>
            <a:ln>
              <a:solidFill>
                <a:srgbClr val="C62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Roboto Slab" pitchFamily="2" charset="0"/>
                  <a:ea typeface="Roboto Slab" pitchFamily="2" charset="0"/>
                </a:rPr>
                <a:t>$1495 NZD/</a:t>
              </a:r>
              <a:br>
                <a:rPr lang="en-GB" sz="1200" b="1" dirty="0">
                  <a:latin typeface="Roboto Slab" pitchFamily="2" charset="0"/>
                  <a:ea typeface="Roboto Slab" pitchFamily="2" charset="0"/>
                </a:rPr>
              </a:br>
              <a:r>
                <a:rPr lang="en-GB" sz="1200" b="1" dirty="0">
                  <a:latin typeface="Roboto Slab" pitchFamily="2" charset="0"/>
                  <a:ea typeface="Roboto Slab" pitchFamily="2" charset="0"/>
                </a:rPr>
                <a:t>$1350 AUD</a:t>
              </a:r>
            </a:p>
          </p:txBody>
        </p:sp>
        <p:sp>
          <p:nvSpPr>
            <p:cNvPr id="8" name="Oval 7">
              <a:extLst>
                <a:ext uri="{FF2B5EF4-FFF2-40B4-BE49-F238E27FC236}">
                  <a16:creationId xmlns:a16="http://schemas.microsoft.com/office/drawing/2014/main" id="{4854E5A2-DCF8-436A-9277-1516EE7834BB}"/>
                </a:ext>
              </a:extLst>
            </p:cNvPr>
            <p:cNvSpPr/>
            <p:nvPr/>
          </p:nvSpPr>
          <p:spPr>
            <a:xfrm>
              <a:off x="2232323" y="3171487"/>
              <a:ext cx="883506" cy="883506"/>
            </a:xfrm>
            <a:prstGeom prst="ellipse">
              <a:avLst/>
            </a:prstGeom>
            <a:solidFill>
              <a:srgbClr val="C62165"/>
            </a:solidFill>
            <a:ln>
              <a:solidFill>
                <a:srgbClr val="C62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Roboto Slab" pitchFamily="2" charset="0"/>
                  <a:ea typeface="Roboto Slab" pitchFamily="2" charset="0"/>
                </a:rPr>
                <a:t>$670 NZD/</a:t>
              </a:r>
              <a:br>
                <a:rPr lang="en-GB" sz="1200" b="1" dirty="0">
                  <a:latin typeface="Roboto Slab" pitchFamily="2" charset="0"/>
                  <a:ea typeface="Roboto Slab" pitchFamily="2" charset="0"/>
                </a:rPr>
              </a:br>
              <a:r>
                <a:rPr lang="en-GB" sz="1200" b="1" dirty="0">
                  <a:latin typeface="Roboto Slab" pitchFamily="2" charset="0"/>
                  <a:ea typeface="Roboto Slab" pitchFamily="2" charset="0"/>
                </a:rPr>
                <a:t>$605 AUD</a:t>
              </a:r>
            </a:p>
          </p:txBody>
        </p:sp>
        <p:sp>
          <p:nvSpPr>
            <p:cNvPr id="6" name="Rectangle 5">
              <a:extLst>
                <a:ext uri="{FF2B5EF4-FFF2-40B4-BE49-F238E27FC236}">
                  <a16:creationId xmlns:a16="http://schemas.microsoft.com/office/drawing/2014/main" id="{B335FDD5-F2A1-42C7-B07A-DE8374C4DA22}"/>
                </a:ext>
              </a:extLst>
            </p:cNvPr>
            <p:cNvSpPr/>
            <p:nvPr/>
          </p:nvSpPr>
          <p:spPr>
            <a:xfrm>
              <a:off x="8748074" y="2407886"/>
              <a:ext cx="1093509" cy="1039968"/>
            </a:xfrm>
            <a:prstGeom prst="rect">
              <a:avLst/>
            </a:prstGeom>
            <a:solidFill>
              <a:srgbClr val="1B1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C62166"/>
                  </a:solidFill>
                  <a:latin typeface="Roboto Slab" pitchFamily="2" charset="0"/>
                  <a:ea typeface="Roboto Slab" pitchFamily="2" charset="0"/>
                </a:rPr>
                <a:t>$19 NZD</a:t>
              </a:r>
              <a:br>
                <a:rPr lang="en-GB" b="1" dirty="0">
                  <a:solidFill>
                    <a:srgbClr val="C62166"/>
                  </a:solidFill>
                  <a:latin typeface="Roboto Slab" pitchFamily="2" charset="0"/>
                  <a:ea typeface="Roboto Slab" pitchFamily="2" charset="0"/>
                </a:rPr>
              </a:br>
              <a:r>
                <a:rPr lang="en-GB" b="1" dirty="0">
                  <a:solidFill>
                    <a:srgbClr val="C62166"/>
                  </a:solidFill>
                  <a:latin typeface="Roboto Slab" pitchFamily="2" charset="0"/>
                  <a:ea typeface="Roboto Slab" pitchFamily="2" charset="0"/>
                </a:rPr>
                <a:t>$17 AUD</a:t>
              </a:r>
            </a:p>
          </p:txBody>
        </p:sp>
      </p:grpSp>
      <p:sp>
        <p:nvSpPr>
          <p:cNvPr id="18" name="TextBox 17">
            <a:extLst>
              <a:ext uri="{FF2B5EF4-FFF2-40B4-BE49-F238E27FC236}">
                <a16:creationId xmlns:a16="http://schemas.microsoft.com/office/drawing/2014/main" id="{C5BE15BA-CA79-4A2A-98F1-332955F4682C}"/>
              </a:ext>
            </a:extLst>
          </p:cNvPr>
          <p:cNvSpPr txBox="1"/>
          <p:nvPr/>
        </p:nvSpPr>
        <p:spPr>
          <a:xfrm>
            <a:off x="527124" y="6126563"/>
            <a:ext cx="10949529" cy="600164"/>
          </a:xfrm>
          <a:prstGeom prst="rect">
            <a:avLst/>
          </a:prstGeom>
          <a:noFill/>
        </p:spPr>
        <p:txBody>
          <a:bodyPr wrap="square" rtlCol="0">
            <a:spAutoFit/>
          </a:bodyPr>
          <a:lstStyle/>
          <a:p>
            <a:r>
              <a:rPr lang="en-GB" sz="1100" b="1" dirty="0">
                <a:solidFill>
                  <a:srgbClr val="1B1D34"/>
                </a:solidFill>
                <a:latin typeface="Open Sans" panose="020B0606030504020204" pitchFamily="34" charset="0"/>
                <a:ea typeface="Open Sans" panose="020B0606030504020204" pitchFamily="34" charset="0"/>
                <a:cs typeface="Open Sans" panose="020B0606030504020204" pitchFamily="34" charset="0"/>
              </a:rPr>
              <a:t>Note</a:t>
            </a:r>
            <a:r>
              <a:rPr lang="en-GB" sz="1100" dirty="0">
                <a:solidFill>
                  <a:srgbClr val="1B1D34"/>
                </a:solidFill>
                <a:latin typeface="Open Sans" panose="020B0606030504020204" pitchFamily="34" charset="0"/>
                <a:ea typeface="Open Sans" panose="020B0606030504020204" pitchFamily="34" charset="0"/>
                <a:cs typeface="Open Sans" panose="020B0606030504020204" pitchFamily="34" charset="0"/>
              </a:rPr>
              <a:t>: $19/17 per book is for indication only and is calculated on the basis of every library receiving 50 books as a subscription and gaining access to 25 new open access books per year. Cost modelling is based on an average membership of $1495/1350 per year (our medium-size band pricing) and assumes 250 library members. Appraising the cost per book/per library is only possible once we’ve had time to accrue members. This is a pilot project.</a:t>
            </a:r>
          </a:p>
        </p:txBody>
      </p:sp>
    </p:spTree>
    <p:extLst>
      <p:ext uri="{BB962C8B-B14F-4D97-AF65-F5344CB8AC3E}">
        <p14:creationId xmlns:p14="http://schemas.microsoft.com/office/powerpoint/2010/main" val="94224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A90F1377-A0A3-4052-BE65-B11FCDD4EE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68" b="15155"/>
          <a:stretch/>
        </p:blipFill>
        <p:spPr>
          <a:xfrm>
            <a:off x="2884600" y="727160"/>
            <a:ext cx="8775469" cy="5025760"/>
          </a:xfrm>
          <a:prstGeom prst="rect">
            <a:avLst/>
          </a:prstGeom>
        </p:spPr>
      </p:pic>
      <p:sp>
        <p:nvSpPr>
          <p:cNvPr id="6" name="TextBox 5">
            <a:extLst>
              <a:ext uri="{FF2B5EF4-FFF2-40B4-BE49-F238E27FC236}">
                <a16:creationId xmlns:a16="http://schemas.microsoft.com/office/drawing/2014/main" id="{268F8737-FD6E-41E5-A8D2-F7F02DC1FBCF}"/>
              </a:ext>
            </a:extLst>
          </p:cNvPr>
          <p:cNvSpPr txBox="1"/>
          <p:nvPr/>
        </p:nvSpPr>
        <p:spPr>
          <a:xfrm>
            <a:off x="277794" y="6311320"/>
            <a:ext cx="9724913" cy="430887"/>
          </a:xfrm>
          <a:prstGeom prst="rect">
            <a:avLst/>
          </a:prstGeom>
          <a:noFill/>
        </p:spPr>
        <p:txBody>
          <a:bodyPr wrap="square" rtlCol="0">
            <a:spAutoFit/>
          </a:bodyPr>
          <a:lstStyle/>
          <a:p>
            <a:r>
              <a:rPr lang="en-GB" sz="1100" b="1" dirty="0">
                <a:solidFill>
                  <a:srgbClr val="1B1D34"/>
                </a:solidFill>
                <a:latin typeface="Open Sans" panose="020B0606030504020204" pitchFamily="34" charset="0"/>
                <a:ea typeface="Open Sans" panose="020B0606030504020204" pitchFamily="34" charset="0"/>
                <a:cs typeface="Open Sans" panose="020B0606030504020204" pitchFamily="34" charset="0"/>
              </a:rPr>
              <a:t>Note</a:t>
            </a:r>
            <a:r>
              <a:rPr lang="en-GB" sz="1100" dirty="0">
                <a:solidFill>
                  <a:srgbClr val="1B1D34"/>
                </a:solidFill>
                <a:latin typeface="Open Sans" panose="020B0606030504020204" pitchFamily="34" charset="0"/>
                <a:ea typeface="Open Sans" panose="020B0606030504020204" pitchFamily="34" charset="0"/>
                <a:cs typeface="Open Sans" panose="020B0606030504020204" pitchFamily="34" charset="0"/>
              </a:rPr>
              <a:t>: the OA modelling here is based on an average membership of $1495/1350 per year (our medium-size band pricing). </a:t>
            </a:r>
            <a:br>
              <a:rPr lang="en-GB" sz="1100" dirty="0">
                <a:solidFill>
                  <a:srgbClr val="1B1D34"/>
                </a:solidFill>
                <a:latin typeface="Open Sans" panose="020B0606030504020204" pitchFamily="34" charset="0"/>
                <a:ea typeface="Open Sans" panose="020B0606030504020204" pitchFamily="34" charset="0"/>
                <a:cs typeface="Open Sans" panose="020B0606030504020204" pitchFamily="34" charset="0"/>
              </a:rPr>
            </a:br>
            <a:r>
              <a:rPr lang="en-GB" sz="1100" dirty="0">
                <a:solidFill>
                  <a:srgbClr val="1B1D34"/>
                </a:solidFill>
                <a:latin typeface="Open Sans" panose="020B0606030504020204" pitchFamily="34" charset="0"/>
                <a:ea typeface="Open Sans" panose="020B0606030504020204" pitchFamily="34" charset="0"/>
                <a:cs typeface="Open Sans" panose="020B0606030504020204" pitchFamily="34" charset="0"/>
              </a:rPr>
              <a:t>Appraising the cost per book/per library is only possible once we’ve had time to accrue members. This is a pilot project.</a:t>
            </a:r>
          </a:p>
        </p:txBody>
      </p:sp>
      <p:sp>
        <p:nvSpPr>
          <p:cNvPr id="5" name="TextBox 4">
            <a:extLst>
              <a:ext uri="{FF2B5EF4-FFF2-40B4-BE49-F238E27FC236}">
                <a16:creationId xmlns:a16="http://schemas.microsoft.com/office/drawing/2014/main" id="{ABB50A41-4F71-4B83-89E5-397EABFB8D64}"/>
              </a:ext>
            </a:extLst>
          </p:cNvPr>
          <p:cNvSpPr txBox="1"/>
          <p:nvPr/>
        </p:nvSpPr>
        <p:spPr>
          <a:xfrm>
            <a:off x="343784" y="727160"/>
            <a:ext cx="2748208" cy="5016758"/>
          </a:xfrm>
          <a:prstGeom prst="rect">
            <a:avLst/>
          </a:prstGeom>
          <a:noFill/>
        </p:spPr>
        <p:txBody>
          <a:bodyPr wrap="square" rtlCol="0">
            <a:spAutoFit/>
          </a:bodyPr>
          <a:lstStyle/>
          <a:p>
            <a:r>
              <a:rPr lang="en-GB" sz="3200" b="1" dirty="0">
                <a:solidFill>
                  <a:srgbClr val="1B1D32"/>
                </a:solidFill>
                <a:latin typeface="Roboto Slab" pitchFamily="2" charset="0"/>
                <a:ea typeface="Roboto Slab" pitchFamily="2" charset="0"/>
              </a:rPr>
              <a:t>As we accrue enough membership funds we can publish the next OA book, a rolling process</a:t>
            </a:r>
          </a:p>
        </p:txBody>
      </p:sp>
    </p:spTree>
    <p:extLst>
      <p:ext uri="{BB962C8B-B14F-4D97-AF65-F5344CB8AC3E}">
        <p14:creationId xmlns:p14="http://schemas.microsoft.com/office/powerpoint/2010/main" val="18706857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TotalTime>
  <Words>841</Words>
  <Application>Microsoft Office PowerPoint</Application>
  <PresentationFormat>Widescreen</PresentationFormat>
  <Paragraphs>88</Paragraphs>
  <Slides>11</Slides>
  <Notes>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Office Theme</vt:lpstr>
      <vt:lpstr>PowerPoint Presentation</vt:lpstr>
      <vt:lpstr>PowerPoint Presentation</vt:lpstr>
      <vt:lpstr>OA Policies in the 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Grady (Staff)</dc:creator>
  <cp:lastModifiedBy>Tom Grady (Staff)</cp:lastModifiedBy>
  <cp:revision>47</cp:revision>
  <dcterms:created xsi:type="dcterms:W3CDTF">2022-03-16T09:14:48Z</dcterms:created>
  <dcterms:modified xsi:type="dcterms:W3CDTF">2022-05-18T11:02:04Z</dcterms:modified>
</cp:coreProperties>
</file>