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14" r:id="rId2"/>
    <p:sldMasterId id="2147483648" r:id="rId3"/>
    <p:sldMasterId id="2147483660" r:id="rId4"/>
  </p:sldMasterIdLst>
  <p:notesMasterIdLst>
    <p:notesMasterId r:id="rId15"/>
  </p:notesMasterIdLst>
  <p:sldIdLst>
    <p:sldId id="257" r:id="rId5"/>
    <p:sldId id="272" r:id="rId6"/>
    <p:sldId id="265" r:id="rId7"/>
    <p:sldId id="268" r:id="rId8"/>
    <p:sldId id="269" r:id="rId9"/>
    <p:sldId id="267" r:id="rId10"/>
    <p:sldId id="266" r:id="rId11"/>
    <p:sldId id="270" r:id="rId12"/>
    <p:sldId id="271" r:id="rId13"/>
    <p:sldId id="273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B6DB9-758E-4D63-0A47-62BB824C282C}" v="102" dt="2022-05-11T10:23:20.604"/>
    <p1510:client id="{3729FF24-CF0B-4C2B-AAF7-ED70B37E7EAB}" v="154" dt="2022-04-07T16:36:58.469"/>
    <p1510:client id="{4D27029B-731D-3342-DBAA-CFB227B64AFA}" v="3" dt="2022-04-11T13:37:05.755"/>
    <p1510:client id="{734D547E-1421-9EE8-71C0-BCBB61F8E908}" v="4" dt="2022-04-12T13:35:41.079"/>
    <p1510:client id="{743F7BA6-DD6D-0EBE-69B6-F73F4E30CE58}" v="24" dt="2022-06-06T13:10:59.017"/>
    <p1510:client id="{81F44E98-8F33-43ED-E587-FC6B35D45655}" v="125" dt="2022-05-12T13:12:11.270"/>
    <p1510:client id="{885BDDC6-E61A-DB6B-1885-A351788C80B3}" v="235" dt="2022-04-11T11:34:55.654"/>
    <p1510:client id="{BD7BF300-DCC4-5107-CD27-7D40C019F9EF}" v="354" dt="2022-06-06T15:12:52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F1E1-0BAD-4523-90B2-964CCB5DA2D9}" type="datetimeFigureOut">
              <a:t>6/6/2022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7E60-E2FC-4369-8851-4CC81C4BF67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Mandates from </a:t>
            </a:r>
            <a:r>
              <a:rPr lang="en-US" dirty="0" err="1"/>
              <a:t>reseach</a:t>
            </a:r>
            <a:r>
              <a:rPr lang="en-US" dirty="0"/>
              <a:t> funder – public and private</a:t>
            </a:r>
          </a:p>
          <a:p>
            <a:r>
              <a:rPr lang="en-US" dirty="0"/>
              <a:t>Mandates are not free money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10004-054B-754E-9228-05577DB3D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Coalition S driving change through Plan S </a:t>
            </a:r>
          </a:p>
          <a:p>
            <a:r>
              <a:rPr lang="en-GB" dirty="0"/>
              <a:t>Implementation is hard because all parts of the system need changing</a:t>
            </a:r>
          </a:p>
          <a:p>
            <a:r>
              <a:rPr lang="en-GB" dirty="0"/>
              <a:t>And this all applies only to funded research – estimated at less than 20% of HSS output of UK publishers</a:t>
            </a:r>
          </a:p>
          <a:p>
            <a:r>
              <a:rPr lang="en-GB" dirty="0"/>
              <a:t>UKRI -</a:t>
            </a:r>
            <a:r>
              <a:rPr lang="en-US" dirty="0"/>
              <a:t>UKRI developments</a:t>
            </a:r>
          </a:p>
          <a:p>
            <a:r>
              <a:rPr lang="en-US" dirty="0"/>
              <a:t>Research funders set aside some money for OA, but often not enough</a:t>
            </a:r>
          </a:p>
          <a:p>
            <a:r>
              <a:rPr lang="en-US" dirty="0"/>
              <a:t>Conditions – different to journals</a:t>
            </a:r>
          </a:p>
          <a:p>
            <a:r>
              <a:rPr lang="en-US" dirty="0"/>
              <a:t>Green and gold – both allowed, but most authors don’t like green for books</a:t>
            </a:r>
          </a:p>
          <a:p>
            <a:r>
              <a:rPr lang="en-US" dirty="0"/>
              <a:t>Licensing – CC BY NC ND</a:t>
            </a:r>
          </a:p>
          <a:p>
            <a:r>
              <a:rPr lang="en-US" dirty="0"/>
              <a:t>Embargoes – up to 12 months</a:t>
            </a:r>
          </a:p>
          <a:p>
            <a:r>
              <a:rPr lang="en-US" dirty="0"/>
              <a:t>Plan S – driving the change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10004-054B-754E-9228-05577DB3DC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8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7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34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8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9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1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80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6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6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702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74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19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95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6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7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D1B3-FB43-EA4B-82EC-D712DB066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DB652-451B-4E4A-AC8C-C83B2A61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FCE6-7FA1-FF4A-B279-74700000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45014-1F9F-D444-8AB2-D8EA9244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16FEC-17F5-9945-9C82-6A503273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DFFD-C09A-DD49-9988-CF0310C0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D61A-359E-4F47-A85F-40651B8FF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8CDF5-8244-9A40-BB30-AFDC8C81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4A3D3-6AE1-CF4A-A900-8AAB2499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65488-614F-2345-91B6-60CB759D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7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C466-B43C-0E42-803D-AEA096ED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2B1A9-EEF7-8E41-8373-32D1352CC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ACF9-0EF4-C847-BFBC-8F23C672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0806E-68DE-3F43-9828-C20126EC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EC254-7EE6-C84A-9596-3C5E6B65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26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BA28-FEBF-C041-B9AA-C0E9A048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B0C1-46F3-D04A-BC06-E7C4FBF3F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23B4-570B-964C-A8F7-EE6FAA9B0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6D088-507F-D440-85A1-827BB838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A16B0-301F-AA41-AA10-C2E68868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BF432-E46F-F34D-90A8-5DD6D633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0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3C0E-81C5-D44C-A1D7-4C8A2A7C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57FF5-2F12-AB47-9B99-EB94662DC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2EEC3-AF43-5F43-B618-F636CDE50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99CA7-E805-144A-AD69-9439D0D5C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67ACD-E855-4B44-9873-B5D5ACF12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F5ACB1-0C53-E445-BBC3-9007C871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EB3DC-B1BC-234A-A02A-8F582BB1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60C51-B96D-C94C-9EEC-8CB0F98A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0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4AAD-8CD4-5C4A-9431-E47C4331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9A5D4-9F38-DE49-A80B-AB4A881A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37CBF-14F6-3440-B061-0E70C487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211FF-BE9B-7348-BB7A-084CF169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60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BC3D4-93CC-CE4C-A22F-CCC7BD0F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44589-AF77-7348-82B0-FD2AEF06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C95E8-1D87-1E42-8F74-52BDFBD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1731-8D37-6C42-86DE-E7D7DFF8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4FD5-8D94-614C-B253-D65748E3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EEDED-4CFD-B14E-AFF0-7EB4A0D6A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B9E0E-158C-D545-AAB3-A001C7DF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AC4B5-FD6E-ED4D-B419-B5191609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8B7D6-F09B-AF43-95B4-8FC5D7F8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30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78E3-C241-D54A-8398-35803449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F8202-72AE-B54E-9502-D2D083F3A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09598-1AAB-6840-80DD-53BDA029C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26404-A8DB-5C49-914A-299A28D0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C8CA1-40F5-1E41-A515-DE892EAB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F5F27-9FF0-0043-A858-3101071E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1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EEC6-3D0F-4046-9BCB-EF6628A1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59B9-A2AC-8D49-B486-C58B292AE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AA14-FD97-9940-820C-C1A08A49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654F-DF3F-B24C-BA0F-8572E8FF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B201-89F4-DD44-8663-87D913BD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9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DF3F1-AAD6-8949-AAEA-6630DB0C2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162F3-2FC0-0446-9541-0E8991AEF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08681-C107-1041-B88A-B1CBCE3E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71362-89CA-8745-8434-0C6EC4AC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B8BBD-B825-4C45-AA8E-89776EC9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5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9DF-EE59-4B2A-9723-19FE9211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FCDA5-1BD6-4447-BD5B-1225349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CEE9-EB21-495A-914F-71DBD1C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6BC7-4385-492B-90EF-A23EE2D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75F2-F147-4D32-832D-DF686A1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68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E70-C505-4BCC-A6A9-88F7046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68A2-39B3-4BDB-BDCD-C88120B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DC0-94E6-4570-8ABF-BB81C2CA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5413-5332-48D0-94BC-2F66E22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904-6E68-4B18-B5EA-1579228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8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7C9-1C14-4939-817F-178F951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6117-EE53-4953-8AC4-5E95F3D8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1E44-D4C6-4BC6-A60D-F348B8B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C27F-B7E0-4B68-839F-252E9E7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F30E-CAF7-4BA1-BFD3-F1D53C3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9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E75E-34B4-4D0F-8CB5-F27FB93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186-C8AD-4E5C-BDF5-91F8451CF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BC5E-E838-4FE5-9E86-5D157415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9D1E-03CC-4BDD-885B-F1A434B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8ED43-FE1C-4D20-9F8A-399F715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851A-9CDD-4935-B7B3-540D567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49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6573-FA12-476F-8B78-E840F89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9091-2F97-46D3-B236-C405328D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B323-8ED9-49FB-A109-6BCE37EB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D052F-7FCF-47EA-B424-18967EC7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2779-AE83-4B06-BC90-E1543884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EC11-34C3-427D-83BD-251A8D0A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E3C8-828D-465A-B00D-6B56527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A082-E654-4040-8691-0F46CD4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6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185-CF2A-4026-9DCA-619AA13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E510-EE3F-4A35-947E-428771C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7-08CA-46AB-BF59-D8817B36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2558-F893-4C22-BCB2-88B9C62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B5D29-0220-478C-AF89-39CC2AA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3BDF8-7840-48CB-B252-387097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123-B7CC-4369-B894-2291BCC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0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C5-EFA7-4E0E-B9BD-C8427A5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9ACD-B1F7-4FE9-810B-5EC88A4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F516-25D7-4A32-9574-AA2CE3DA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134A-782A-42EF-B540-E2B9956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7A6F-D2CB-4D7C-84F1-77ECBE3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4CF0-B180-49FD-A156-CC2DEA55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6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D85D-D095-42DA-8E52-AA96180C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7332-DD5A-4FB1-B14C-21CD26A1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224-2C26-4619-A33C-93AAF5DA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DE0D-1CD2-4CAF-BEF7-26BB8C3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94FB-0F6C-473A-B481-B8B4F5C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33B5-A1A2-4C03-8DB1-7C8BC16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3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A9C6-554A-4FC2-9A5C-32179DB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7613-3413-4069-8EDF-D08F7F65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BC7-6129-4074-B2D4-B18D4547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4263-A74C-426C-8140-9E79B1B9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DE9-8A8B-4391-AB83-E6045EF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E207-1413-49AB-A968-F08DD05A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B1D4-44B4-4A83-ABC0-1B365C4A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BBE4-9064-4062-B158-E7AF8B5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F88-056B-4743-A710-6180A2C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823C-790F-4FD8-86EA-F562479E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64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9D883-AC5E-1548-B62E-69F6786D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F57BA-254A-7D45-955A-B05DE7C31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9B113-E181-8245-9D37-8BD7C8365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AE589-BEB1-2943-AEBF-B78F14E3A99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EB3A9-851E-9B4A-A7BD-9AFA5B6B9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96E5-7140-1546-A2A1-BDC5698FC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D3CD-D0F9-4B03-B25B-5995108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3E0-3298-4294-BC0D-1EEFEA0C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9E36-FE47-4237-9DDC-9A17B4D9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59B4-62D4-49C0-82D0-A3F8807A596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965-9686-45EF-BCB1-529C2F34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D5A7-9D5A-4708-9194-9AB3E0DD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629/uksg.39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435E93D-6E8A-47C4-A751-93E15F2F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r="23298" b="2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DC6859-2B3F-4334-A3EA-D0BB8362E989}"/>
              </a:ext>
            </a:extLst>
          </p:cNvPr>
          <p:cNvSpPr/>
          <p:nvPr/>
        </p:nvSpPr>
        <p:spPr>
          <a:xfrm>
            <a:off x="3119495" y="-845"/>
            <a:ext cx="3312127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17" y="510676"/>
            <a:ext cx="6518721" cy="3721013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latin typeface="Segoe UI"/>
                <a:ea typeface="+mj-lt"/>
                <a:cs typeface="+mj-lt"/>
              </a:rPr>
              <a:t>Fairness, </a:t>
            </a:r>
            <a:br>
              <a:rPr lang="en-GB" sz="3600" b="1" dirty="0">
                <a:latin typeface="Segoe UI"/>
                <a:ea typeface="+mj-lt"/>
                <a:cs typeface="+mj-lt"/>
              </a:rPr>
            </a:br>
            <a:r>
              <a:rPr lang="en-GB" sz="3600" b="1" dirty="0">
                <a:latin typeface="Segoe UI"/>
                <a:ea typeface="+mj-lt"/>
                <a:cs typeface="+mj-lt"/>
              </a:rPr>
              <a:t>Openness, </a:t>
            </a:r>
            <a:br>
              <a:rPr lang="en-GB" sz="3600" b="1" dirty="0">
                <a:latin typeface="Segoe UI"/>
                <a:ea typeface="+mj-lt"/>
                <a:cs typeface="+mj-lt"/>
              </a:rPr>
            </a:br>
            <a:r>
              <a:rPr lang="en-GB" sz="3600" b="1" dirty="0">
                <a:latin typeface="Segoe UI"/>
                <a:ea typeface="+mj-lt"/>
                <a:cs typeface="+mj-lt"/>
              </a:rPr>
              <a:t>Access, </a:t>
            </a:r>
            <a:br>
              <a:rPr lang="en-GB" sz="3600" b="1" dirty="0">
                <a:latin typeface="Segoe UI"/>
                <a:ea typeface="+mj-lt"/>
                <a:cs typeface="+mj-lt"/>
              </a:rPr>
            </a:br>
            <a:r>
              <a:rPr lang="en-GB" sz="3600" b="1" dirty="0">
                <a:latin typeface="Segoe UI"/>
                <a:ea typeface="+mj-lt"/>
                <a:cs typeface="+mj-lt"/>
              </a:rPr>
              <a:t>&amp;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59" y="5519175"/>
            <a:ext cx="5556117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cs typeface="Calibri"/>
              </a:rPr>
              <a:t>Martin Paul Eve</a:t>
            </a:r>
            <a:endParaRPr lang="en-US" dirty="0">
              <a:cs typeface="Calibri"/>
            </a:endParaRPr>
          </a:p>
          <a:p>
            <a:pPr algn="l"/>
            <a:r>
              <a:rPr lang="en-GB" sz="2000" dirty="0">
                <a:cs typeface="Calibri"/>
              </a:rPr>
              <a:t>martin@eve.gd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59B65D-C98C-FD53-99A3-A7751123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58" y="5522546"/>
            <a:ext cx="1898574" cy="10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5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ground, outdoor, yellow&#10;&#10;Description automatically generated">
            <a:extLst>
              <a:ext uri="{FF2B5EF4-FFF2-40B4-BE49-F238E27FC236}">
                <a16:creationId xmlns:a16="http://schemas.microsoft.com/office/drawing/2014/main" id="{B47F9196-549F-15F7-3E06-D9E89F7E4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2" r="5812" b="1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0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CBF012-371E-CA21-2A3A-5C8E88A927FC}"/>
              </a:ext>
            </a:extLst>
          </p:cNvPr>
          <p:cNvSpPr txBox="1"/>
          <p:nvPr/>
        </p:nvSpPr>
        <p:spPr>
          <a:xfrm>
            <a:off x="6697363" y="2123349"/>
            <a:ext cx="4887685" cy="32101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These models ask us to evaluate differently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cs typeface="Calibri"/>
              </a:rPr>
              <a:t>Getting away from "read and publish" deals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cs typeface="Calibri"/>
              </a:rPr>
              <a:t>Global collections and local value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cs typeface="Calibri"/>
              </a:rPr>
              <a:t>Values-aligned "acquisition"</a:t>
            </a:r>
          </a:p>
        </p:txBody>
      </p:sp>
    </p:spTree>
    <p:extLst>
      <p:ext uri="{BB962C8B-B14F-4D97-AF65-F5344CB8AC3E}">
        <p14:creationId xmlns:p14="http://schemas.microsoft.com/office/powerpoint/2010/main" val="3078668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0FC047-4C8C-0766-185A-7A83F31F65BE}"/>
              </a:ext>
            </a:extLst>
          </p:cNvPr>
          <p:cNvSpPr txBox="1"/>
          <p:nvPr/>
        </p:nvSpPr>
        <p:spPr>
          <a:xfrm>
            <a:off x="640080" y="2872899"/>
            <a:ext cx="452236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Evaluation remains a core problem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Symbolic prestige economy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Translates into real-world economic problems for libraries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Financial flows have become locked into "acquisitions" vs. "scholarly communications" dichotomy</a:t>
            </a:r>
          </a:p>
        </p:txBody>
      </p:sp>
      <p:pic>
        <p:nvPicPr>
          <p:cNvPr id="4" name="Picture 3" descr="Black pen against a sheet with shaded numbers">
            <a:extLst>
              <a:ext uri="{FF2B5EF4-FFF2-40B4-BE49-F238E27FC236}">
                <a16:creationId xmlns:a16="http://schemas.microsoft.com/office/drawing/2014/main" id="{CB41F844-EE99-A29E-BCCE-F3D2DFFAD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2" r="15350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624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E68B9B-BD47-749A-BA8B-41DD7F730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CB5CF-758D-FBF3-83B2-77D40724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32653" cy="1899912"/>
          </a:xfrm>
        </p:spPr>
        <p:txBody>
          <a:bodyPr>
            <a:normAutofit/>
          </a:bodyPr>
          <a:lstStyle/>
          <a:p>
            <a:r>
              <a:rPr lang="en-GB" sz="4000" dirty="0">
                <a:cs typeface="Calibri Light"/>
              </a:rPr>
              <a:t>Two Decades of OA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DDE1-B7F5-9735-2236-50A5BA01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98063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ea typeface="Calibri" panose="020F0502020204030204"/>
                <a:cs typeface="Calibri" panose="020F0502020204030204"/>
              </a:rPr>
              <a:t>What do we mean by "open access"?</a:t>
            </a:r>
            <a:endParaRPr lang="en-US" dirty="0"/>
          </a:p>
          <a:p>
            <a:r>
              <a:rPr lang="en-GB" sz="2000" dirty="0">
                <a:ea typeface="Calibri" panose="020F0502020204030204"/>
                <a:cs typeface="Calibri" panose="020F0502020204030204"/>
              </a:rPr>
              <a:t>Terminologies/jargon</a:t>
            </a:r>
          </a:p>
          <a:p>
            <a:r>
              <a:rPr lang="en-GB" sz="2000" dirty="0">
                <a:ea typeface="Calibri" panose="020F0502020204030204"/>
                <a:cs typeface="Calibri" panose="020F0502020204030204"/>
              </a:rPr>
              <a:t>Why does it matter?</a:t>
            </a:r>
          </a:p>
          <a:p>
            <a:r>
              <a:rPr lang="en-GB" sz="2000" dirty="0">
                <a:ea typeface="Calibri" panose="020F0502020204030204"/>
                <a:cs typeface="Calibri" panose="020F0502020204030204"/>
              </a:rPr>
              <a:t>What about in the business context? (SMEs)</a:t>
            </a:r>
          </a:p>
        </p:txBody>
      </p:sp>
    </p:spTree>
    <p:extLst>
      <p:ext uri="{BB962C8B-B14F-4D97-AF65-F5344CB8AC3E}">
        <p14:creationId xmlns:p14="http://schemas.microsoft.com/office/powerpoint/2010/main" val="128431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F8B2C-04A6-468A-BEB0-7B3326A6B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/>
          <a:stretch/>
        </p:blipFill>
        <p:spPr>
          <a:xfrm>
            <a:off x="0" y="857"/>
            <a:ext cx="12876245" cy="68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546ED-1CAA-49D6-85A3-C9DE2EC96CC5}"/>
              </a:ext>
            </a:extLst>
          </p:cNvPr>
          <p:cNvSpPr txBox="1"/>
          <p:nvPr/>
        </p:nvSpPr>
        <p:spPr>
          <a:xfrm>
            <a:off x="4451410" y="2422601"/>
            <a:ext cx="6380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 mandates? Who funds? E.g. UKRI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C276C-2315-4066-A657-495AEC023778}"/>
              </a:ext>
            </a:extLst>
          </p:cNvPr>
          <p:cNvSpPr txBox="1"/>
          <p:nvPr/>
        </p:nvSpPr>
        <p:spPr>
          <a:xfrm>
            <a:off x="4451410" y="3880435"/>
            <a:ext cx="6380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Green/gold, Licensing &amp; Embargoes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E90C9-1DD9-46BF-A867-AA08EEAD06D7}"/>
              </a:ext>
            </a:extLst>
          </p:cNvPr>
          <p:cNvSpPr txBox="1"/>
          <p:nvPr/>
        </p:nvSpPr>
        <p:spPr>
          <a:xfrm>
            <a:off x="4451410" y="5374673"/>
            <a:ext cx="6380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 models from publishers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4E5B6-3338-4787-ACE3-6F566DDF7ACE}"/>
              </a:ext>
            </a:extLst>
          </p:cNvPr>
          <p:cNvSpPr txBox="1"/>
          <p:nvPr/>
        </p:nvSpPr>
        <p:spPr>
          <a:xfrm>
            <a:off x="314191" y="1899381"/>
            <a:ext cx="329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Mandates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DB41A-2D11-4FED-92B8-007ABCEC084C}"/>
              </a:ext>
            </a:extLst>
          </p:cNvPr>
          <p:cNvSpPr txBox="1"/>
          <p:nvPr/>
        </p:nvSpPr>
        <p:spPr>
          <a:xfrm>
            <a:off x="253805" y="3429000"/>
            <a:ext cx="38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Books (vs Journals)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38B13-1E81-4261-B27E-387CD8F45AD0}"/>
              </a:ext>
            </a:extLst>
          </p:cNvPr>
          <p:cNvSpPr txBox="1"/>
          <p:nvPr/>
        </p:nvSpPr>
        <p:spPr>
          <a:xfrm>
            <a:off x="451944" y="4881890"/>
            <a:ext cx="329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Libraries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BB79B-4FFA-4BF2-87C6-2A5227E94BD7}"/>
              </a:ext>
            </a:extLst>
          </p:cNvPr>
          <p:cNvSpPr txBox="1"/>
          <p:nvPr/>
        </p:nvSpPr>
        <p:spPr>
          <a:xfrm>
            <a:off x="314192" y="667215"/>
            <a:ext cx="1156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Recent Policy Developments</a:t>
            </a:r>
          </a:p>
        </p:txBody>
      </p:sp>
    </p:spTree>
    <p:extLst>
      <p:ext uri="{BB962C8B-B14F-4D97-AF65-F5344CB8AC3E}">
        <p14:creationId xmlns:p14="http://schemas.microsoft.com/office/powerpoint/2010/main" val="230725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3D1AA-8323-4FFC-8118-5F5C890FED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D25D8A-7112-4A44-9735-B100C5AAD2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803639" y="4021155"/>
            <a:ext cx="6050522" cy="1221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162A32-D902-4DBB-B1DE-490F67919B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6032" y="5243130"/>
            <a:ext cx="1285736" cy="70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BC411D-BEBD-4C94-8612-FAECC6DD41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2014"/>
          <a:stretch/>
        </p:blipFill>
        <p:spPr>
          <a:xfrm>
            <a:off x="5634721" y="1889269"/>
            <a:ext cx="6050520" cy="2304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7FAC1-D72A-0B48-BB11-F7444411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21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Plan S – a Change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4C8FF-907F-D84F-B74D-580C75F7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2" y="1455908"/>
            <a:ext cx="4603982" cy="2176532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17 National Funders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 Charitable and International Funders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 and European Research Council</a:t>
            </a:r>
          </a:p>
          <a:p>
            <a:endParaRPr lang="en-US" altLang="en-US" sz="3600" b="1" dirty="0">
              <a:solidFill>
                <a:srgbClr val="EB801D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altLang="en-US" sz="3600" b="1" dirty="0">
                <a:solidFill>
                  <a:srgbClr val="EB801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Developments at UKRI and REF</a:t>
            </a:r>
          </a:p>
        </p:txBody>
      </p:sp>
    </p:spTree>
    <p:extLst>
      <p:ext uri="{BB962C8B-B14F-4D97-AF65-F5344CB8AC3E}">
        <p14:creationId xmlns:p14="http://schemas.microsoft.com/office/powerpoint/2010/main" val="291488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3B6DA-2BAB-432F-9272-62BD7D96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cs typeface="Calibri Light"/>
              </a:rPr>
              <a:t>OA Policies</a:t>
            </a:r>
            <a:endParaRPr lang="en-GB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507C37-5BC5-44E6-A94A-2C8AF5FE4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375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E328-A46F-48E8-8B9C-054ECB4A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300" dirty="0">
                <a:solidFill>
                  <a:srgbClr val="FFFFFF"/>
                </a:solidFill>
                <a:cs typeface="Calibri"/>
              </a:rPr>
              <a:t>"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</a:rPr>
              <a:t>The truth is that we must all go further" - Amanda Solloway, Minister for Science, Research and Innovation, August 2021</a:t>
            </a:r>
          </a:p>
          <a:p>
            <a:r>
              <a:rPr lang="en-GB" sz="1300" dirty="0">
                <a:solidFill>
                  <a:srgbClr val="FFFFFF"/>
                </a:solidFill>
                <a:cs typeface="Calibri"/>
              </a:rPr>
              <a:t>UKRI review published August 2021 (only for project funding):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Zero-embargo green requirement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OA extended to monographs from 2024</a:t>
            </a:r>
          </a:p>
          <a:p>
            <a:r>
              <a:rPr lang="en-GB" sz="1300" dirty="0">
                <a:solidFill>
                  <a:srgbClr val="FFFFFF"/>
                </a:solidFill>
                <a:cs typeface="Calibri"/>
              </a:rPr>
              <a:t>REF review will be next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Ministerial steer is clear on direction of travel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But not yet set in stone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Unclear what funding would be provided for OA monographs</a:t>
            </a:r>
          </a:p>
          <a:p>
            <a:pPr lvl="2"/>
            <a:r>
              <a:rPr lang="en-GB" sz="1300" dirty="0">
                <a:solidFill>
                  <a:srgbClr val="FFFFFF"/>
                </a:solidFill>
                <a:cs typeface="Calibri"/>
              </a:rPr>
              <a:t>See 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</a:rPr>
              <a:t>Eve, Martin Paul, Kitty Inglis, David Prosser, Lara Speicher, and Graham Stone. 2017. ‘Cost Estimates of an Open Access Mandate for Monographs in the UK’s Third Research Excellence Framework’. Insights: The UKSG Journal 30 (3). 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https://doi.org/10.1629/uksg.392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GB" sz="13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55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346F54C-359A-3105-938E-3E8EDB4E0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768FE-897E-DAE2-3647-84B6D07C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  <a:cs typeface="Calibri Light"/>
              </a:rPr>
              <a:t>New business models are problematic</a:t>
            </a:r>
            <a:endParaRPr lang="en-GB" sz="400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98975-5F50-D179-A1A1-450DADD08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>
                <a:solidFill>
                  <a:srgbClr val="FFFFFF"/>
                </a:solidFill>
                <a:cs typeface="Calibri"/>
              </a:rPr>
              <a:t>100 people in a room</a:t>
            </a:r>
          </a:p>
          <a:p>
            <a:r>
              <a:rPr lang="en-GB" sz="2000">
                <a:solidFill>
                  <a:srgbClr val="FFFFFF"/>
                </a:solidFill>
                <a:cs typeface="Calibri"/>
              </a:rPr>
              <a:t>APCs, BPCs, Consortial models</a:t>
            </a:r>
          </a:p>
        </p:txBody>
      </p:sp>
    </p:spTree>
    <p:extLst>
      <p:ext uri="{BB962C8B-B14F-4D97-AF65-F5344CB8AC3E}">
        <p14:creationId xmlns:p14="http://schemas.microsoft.com/office/powerpoint/2010/main" val="389553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FD144-73AA-47B0-8E0A-957EA1E0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03F62-2645-4BD3-AC6E-B0E36183B391}"/>
              </a:ext>
            </a:extLst>
          </p:cNvPr>
          <p:cNvSpPr txBox="1"/>
          <p:nvPr/>
        </p:nvSpPr>
        <p:spPr>
          <a:xfrm>
            <a:off x="284082" y="3924925"/>
            <a:ext cx="384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Three strata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53BB-45D0-4027-8567-96CF6B907DB0}"/>
              </a:ext>
            </a:extLst>
          </p:cNvPr>
          <p:cNvSpPr txBox="1"/>
          <p:nvPr/>
        </p:nvSpPr>
        <p:spPr>
          <a:xfrm>
            <a:off x="284082" y="4632811"/>
            <a:ext cx="357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Future,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D20, and other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library subscription models</a:t>
            </a:r>
          </a:p>
          <a:p>
            <a:endParaRPr lang="en-GB" sz="2800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6F342-2C01-4A11-A290-AAC5F906EADC}"/>
              </a:ext>
            </a:extLst>
          </p:cNvPr>
          <p:cNvSpPr txBox="1"/>
          <p:nvPr/>
        </p:nvSpPr>
        <p:spPr>
          <a:xfrm>
            <a:off x="7751686" y="623913"/>
            <a:ext cx="384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Large, well-funded academic presses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7B4CF-F6C3-4775-92C6-BBEF06A15F80}"/>
              </a:ext>
            </a:extLst>
          </p:cNvPr>
          <p:cNvSpPr txBox="1"/>
          <p:nvPr/>
        </p:nvSpPr>
        <p:spPr>
          <a:xfrm>
            <a:off x="5641762" y="1578020"/>
            <a:ext cx="595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 has a subscription threshold before OA titles can be released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B05E1-B76C-4629-873E-97A9C261E40E}"/>
              </a:ext>
            </a:extLst>
          </p:cNvPr>
          <p:cNvSpPr txBox="1"/>
          <p:nvPr/>
        </p:nvSpPr>
        <p:spPr>
          <a:xfrm>
            <a:off x="6498454" y="2712905"/>
            <a:ext cx="520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Small to medium-sized academic presses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769D2-4CE8-40C4-B249-96967184969D}"/>
              </a:ext>
            </a:extLst>
          </p:cNvPr>
          <p:cNvSpPr txBox="1"/>
          <p:nvPr/>
        </p:nvSpPr>
        <p:spPr>
          <a:xfrm>
            <a:off x="7213110" y="3667012"/>
            <a:ext cx="448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 risk, no threshold models like </a:t>
            </a:r>
            <a:r>
              <a:rPr lang="en-GB" sz="2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C74-6F08-42AF-B2B8-60E6611283F3}"/>
              </a:ext>
            </a:extLst>
          </p:cNvPr>
          <p:cNvSpPr txBox="1"/>
          <p:nvPr/>
        </p:nvSpPr>
        <p:spPr>
          <a:xfrm>
            <a:off x="6394880" y="4801897"/>
            <a:ext cx="520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Scholar-led born-OA presses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8B8BE-1A7D-4719-AA38-58C2E1908277}"/>
              </a:ext>
            </a:extLst>
          </p:cNvPr>
          <p:cNvSpPr txBox="1"/>
          <p:nvPr/>
        </p:nvSpPr>
        <p:spPr>
          <a:xfrm>
            <a:off x="6169981" y="5325117"/>
            <a:ext cx="542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collectives working together to provide combined offers</a:t>
            </a:r>
          </a:p>
        </p:txBody>
      </p:sp>
    </p:spTree>
    <p:extLst>
      <p:ext uri="{BB962C8B-B14F-4D97-AF65-F5344CB8AC3E}">
        <p14:creationId xmlns:p14="http://schemas.microsoft.com/office/powerpoint/2010/main" val="420248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A0D95F-8CC4-4879-AD03-1C7F6166B744}"/>
              </a:ext>
            </a:extLst>
          </p:cNvPr>
          <p:cNvSpPr txBox="1"/>
          <p:nvPr/>
        </p:nvSpPr>
        <p:spPr>
          <a:xfrm>
            <a:off x="1114178" y="6245258"/>
            <a:ext cx="9724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an average membership of $950 per year (our medium-size band pricing). Appraising the cost per book/per library is only possible once we’ve had time to accrue members. This is a pilot project.  Icons by Flaticon.com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CD1FFE04-CA51-4CCC-8737-8BC7E237F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16083" r="9526" b="22200"/>
          <a:stretch/>
        </p:blipFill>
        <p:spPr>
          <a:xfrm>
            <a:off x="992816" y="612742"/>
            <a:ext cx="9967638" cy="539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16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Ion</vt:lpstr>
      <vt:lpstr>Office Theme</vt:lpstr>
      <vt:lpstr>Office Theme</vt:lpstr>
      <vt:lpstr>Fairness,  Openness,  Access,  &amp; Evaluation</vt:lpstr>
      <vt:lpstr>PowerPoint Presentation</vt:lpstr>
      <vt:lpstr>Two Decades of OA</vt:lpstr>
      <vt:lpstr>PowerPoint Presentation</vt:lpstr>
      <vt:lpstr>Plan S – a Change Driver</vt:lpstr>
      <vt:lpstr>OA Policies</vt:lpstr>
      <vt:lpstr>New business models are problematic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255</cp:revision>
  <dcterms:created xsi:type="dcterms:W3CDTF">2022-04-07T16:06:56Z</dcterms:created>
  <dcterms:modified xsi:type="dcterms:W3CDTF">2022-06-06T17:12:56Z</dcterms:modified>
</cp:coreProperties>
</file>