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151" r:id="rId3"/>
    <p:sldId id="2156" r:id="rId4"/>
    <p:sldId id="258" r:id="rId5"/>
    <p:sldId id="260" r:id="rId6"/>
    <p:sldId id="266" r:id="rId7"/>
    <p:sldId id="2136" r:id="rId8"/>
    <p:sldId id="2153" r:id="rId9"/>
    <p:sldId id="2152" r:id="rId10"/>
    <p:sldId id="2155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62166"/>
    <a:srgbClr val="1B1D32"/>
    <a:srgbClr val="DDDDDD"/>
    <a:srgbClr val="EC801D"/>
    <a:srgbClr val="EED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D5729-BC2B-A02D-AE69-0C6A01B72A28}" v="686" dt="2022-06-21T11:50:29.420"/>
    <p1510:client id="{CB2413F7-ED8D-F77C-2046-5AC02AE50293}" v="87" dt="2022-06-23T13:57:07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A865-8D50-46AA-8367-7C80498EBD2A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0548-3AC6-4060-A2AC-141BDA25A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that COPIM is working with a number of presses, and that this model has been adopted by CEUP and LUP, but here the case study will be CEUP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2D7A-0DAB-274B-9F11-2D8E4ACD9B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7B058025-BB64-7156-5C2E-17E41954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6C03CC-F7ED-4DF5-8099-8A7DC42B7C6A}"/>
              </a:ext>
            </a:extLst>
          </p:cNvPr>
          <p:cNvSpPr txBox="1"/>
          <p:nvPr/>
        </p:nvSpPr>
        <p:spPr>
          <a:xfrm>
            <a:off x="4959055" y="2332351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Birkbeck, University of London</a:t>
            </a:r>
          </a:p>
        </p:txBody>
      </p:sp>
      <p:pic>
        <p:nvPicPr>
          <p:cNvPr id="5" name="Picture 4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E4D40A4-5A10-4434-B9A0-0E0DDD451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3" y="5302184"/>
            <a:ext cx="1834935" cy="843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4DF69-EEB8-488A-8316-F115E35C29EE}"/>
              </a:ext>
            </a:extLst>
          </p:cNvPr>
          <p:cNvSpPr txBox="1"/>
          <p:nvPr/>
        </p:nvSpPr>
        <p:spPr>
          <a:xfrm>
            <a:off x="4959055" y="811594"/>
            <a:ext cx="8059362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OA Monographs</a:t>
            </a:r>
          </a:p>
          <a:p>
            <a:r>
              <a:rPr lang="en-GB" sz="2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Making Mandates Reality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25864B9-5EA2-BDE9-5CA4-100197303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89" y="4932852"/>
            <a:ext cx="1765500" cy="1765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E7DBE5-D16E-30D6-1FD6-50D19C537994}"/>
              </a:ext>
            </a:extLst>
          </p:cNvPr>
          <p:cNvSpPr txBox="1"/>
          <p:nvPr/>
        </p:nvSpPr>
        <p:spPr>
          <a:xfrm>
            <a:off x="4959055" y="4932852"/>
            <a:ext cx="666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COPIM webinar in partnership with RLUK</a:t>
            </a:r>
          </a:p>
        </p:txBody>
      </p:sp>
    </p:spTree>
    <p:extLst>
      <p:ext uri="{BB962C8B-B14F-4D97-AF65-F5344CB8AC3E}">
        <p14:creationId xmlns:p14="http://schemas.microsoft.com/office/powerpoint/2010/main" val="316284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0270B8-7CBC-46DD-B9E4-166FCEED18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B1D3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491601" y="333532"/>
            <a:ext cx="10515600" cy="8421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Stay in touch</a:t>
            </a:r>
          </a:p>
          <a:p>
            <a:endParaRPr lang="en-GB" sz="60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335" y="2399919"/>
            <a:ext cx="914400" cy="914400"/>
          </a:xfrm>
          <a:prstGeom prst="rect">
            <a:avLst/>
          </a:prstGeom>
        </p:spPr>
      </p:pic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335" y="1334093"/>
            <a:ext cx="914400" cy="914400"/>
          </a:xfrm>
          <a:prstGeom prst="rect">
            <a:avLst/>
          </a:prstGeom>
        </p:spPr>
      </p:pic>
      <p:pic>
        <p:nvPicPr>
          <p:cNvPr id="4" name="Picture 3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769C35D0-D8FB-BD53-FFE1-8A6692A6AA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55464"/>
          <a:stretch/>
        </p:blipFill>
        <p:spPr>
          <a:xfrm>
            <a:off x="8035401" y="320512"/>
            <a:ext cx="3918161" cy="59190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1931264" y="1523723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1931264" y="2584762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copim.ac.uk</a:t>
            </a:r>
          </a:p>
        </p:txBody>
      </p:sp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FD260F99-5438-A62E-A90B-4331391F6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983" y="3471878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DC32AC-3493-E5F3-8ADF-C7D7F4BC22A2}"/>
              </a:ext>
            </a:extLst>
          </p:cNvPr>
          <p:cNvSpPr txBox="1">
            <a:spLocks/>
          </p:cNvSpPr>
          <p:nvPr/>
        </p:nvSpPr>
        <p:spPr>
          <a:xfrm>
            <a:off x="1863912" y="3656721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openingthefuture.net</a:t>
            </a:r>
            <a:endParaRPr lang="en-US" sz="3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201D66E2-48D6-6FDA-BDB2-15F0C7D33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983" y="4543837"/>
            <a:ext cx="914400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380D81-872A-847F-6D9D-94A3463D8BB0}"/>
              </a:ext>
            </a:extLst>
          </p:cNvPr>
          <p:cNvSpPr txBox="1">
            <a:spLocks/>
          </p:cNvSpPr>
          <p:nvPr/>
        </p:nvSpPr>
        <p:spPr>
          <a:xfrm>
            <a:off x="1931264" y="4728680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thoth.pub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FD4B3F-647C-EE8D-6AC5-74F6D92E5AC1}"/>
              </a:ext>
            </a:extLst>
          </p:cNvPr>
          <p:cNvSpPr txBox="1">
            <a:spLocks/>
          </p:cNvSpPr>
          <p:nvPr/>
        </p:nvSpPr>
        <p:spPr>
          <a:xfrm>
            <a:off x="1850582" y="5804053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@OpenBookCollect</a:t>
            </a:r>
          </a:p>
        </p:txBody>
      </p:sp>
      <p:pic>
        <p:nvPicPr>
          <p:cNvPr id="7" name="Picture 6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9970DAC-67DD-65E6-504A-9114915CF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0" y="5708540"/>
            <a:ext cx="640226" cy="6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74E6A-ED47-48FA-8C23-42F5FCEBB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0846E-E323-4993-843D-3FCC0D8B4C1C}"/>
              </a:ext>
            </a:extLst>
          </p:cNvPr>
          <p:cNvSpPr txBox="1"/>
          <p:nvPr/>
        </p:nvSpPr>
        <p:spPr>
          <a:xfrm>
            <a:off x="674911" y="1946313"/>
            <a:ext cx="888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International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C5141-BDD0-4B85-9872-4EE10500D69B}"/>
              </a:ext>
            </a:extLst>
          </p:cNvPr>
          <p:cNvSpPr txBox="1"/>
          <p:nvPr/>
        </p:nvSpPr>
        <p:spPr>
          <a:xfrm>
            <a:off x="1635267" y="2654199"/>
            <a:ext cx="5880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Libraries,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Universities,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book publishers, Researchers,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Infrastructure providers.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D4F3C-C006-4841-ABB8-3986EAE9F3E4}"/>
              </a:ext>
            </a:extLst>
          </p:cNvPr>
          <p:cNvSpPr txBox="1"/>
          <p:nvPr/>
        </p:nvSpPr>
        <p:spPr>
          <a:xfrm>
            <a:off x="486651" y="695346"/>
            <a:ext cx="360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£3.6m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8BCF5-A39E-4E70-B14A-88B327AB6280}"/>
              </a:ext>
            </a:extLst>
          </p:cNvPr>
          <p:cNvSpPr txBox="1"/>
          <p:nvPr/>
        </p:nvSpPr>
        <p:spPr>
          <a:xfrm>
            <a:off x="4088774" y="1201774"/>
            <a:ext cx="7904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is funded by the Research England Development Fund (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REDFund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as a major development project in the Higher Education sector with significant public benefits, and by Arcadia, a charitable fund of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Lisbet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Rausing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Peter Baldwin.</a:t>
            </a:r>
          </a:p>
        </p:txBody>
      </p:sp>
    </p:spTree>
    <p:extLst>
      <p:ext uri="{BB962C8B-B14F-4D97-AF65-F5344CB8AC3E}">
        <p14:creationId xmlns:p14="http://schemas.microsoft.com/office/powerpoint/2010/main" val="7952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/>
          <a:stretch/>
        </p:blipFill>
        <p:spPr>
          <a:xfrm>
            <a:off x="0" y="857"/>
            <a:ext cx="12191999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2394408" y="695982"/>
            <a:ext cx="94277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EEDA3B"/>
                </a:solidFill>
                <a:latin typeface="Roboto Slab"/>
                <a:ea typeface="Roboto Slab"/>
              </a:rPr>
              <a:t>Awaiting the REF Review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775002"/>
            <a:ext cx="830652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Current allocated funding for projects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If REF follows suit: £19.2m to move to OA monographs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Transition from acquisition to </a:t>
            </a:r>
            <a:r>
              <a:rPr lang="en-GB" sz="26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ScholComms</a:t>
            </a:r>
            <a:endParaRPr lang="en-GB" sz="2600" dirty="0" err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BPC models are problematic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money is not in the right places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87200" y="191381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85117" y="267037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79763" y="348405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87200" y="4269674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87200" y="5055291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solidFill>
                  <a:srgbClr val="1B1D33"/>
                </a:solidFill>
                <a:latin typeface="Open Sans Light"/>
                <a:ea typeface="Open Sans Light"/>
                <a:cs typeface="Open Sans Light"/>
              </a:rPr>
              <a:t>Library subscription </a:t>
            </a:r>
            <a:r>
              <a:rPr lang="en-GB" sz="2800" dirty="0">
                <a:solidFill>
                  <a:srgbClr val="1B1D33"/>
                </a:solidFill>
                <a:latin typeface="Open Sans Light"/>
                <a:ea typeface="Open Sans Light"/>
                <a:cs typeface="Open Sans Light"/>
              </a:rPr>
              <a:t>models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/>
                <a:ea typeface="Roboto Slab"/>
              </a:rPr>
              <a:t>Larger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458148" y="1578020"/>
            <a:ext cx="614675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MIT’s D20 with subscription threshold. CUP Pilot. Michigan's Fund to Mission.</a:t>
            </a:r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074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36361" y="4195633"/>
            <a:ext cx="2753562" cy="154859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323D4FF-F8B3-4C25-88B7-BFD65A5E2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03" y="4169968"/>
            <a:ext cx="3270242" cy="1574256"/>
          </a:xfrm>
          <a:prstGeom prst="rect">
            <a:avLst/>
          </a:prstGeom>
        </p:spPr>
      </p:pic>
      <p:pic>
        <p:nvPicPr>
          <p:cNvPr id="6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B03AF6C-45AB-4B71-9348-D69EAD40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78"/>
          <a:stretch/>
        </p:blipFill>
        <p:spPr>
          <a:xfrm rot="5400000" flipH="1">
            <a:off x="-1925558" y="2152712"/>
            <a:ext cx="6858000" cy="2552579"/>
          </a:xfrm>
          <a:prstGeom prst="rect">
            <a:avLst/>
          </a:prstGeom>
        </p:spPr>
      </p:pic>
      <p:pic>
        <p:nvPicPr>
          <p:cNvPr id="18" name="Picture 1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D00E0B4-735B-42AF-B91F-DB2558625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0" b="2660"/>
          <a:stretch/>
        </p:blipFill>
        <p:spPr>
          <a:xfrm rot="5400000" flipH="1">
            <a:off x="7947010" y="2323766"/>
            <a:ext cx="5905879" cy="3162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1332020" y="2581621"/>
            <a:ext cx="882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 &amp; Central European University Press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55759-28A1-4169-AA4F-53C3D3D7502A}"/>
              </a:ext>
            </a:extLst>
          </p:cNvPr>
          <p:cNvSpPr txBox="1"/>
          <p:nvPr/>
        </p:nvSpPr>
        <p:spPr>
          <a:xfrm>
            <a:off x="1332020" y="1728449"/>
            <a:ext cx="882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B1D3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Piloting Opening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83983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3516198" y="765711"/>
            <a:ext cx="8115591" cy="4647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277794" y="6311320"/>
            <a:ext cx="11524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£700 per year (our medium-size band pricing). Appraising the cost per book/per library is only possible once we’ve had time to accrue members. This is a pilot project.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50A41-4F71-4B83-89E5-397EABFB8D64}"/>
              </a:ext>
            </a:extLst>
          </p:cNvPr>
          <p:cNvSpPr txBox="1"/>
          <p:nvPr/>
        </p:nvSpPr>
        <p:spPr>
          <a:xfrm>
            <a:off x="277794" y="1073696"/>
            <a:ext cx="3474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Opening the Future</a:t>
            </a:r>
            <a:b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</a:br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as membership funds accrue, the next book can be published OA, a rolling process</a:t>
            </a:r>
          </a:p>
        </p:txBody>
      </p:sp>
    </p:spTree>
    <p:extLst>
      <p:ext uri="{BB962C8B-B14F-4D97-AF65-F5344CB8AC3E}">
        <p14:creationId xmlns:p14="http://schemas.microsoft.com/office/powerpoint/2010/main" val="187068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B0578B-118A-77DE-54D8-0C85E3C0B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BFF41-CD5E-93F8-C8AD-52A4F9DB45D0}"/>
              </a:ext>
            </a:extLst>
          </p:cNvPr>
          <p:cNvSpPr txBox="1"/>
          <p:nvPr/>
        </p:nvSpPr>
        <p:spPr>
          <a:xfrm>
            <a:off x="4138367" y="827957"/>
            <a:ext cx="94277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C62166"/>
                </a:solidFill>
                <a:latin typeface="Roboto Slab"/>
                <a:ea typeface="Roboto Slab"/>
              </a:rPr>
              <a:t>"We Need Experiments"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7EA5-56A6-38CF-9216-BBBBE27BA327}"/>
              </a:ext>
            </a:extLst>
          </p:cNvPr>
          <p:cNvSpPr txBox="1"/>
          <p:nvPr/>
        </p:nvSpPr>
        <p:spPr>
          <a:xfrm>
            <a:off x="5055330" y="1906977"/>
            <a:ext cx="830652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OK, but </a:t>
            </a:r>
            <a:r>
              <a:rPr lang="en-GB" sz="2600" i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we </a:t>
            </a:r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then need participation</a:t>
            </a:r>
            <a:endParaRPr lang="en-GB" sz="26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If everyone just waits, experiments will fail</a:t>
            </a:r>
            <a:endParaRPr lang="en-GB" sz="26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There are not that many models</a:t>
            </a:r>
            <a:endParaRPr lang="en-GB" sz="26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Experiments are affordable...</a:t>
            </a:r>
            <a:endParaRPr lang="en-GB" sz="26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... but we need long-term transition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CA494B-3909-1829-24EF-9B6C497487D7}"/>
              </a:ext>
            </a:extLst>
          </p:cNvPr>
          <p:cNvSpPr/>
          <p:nvPr/>
        </p:nvSpPr>
        <p:spPr>
          <a:xfrm>
            <a:off x="4731159" y="2016733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2F9D36-F058-99B7-22AE-E84C6EF6FE40}"/>
              </a:ext>
            </a:extLst>
          </p:cNvPr>
          <p:cNvSpPr/>
          <p:nvPr/>
        </p:nvSpPr>
        <p:spPr>
          <a:xfrm>
            <a:off x="4729076" y="2802350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28D3D8-9D94-743E-66D7-A1046B2F460D}"/>
              </a:ext>
            </a:extLst>
          </p:cNvPr>
          <p:cNvSpPr/>
          <p:nvPr/>
        </p:nvSpPr>
        <p:spPr>
          <a:xfrm>
            <a:off x="4723722" y="3616032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7D3914-B4F9-2905-4E24-5B45B07A40B7}"/>
              </a:ext>
            </a:extLst>
          </p:cNvPr>
          <p:cNvSpPr/>
          <p:nvPr/>
        </p:nvSpPr>
        <p:spPr>
          <a:xfrm>
            <a:off x="4731159" y="4401649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E8543A-0CA6-1C91-1438-9B813153E10B}"/>
              </a:ext>
            </a:extLst>
          </p:cNvPr>
          <p:cNvSpPr/>
          <p:nvPr/>
        </p:nvSpPr>
        <p:spPr>
          <a:xfrm>
            <a:off x="4731159" y="5187266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9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E27303-FDC2-3949-1C38-2B57D73F7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8DB328-AA7D-2578-4D4B-A16447BC6BDF}"/>
              </a:ext>
            </a:extLst>
          </p:cNvPr>
          <p:cNvSpPr txBox="1"/>
          <p:nvPr/>
        </p:nvSpPr>
        <p:spPr>
          <a:xfrm>
            <a:off x="527901" y="526299"/>
            <a:ext cx="94277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C62166"/>
                </a:solidFill>
                <a:latin typeface="Roboto Slab"/>
                <a:ea typeface="Roboto Slab"/>
              </a:rPr>
              <a:t>How to Appraise Investment?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AAEDB-CE05-F44E-5D13-1D27F8A3DB64}"/>
              </a:ext>
            </a:extLst>
          </p:cNvPr>
          <p:cNvSpPr txBox="1"/>
          <p:nvPr/>
        </p:nvSpPr>
        <p:spPr>
          <a:xfrm>
            <a:off x="1444864" y="1605319"/>
            <a:ext cx="830652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"Local Teaching Need"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"Local Research Environment (OA)"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"Researcher Output"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"Usage Metrics"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"Global Collection for Everyone"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042F3-D7BB-9FF5-61F3-519A974D73C5}"/>
              </a:ext>
            </a:extLst>
          </p:cNvPr>
          <p:cNvSpPr/>
          <p:nvPr/>
        </p:nvSpPr>
        <p:spPr>
          <a:xfrm>
            <a:off x="1120693" y="1715075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C0115F-0686-D6E9-0533-07088359E8FB}"/>
              </a:ext>
            </a:extLst>
          </p:cNvPr>
          <p:cNvSpPr/>
          <p:nvPr/>
        </p:nvSpPr>
        <p:spPr>
          <a:xfrm>
            <a:off x="1118610" y="2500692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55A780-7949-01AF-9EAD-B4F4C5057A54}"/>
              </a:ext>
            </a:extLst>
          </p:cNvPr>
          <p:cNvSpPr/>
          <p:nvPr/>
        </p:nvSpPr>
        <p:spPr>
          <a:xfrm>
            <a:off x="1113256" y="3314374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AE2652-2FE4-CA99-0511-C6B82D41F88B}"/>
              </a:ext>
            </a:extLst>
          </p:cNvPr>
          <p:cNvSpPr/>
          <p:nvPr/>
        </p:nvSpPr>
        <p:spPr>
          <a:xfrm>
            <a:off x="1120693" y="4099991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C17376-6690-0809-7911-1BD4D1712272}"/>
              </a:ext>
            </a:extLst>
          </p:cNvPr>
          <p:cNvSpPr/>
          <p:nvPr/>
        </p:nvSpPr>
        <p:spPr>
          <a:xfrm>
            <a:off x="1120693" y="4885608"/>
            <a:ext cx="266330" cy="275207"/>
          </a:xfrm>
          <a:prstGeom prst="ellipse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0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C17A2D4-21F9-EE98-AA90-D14EE02D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15D41-E4A4-E738-3FBA-BC6214AD5BEF}"/>
              </a:ext>
            </a:extLst>
          </p:cNvPr>
          <p:cNvSpPr txBox="1"/>
          <p:nvPr/>
        </p:nvSpPr>
        <p:spPr>
          <a:xfrm>
            <a:off x="659877" y="196361"/>
            <a:ext cx="108690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C62166"/>
                </a:solidFill>
                <a:latin typeface="Roboto Slab"/>
                <a:ea typeface="Roboto Slab"/>
              </a:rPr>
              <a:t>Experiments to "Business as Usual"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1DB5D-F7D6-C905-4FD1-32B1B80C8415}"/>
              </a:ext>
            </a:extLst>
          </p:cNvPr>
          <p:cNvSpPr txBox="1"/>
          <p:nvPr/>
        </p:nvSpPr>
        <p:spPr>
          <a:xfrm>
            <a:off x="659877" y="1357429"/>
            <a:ext cx="111169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 acquisitions budget must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BBDA-563A-723F-9EE1-7D8FCE53C17D}"/>
              </a:ext>
            </a:extLst>
          </p:cNvPr>
          <p:cNvSpPr txBox="1"/>
          <p:nvPr/>
        </p:nvSpPr>
        <p:spPr>
          <a:xfrm>
            <a:off x="567180" y="2820155"/>
            <a:ext cx="1253079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Models have acquisition components</a:t>
            </a:r>
            <a:endParaRPr lang="en-GB" sz="48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FB203-D91E-E6C8-574E-81DD5DE97FBE}"/>
              </a:ext>
            </a:extLst>
          </p:cNvPr>
          <p:cNvSpPr txBox="1"/>
          <p:nvPr/>
        </p:nvSpPr>
        <p:spPr>
          <a:xfrm>
            <a:off x="567180" y="4207467"/>
            <a:ext cx="112638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Care around metrics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AE91C-30CB-C52D-9AC0-C91BE0BC6761}"/>
              </a:ext>
            </a:extLst>
          </p:cNvPr>
          <p:cNvSpPr txBox="1"/>
          <p:nvPr/>
        </p:nvSpPr>
        <p:spPr>
          <a:xfrm>
            <a:off x="567180" y="5670193"/>
            <a:ext cx="94277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Library leadership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8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288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128</cp:revision>
  <dcterms:created xsi:type="dcterms:W3CDTF">2022-03-16T09:14:48Z</dcterms:created>
  <dcterms:modified xsi:type="dcterms:W3CDTF">2022-06-23T15:19:15Z</dcterms:modified>
</cp:coreProperties>
</file>