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48" r:id="rId2"/>
  </p:sldMasterIdLst>
  <p:notesMasterIdLst>
    <p:notesMasterId r:id="rId22"/>
  </p:notesMasterIdLst>
  <p:sldIdLst>
    <p:sldId id="256" r:id="rId3"/>
    <p:sldId id="260" r:id="rId4"/>
    <p:sldId id="2148" r:id="rId5"/>
    <p:sldId id="2149" r:id="rId6"/>
    <p:sldId id="2150" r:id="rId7"/>
    <p:sldId id="2151" r:id="rId8"/>
    <p:sldId id="301" r:id="rId9"/>
    <p:sldId id="2152" r:id="rId10"/>
    <p:sldId id="2145" r:id="rId11"/>
    <p:sldId id="2146" r:id="rId12"/>
    <p:sldId id="2147" r:id="rId13"/>
    <p:sldId id="279" r:id="rId14"/>
    <p:sldId id="259" r:id="rId15"/>
    <p:sldId id="294" r:id="rId16"/>
    <p:sldId id="295" r:id="rId17"/>
    <p:sldId id="2136" r:id="rId18"/>
    <p:sldId id="2143" r:id="rId19"/>
    <p:sldId id="2153" r:id="rId20"/>
    <p:sldId id="300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Open Sans Light" panose="020B0306030504020204" pitchFamily="34" charset="0"/>
      <p:regular r:id="rId31"/>
      <p:italic r:id="rId32"/>
    </p:embeddedFont>
    <p:embeddedFont>
      <p:font typeface="Roboto Slab" panose="020B0604020202020204" charset="0"/>
      <p:regular r:id="rId33"/>
      <p:bold r:id="rId34"/>
    </p:embeddedFont>
    <p:embeddedFont>
      <p:font typeface="Roboto Slab Black" panose="020B0604020202020204" charset="0"/>
      <p:bold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01D"/>
    <a:srgbClr val="EEDA3B"/>
    <a:srgbClr val="1B1D32"/>
    <a:srgbClr val="C62166"/>
    <a:srgbClr val="1B1D33"/>
    <a:srgbClr val="545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449F88-3C75-4576-B16C-F73DF8FCBC6A}" v="94" dt="2021-11-02T16:56:46.425"/>
    <p1510:client id="{62668960-B767-2455-3864-4F6D92C9299D}" v="8" dt="2022-07-05T08:23:38.362"/>
    <p1510:client id="{6DD62620-23DA-FA03-401F-4A35A231F4D0}" v="1" dt="2022-07-05T12:36:56.661"/>
    <p1510:client id="{713B2594-617A-A68A-C095-9CFDFAB3DCFC}" v="12" dt="2022-01-12T14:06:40.796"/>
    <p1510:client id="{F714F436-E738-BBC8-DB48-49F14DD3FF43}" v="94" dt="2022-01-12T14:13:48.3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8C3E7-F598-4FF6-9F5F-59EFCECA6C81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FCEE9-794E-4DDA-A6F0-7DDAF119F8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60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Mandates from </a:t>
            </a:r>
            <a:r>
              <a:rPr lang="en-US" dirty="0" err="1"/>
              <a:t>reseach</a:t>
            </a:r>
            <a:r>
              <a:rPr lang="en-US" dirty="0"/>
              <a:t> funder – public and private</a:t>
            </a:r>
          </a:p>
          <a:p>
            <a:r>
              <a:rPr lang="en-US" dirty="0"/>
              <a:t>Mandates are not free money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10004-054B-754E-9228-05577DB3DC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3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Coalition S driving change through Plan S </a:t>
            </a:r>
          </a:p>
          <a:p>
            <a:r>
              <a:rPr lang="en-GB" dirty="0"/>
              <a:t>Implementation is hard because all parts of the system need changing</a:t>
            </a:r>
          </a:p>
          <a:p>
            <a:r>
              <a:rPr lang="en-GB" dirty="0"/>
              <a:t>And this all applies only to funded research – estimated at less than 20% of HSS output of UK publishers</a:t>
            </a:r>
          </a:p>
          <a:p>
            <a:r>
              <a:rPr lang="en-GB" dirty="0"/>
              <a:t>UKRI -</a:t>
            </a:r>
            <a:r>
              <a:rPr lang="en-US" dirty="0"/>
              <a:t>UKRI developments</a:t>
            </a:r>
          </a:p>
          <a:p>
            <a:r>
              <a:rPr lang="en-US" dirty="0"/>
              <a:t>Research funders set aside some money for OA, but often not enough</a:t>
            </a:r>
          </a:p>
          <a:p>
            <a:r>
              <a:rPr lang="en-US" dirty="0"/>
              <a:t>Conditions – different to journals</a:t>
            </a:r>
          </a:p>
          <a:p>
            <a:r>
              <a:rPr lang="en-US" dirty="0"/>
              <a:t>Green and gold – both allowed, but most authors don’t like green for books</a:t>
            </a:r>
          </a:p>
          <a:p>
            <a:r>
              <a:rPr lang="en-US" dirty="0"/>
              <a:t>Licensing – CC BY NC ND</a:t>
            </a:r>
          </a:p>
          <a:p>
            <a:r>
              <a:rPr lang="en-US" dirty="0"/>
              <a:t>Embargoes – up to 12 months</a:t>
            </a:r>
          </a:p>
          <a:p>
            <a:r>
              <a:rPr lang="en-US" dirty="0"/>
              <a:t>Plan S – driving the change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10004-054B-754E-9228-05577DB3DC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8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Need to redirect OA </a:t>
            </a:r>
            <a:r>
              <a:rPr lang="en-US" dirty="0" err="1"/>
              <a:t>fupport</a:t>
            </a:r>
            <a:r>
              <a:rPr lang="en-US" dirty="0"/>
              <a:t> from </a:t>
            </a:r>
            <a:r>
              <a:rPr lang="en-US" dirty="0" err="1"/>
              <a:t>Schol</a:t>
            </a:r>
            <a:r>
              <a:rPr lang="en-US" dirty="0"/>
              <a:t> Comms to acquisitions/collection  budgets – because </a:t>
            </a:r>
            <a:r>
              <a:rPr lang="en-US" dirty="0" err="1"/>
              <a:t>oA</a:t>
            </a:r>
            <a:r>
              <a:rPr lang="en-US" dirty="0"/>
              <a:t> has the potential to be both cheaper and better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10004-054B-754E-9228-05577DB3DC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46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10004-054B-754E-9228-05577DB3DC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25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here that COPIM is working with a number of presses, and that this model has been adopted by CEUP and LUP, but here the case study will be CEUP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EE2D7A-0DAB-274B-9F11-2D8E4ACD9B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95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Difficulties in identifying, delivering and accessing OA through libraries</a:t>
            </a:r>
          </a:p>
          <a:p>
            <a:r>
              <a:rPr lang="en-US" dirty="0"/>
              <a:t>Library suppliers often do not indicate that there is an OA edition. This will change at EBSCO in months, others will have to follow</a:t>
            </a:r>
          </a:p>
          <a:p>
            <a:r>
              <a:rPr lang="en-US" dirty="0"/>
              <a:t>Metadata gets garbled </a:t>
            </a:r>
            <a:r>
              <a:rPr lang="en-US" dirty="0" err="1"/>
              <a:t>en</a:t>
            </a:r>
            <a:r>
              <a:rPr lang="en-US" dirty="0"/>
              <a:t> route to libraries – infrastructure projects working on fixing this</a:t>
            </a:r>
          </a:p>
          <a:p>
            <a:r>
              <a:rPr lang="en-US" dirty="0"/>
              <a:t>So now on to Martin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910004-054B-754E-9228-05577DB3DC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26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1.Support both BPC and non-BPC where you can</a:t>
            </a:r>
          </a:p>
          <a:p>
            <a:r>
              <a:rPr lang="en-US" dirty="0"/>
              <a:t>3. And other non-BPC models</a:t>
            </a:r>
          </a:p>
          <a:p>
            <a:r>
              <a:rPr lang="en-US" dirty="0"/>
              <a:t>4. STEM – journals vs HSS - books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B20953-FFD0-934D-AC9F-9597E47C595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781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A89DF-EE59-4B2A-9723-19FE92114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FCDA5-1BD6-4447-BD5B-1225349D8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2CEE9-EB21-495A-914F-71DBD1C48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F6BC7-4385-492B-90EF-A23EE2D26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CE75F2-F147-4D32-832D-DF686A1C1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86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0A9C6-554A-4FC2-9A5C-32179DB8F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87613-3413-4069-8EDF-D08F7F656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4ABC7-6129-4074-B2D4-B18D4547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94263-A74C-426C-8140-9E79B1B9C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078DE9-8A8B-4391-AB83-E6045EFBF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03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AE207-1413-49AB-A968-F08DD05A03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C8B1D4-44B4-4A83-ABC0-1B365C4A5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BBBE4-9064-4062-B158-E7AF8B51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E3F88-056B-4743-A710-6180A2C81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D823C-790F-4FD8-86EA-F562479E1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407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FD1B3-FB43-EA4B-82EC-D712DB0665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1DB652-451B-4E4A-AC8C-C83B2A6160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5FCE6-7FA1-FF4A-B279-747000007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45014-1F9F-D444-8AB2-D8EA9244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16FEC-17F5-9945-9C82-6A5032735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271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8DFFD-C09A-DD49-9988-CF0310C0A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D61A-359E-4F47-A85F-40651B8FF6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18CDF5-8244-9A40-BB30-AFDC8C81C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4A3D3-6AE1-CF4A-A900-8AAB2499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65488-614F-2345-91B6-60CB759D5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607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EC466-B43C-0E42-803D-AEA096ED0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52B1A9-EEF7-8E41-8373-32D1352CC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ACF9-0EF4-C847-BFBC-8F23C6725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0806E-68DE-3F43-9828-C20126ECC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EC254-7EE6-C84A-9596-3C5E6B65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26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BA28-FEBF-C041-B9AA-C0E9A048E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AB0C1-46F3-D04A-BC06-E7C4FBF3F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E123B4-570B-964C-A8F7-EE6FAA9B0F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6D088-507F-D440-85A1-827BB838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0A16B0-301F-AA41-AA10-C2E68868D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BF432-E46F-F34D-90A8-5DD6D633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270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83C0E-81C5-D44C-A1D7-4C8A2A7C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57FF5-2F12-AB47-9B99-EB94662DC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62EEC3-AF43-5F43-B618-F636CDE50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99CA7-E805-144A-AD69-9439D0D5C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67ACD-E855-4B44-9873-B5D5ACF12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F5ACB1-0C53-E445-BBC3-9007C8710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BEB3DC-B1BC-234A-A02A-8F582BB1F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60C51-B96D-C94C-9EEC-8CB0F98AE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401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C4AAD-8CD4-5C4A-9431-E47C43315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D9A5D4-9F38-DE49-A80B-AB4A881A7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37CBF-14F6-3440-B061-0E70C487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6211FF-BE9B-7348-BB7A-084CF169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260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BBC3D4-93CC-CE4C-A22F-CCC7BD0FE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C44589-AF77-7348-82B0-FD2AEF066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C95E8-1D87-1E42-8F74-52BDFBDA7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466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DE1731-8D37-6C42-86DE-E7D7DFF87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C4FD5-8D94-614C-B253-D65748E30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4EEDED-4CFD-B14E-AFF0-7EB4A0D6A9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8B9E0E-158C-D545-AAB3-A001C7DF9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AC4B5-FD6E-ED4D-B419-B5191609C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58B7D6-F09B-AF43-95B4-8FC5D7F8C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3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F2E70-C505-4BCC-A6A9-88F70462F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B68A2-39B3-4BDB-BDCD-C88120BB60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FDC0-94E6-4570-8ABF-BB81C2CA4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1D5413-5332-48D0-94BC-2F66E2202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0C904-6E68-4B18-B5EA-1579228E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9881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D78E3-C241-D54A-8398-35803449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F8202-72AE-B54E-9502-D2D083F3A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709598-1AAB-6840-80DD-53BDA029C4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26404-A8DB-5C49-914A-299A28D0A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C8CA1-40F5-1E41-A515-DE892EAB3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BF5F27-9FF0-0043-A858-3101071EC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912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EEC6-3D0F-4046-9BCB-EF6628A17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5E59B9-A2AC-8D49-B486-C58B292AE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B3AA14-FD97-9940-820C-C1A08A49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94654F-DF3F-B24C-BA0F-8572E8FF5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CB201-89F4-DD44-8663-87D913BD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092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FDF3F1-AAD6-8949-AAEA-6630DB0C23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F162F3-2FC0-0446-9541-0E8991AEFC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08681-C107-1041-B88A-B1CBCE3E7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AE589-BEB1-2943-AEBF-B78F14E3A99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71362-89CA-8745-8434-0C6EC4AC1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B8BBD-B825-4C45-AA8E-89776EC9D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55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1F7C9-1C14-4939-817F-178F951C6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06117-EE53-4953-8AC4-5E95F3D86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41E44-D4C6-4BC6-A60D-F348B8BA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0C27F-B7E0-4B68-839F-252E9E755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F30E-CAF7-4BA1-BFD3-F1D53C39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319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BE75E-34B4-4D0F-8CB5-F27FB932D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622186-C8AD-4E5C-BDF5-91F8451CFB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DBC5E-E838-4FE5-9E86-5D157415E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E89D1E-03CC-4BDD-885B-F1A434BB1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8ED43-FE1C-4D20-9F8A-399F71530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6851A-9CDD-4935-B7B3-540D5675F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64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76573-FA12-476F-8B78-E840F898F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E9091-2F97-46D3-B236-C405328DE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F5B323-8ED9-49FB-A109-6BCE37EB5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FD052F-7FCF-47EA-B424-18967EC74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0C2779-AE83-4B06-BC90-E15438848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33EC11-34C3-427D-83BD-251A8D0A4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0E3C8-828D-465A-B00D-6B56527F4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A1A082-E654-4040-8691-0F46CD478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3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39185-CF2A-4026-9DCA-619AA139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7E510-EE3F-4A35-947E-428771C07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9F957-08CA-46AB-BF59-D8817B36A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52558-F893-4C22-BCB2-88B9C62A8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0165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2B5D29-0220-478C-AF89-39CC2AA1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3BDF8-7840-48CB-B252-387097A89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3D7123-B7CC-4369-B894-2291BCCA8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83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232C5-EFA7-4E0E-B9BD-C8427A524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59ACD-B1F7-4FE9-810B-5EC88A4484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6F516-25D7-4A32-9574-AA2CE3DA2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A6134A-782A-42EF-B540-E2B99568F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117A6F-D2CB-4D7C-84F1-77ECBE397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34CF0-B180-49FD-A156-CC2DEA553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376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2D85D-D095-42DA-8E52-AA96180C8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57332-DD5A-4FB1-B14C-21CD26A16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5D8224-2C26-4619-A33C-93AAF5DA0E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ADE0D-1CD2-4CAF-BEF7-26BB8C301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959B4-62D4-49C0-82D0-A3F8807A59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7994FB-0F6C-473A-B481-B8B4F5CDB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1033B5-A1A2-4C03-8DB1-7C8BC1661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83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D6D3CD-D0F9-4B03-B25B-5995108A2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CC3E0-3298-4294-BC0D-1EEFEA0C5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AA9E36-FE47-4237-9DDC-9A17B4D93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959B4-62D4-49C0-82D0-A3F8807A596C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AE965-9686-45EF-BCB1-529C2F34D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9D5A7-9D5A-4708-9194-9AB3E0DDA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877A3-2CE6-4467-9478-B2D772217E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463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89D883-AC5E-1548-B62E-69F6786D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CF57BA-254A-7D45-955A-B05DE7C312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9B113-E181-8245-9D37-8BD7C8365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AE589-BEB1-2943-AEBF-B78F14E3A995}" type="datetimeFigureOut">
              <a:rPr lang="en-US" smtClean="0"/>
              <a:t>7/5/2022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EB3A9-851E-9B4A-A7BD-9AFA5B6B9A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0996E5-7140-1546-A2A1-BDC5698FC9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879A0-06C5-8B4B-82E1-252AA27FA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2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38FA88E-208E-4F02-A9EE-11A929895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97A94-BE10-44AD-8471-048065FAEAD0}"/>
              </a:ext>
            </a:extLst>
          </p:cNvPr>
          <p:cNvSpPr txBox="1"/>
          <p:nvPr/>
        </p:nvSpPr>
        <p:spPr>
          <a:xfrm>
            <a:off x="3311366" y="608930"/>
            <a:ext cx="6525091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5400" b="1" dirty="0">
                <a:solidFill>
                  <a:srgbClr val="EEDA3B"/>
                </a:solidFill>
                <a:latin typeface="Roboto Slab"/>
                <a:ea typeface="Roboto Slab"/>
              </a:rPr>
              <a:t>Open Monographs: Next Steps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D7C38E-87DB-4F0D-8796-63EE1054BE85}"/>
              </a:ext>
            </a:extLst>
          </p:cNvPr>
          <p:cNvSpPr txBox="1"/>
          <p:nvPr/>
        </p:nvSpPr>
        <p:spPr>
          <a:xfrm>
            <a:off x="3311366" y="3430327"/>
            <a:ext cx="666416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i="1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Northumbria University</a:t>
            </a:r>
            <a:endParaRPr lang="en-US" i="1" dirty="0">
              <a:solidFill>
                <a:schemeClr val="bg1"/>
              </a:solidFill>
              <a:latin typeface="Open Sans Light"/>
              <a:ea typeface="Open Sans Light"/>
              <a:cs typeface="Open Sans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43CA6-4CB3-4776-BE0B-5436FB5334EC}"/>
              </a:ext>
            </a:extLst>
          </p:cNvPr>
          <p:cNvSpPr txBox="1"/>
          <p:nvPr/>
        </p:nvSpPr>
        <p:spPr>
          <a:xfrm>
            <a:off x="3311366" y="4305648"/>
            <a:ext cx="66641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 Martin Paul Eve</a:t>
            </a:r>
          </a:p>
          <a:p>
            <a:r>
              <a:rPr lang="en-GB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Birkbeck, University of London &amp; COPIM</a:t>
            </a:r>
          </a:p>
        </p:txBody>
      </p:sp>
    </p:spTree>
    <p:extLst>
      <p:ext uri="{BB962C8B-B14F-4D97-AF65-F5344CB8AC3E}">
        <p14:creationId xmlns:p14="http://schemas.microsoft.com/office/powerpoint/2010/main" val="90258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rt&#10;&#10;Description automatically generated">
            <a:extLst>
              <a:ext uri="{FF2B5EF4-FFF2-40B4-BE49-F238E27FC236}">
                <a16:creationId xmlns:a16="http://schemas.microsoft.com/office/drawing/2014/main" id="{51A1AD7A-010A-49A1-ACDE-1D9B647C6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75" y="1994504"/>
            <a:ext cx="11559250" cy="44412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51B5FB-7FD9-49F6-B482-2CF51CD40BED}"/>
              </a:ext>
            </a:extLst>
          </p:cNvPr>
          <p:cNvSpPr txBox="1"/>
          <p:nvPr/>
        </p:nvSpPr>
        <p:spPr>
          <a:xfrm>
            <a:off x="316374" y="692551"/>
            <a:ext cx="682327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b="1" dirty="0">
                <a:latin typeface="Roboto Slab"/>
                <a:ea typeface="Roboto Slab"/>
              </a:rPr>
              <a:t>Open Book Collective</a:t>
            </a:r>
            <a:endParaRPr lang="en-GB" sz="4800" b="1">
              <a:latin typeface="Roboto Slab"/>
              <a:ea typeface="Roboto Slab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263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64AB5C2-277F-49B3-9DD9-34C4CD87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945" y="1520763"/>
            <a:ext cx="8810262" cy="52150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29EC2-412E-4D03-A588-CAE7A8D7BFFB}"/>
              </a:ext>
            </a:extLst>
          </p:cNvPr>
          <p:cNvSpPr txBox="1"/>
          <p:nvPr/>
        </p:nvSpPr>
        <p:spPr>
          <a:xfrm>
            <a:off x="432121" y="499640"/>
            <a:ext cx="682327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800" b="1" dirty="0">
                <a:latin typeface="Roboto Slab"/>
                <a:ea typeface="Roboto Slab"/>
              </a:rPr>
              <a:t>Thoth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18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4FD144-73AA-47B0-8E0A-957EA1E00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303F62-2645-4BD3-AC6E-B0E36183B391}"/>
              </a:ext>
            </a:extLst>
          </p:cNvPr>
          <p:cNvSpPr txBox="1"/>
          <p:nvPr/>
        </p:nvSpPr>
        <p:spPr>
          <a:xfrm>
            <a:off x="284082" y="3924925"/>
            <a:ext cx="3844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Three strata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5153BB-45D0-4027-8567-96CF6B907DB0}"/>
              </a:ext>
            </a:extLst>
          </p:cNvPr>
          <p:cNvSpPr txBox="1"/>
          <p:nvPr/>
        </p:nvSpPr>
        <p:spPr>
          <a:xfrm>
            <a:off x="284082" y="4632811"/>
            <a:ext cx="35777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Future,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D20, and other</a:t>
            </a:r>
          </a:p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library subscription models</a:t>
            </a:r>
          </a:p>
          <a:p>
            <a:endParaRPr lang="en-GB" sz="2800" dirty="0">
              <a:solidFill>
                <a:srgbClr val="1B1D33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86F342-2C01-4A11-A290-AAC5F906EADC}"/>
              </a:ext>
            </a:extLst>
          </p:cNvPr>
          <p:cNvSpPr txBox="1"/>
          <p:nvPr/>
        </p:nvSpPr>
        <p:spPr>
          <a:xfrm>
            <a:off x="7751686" y="623913"/>
            <a:ext cx="3844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Large, well-funded academic presses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57B4CF-F6C3-4775-92C6-BBEF06A15F80}"/>
              </a:ext>
            </a:extLst>
          </p:cNvPr>
          <p:cNvSpPr txBox="1"/>
          <p:nvPr/>
        </p:nvSpPr>
        <p:spPr>
          <a:xfrm>
            <a:off x="5641762" y="1578020"/>
            <a:ext cx="5953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MIT’s D20 has a subscription threshold before OA titles can be released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4B05E1-B76C-4629-873E-97A9C261E40E}"/>
              </a:ext>
            </a:extLst>
          </p:cNvPr>
          <p:cNvSpPr txBox="1"/>
          <p:nvPr/>
        </p:nvSpPr>
        <p:spPr>
          <a:xfrm>
            <a:off x="6498454" y="2712905"/>
            <a:ext cx="5200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Small to medium-sized academic presses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C769D2-4CE8-40C4-B249-96967184969D}"/>
              </a:ext>
            </a:extLst>
          </p:cNvPr>
          <p:cNvSpPr txBox="1"/>
          <p:nvPr/>
        </p:nvSpPr>
        <p:spPr>
          <a:xfrm>
            <a:off x="7213110" y="3667012"/>
            <a:ext cx="4486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Low risk, no threshold models like </a:t>
            </a:r>
            <a:r>
              <a:rPr lang="en-GB" sz="2400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592C74-6F08-42AF-B2B8-60E6611283F3}"/>
              </a:ext>
            </a:extLst>
          </p:cNvPr>
          <p:cNvSpPr txBox="1"/>
          <p:nvPr/>
        </p:nvSpPr>
        <p:spPr>
          <a:xfrm>
            <a:off x="6394880" y="4801897"/>
            <a:ext cx="52008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Scholar-led born-OA presses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48B8BE-1A7D-4719-AA38-58C2E1908277}"/>
              </a:ext>
            </a:extLst>
          </p:cNvPr>
          <p:cNvSpPr txBox="1"/>
          <p:nvPr/>
        </p:nvSpPr>
        <p:spPr>
          <a:xfrm>
            <a:off x="6169981" y="5325117"/>
            <a:ext cx="5425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 collectives working together to provide combined offers</a:t>
            </a:r>
          </a:p>
        </p:txBody>
      </p:sp>
    </p:spTree>
    <p:extLst>
      <p:ext uri="{BB962C8B-B14F-4D97-AF65-F5344CB8AC3E}">
        <p14:creationId xmlns:p14="http://schemas.microsoft.com/office/powerpoint/2010/main" val="2483382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0AFEC6F-3A39-4E64-8E56-D654885FD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92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6556FA-544A-4F7D-8A70-916A6176BEE9}"/>
              </a:ext>
            </a:extLst>
          </p:cNvPr>
          <p:cNvSpPr/>
          <p:nvPr/>
        </p:nvSpPr>
        <p:spPr>
          <a:xfrm>
            <a:off x="2900" y="0"/>
            <a:ext cx="12189099" cy="6858000"/>
          </a:xfrm>
          <a:prstGeom prst="rect">
            <a:avLst/>
          </a:prstGeom>
          <a:solidFill>
            <a:srgbClr val="1B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24790-B5E0-4C88-AF7F-D945D6B0560E}"/>
              </a:ext>
            </a:extLst>
          </p:cNvPr>
          <p:cNvSpPr txBox="1"/>
          <p:nvPr/>
        </p:nvSpPr>
        <p:spPr>
          <a:xfrm>
            <a:off x="277046" y="1442217"/>
            <a:ext cx="4122203" cy="20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279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D41786-A12F-4042-92FB-7E4CCE74896B}"/>
              </a:ext>
            </a:extLst>
          </p:cNvPr>
          <p:cNvSpPr txBox="1"/>
          <p:nvPr/>
        </p:nvSpPr>
        <p:spPr>
          <a:xfrm>
            <a:off x="8258452" y="1476888"/>
            <a:ext cx="3229996" cy="172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BA4B65-650C-4DF5-AD56-9F4660BE3105}"/>
              </a:ext>
            </a:extLst>
          </p:cNvPr>
          <p:cNvSpPr txBox="1"/>
          <p:nvPr/>
        </p:nvSpPr>
        <p:spPr>
          <a:xfrm>
            <a:off x="8666087" y="5298271"/>
            <a:ext cx="2414726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years old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ED07E9-6D21-4466-8A7D-A1F6961DDDD4}"/>
              </a:ext>
            </a:extLst>
          </p:cNvPr>
          <p:cNvSpPr txBox="1"/>
          <p:nvPr/>
        </p:nvSpPr>
        <p:spPr>
          <a:xfrm>
            <a:off x="4603067" y="4294852"/>
            <a:ext cx="3229996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129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ABEA8-407D-444F-AFD9-0E74BAFED871}"/>
              </a:ext>
            </a:extLst>
          </p:cNvPr>
          <p:cNvSpPr txBox="1"/>
          <p:nvPr/>
        </p:nvSpPr>
        <p:spPr>
          <a:xfrm>
            <a:off x="4603067" y="2779701"/>
            <a:ext cx="3229996" cy="1117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350,000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91BF3E-AD6D-4198-8D7E-23FBDB3B9AEC}"/>
              </a:ext>
            </a:extLst>
          </p:cNvPr>
          <p:cNvSpPr txBox="1"/>
          <p:nvPr/>
        </p:nvSpPr>
        <p:spPr>
          <a:xfrm>
            <a:off x="8258452" y="3950331"/>
            <a:ext cx="3229996" cy="1726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AD6936-E92A-49F9-BDC2-C853B79B4428}"/>
              </a:ext>
            </a:extLst>
          </p:cNvPr>
          <p:cNvSpPr txBox="1"/>
          <p:nvPr/>
        </p:nvSpPr>
        <p:spPr>
          <a:xfrm>
            <a:off x="8666087" y="2850991"/>
            <a:ext cx="2414726" cy="1523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of the top 10 downloads were over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90E426-40F4-4D20-BE12-3063C8F481ED}"/>
              </a:ext>
            </a:extLst>
          </p:cNvPr>
          <p:cNvSpPr txBox="1"/>
          <p:nvPr/>
        </p:nvSpPr>
        <p:spPr>
          <a:xfrm>
            <a:off x="5010702" y="1947135"/>
            <a:ext cx="2414726" cy="104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they were downloaded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FF76EE-B5A5-4B1C-B7E2-40D9DC9935B7}"/>
              </a:ext>
            </a:extLst>
          </p:cNvPr>
          <p:cNvSpPr txBox="1"/>
          <p:nvPr/>
        </p:nvSpPr>
        <p:spPr>
          <a:xfrm>
            <a:off x="5010702" y="3797842"/>
            <a:ext cx="2414726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times, from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E91795-DA08-446A-9AB1-BB0FA17D8370}"/>
              </a:ext>
            </a:extLst>
          </p:cNvPr>
          <p:cNvSpPr txBox="1"/>
          <p:nvPr/>
        </p:nvSpPr>
        <p:spPr>
          <a:xfrm>
            <a:off x="5010702" y="5301329"/>
            <a:ext cx="2414726" cy="57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countries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C66F71A-4663-44D0-8C06-3E5B15D860E4}"/>
              </a:ext>
            </a:extLst>
          </p:cNvPr>
          <p:cNvSpPr txBox="1"/>
          <p:nvPr/>
        </p:nvSpPr>
        <p:spPr>
          <a:xfrm>
            <a:off x="1175919" y="3024836"/>
            <a:ext cx="2414726" cy="1997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titles were made open on Project MUSE during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CE21BA-9798-4C76-96C6-844680C675D3}"/>
              </a:ext>
            </a:extLst>
          </p:cNvPr>
          <p:cNvSpPr txBox="1"/>
          <p:nvPr/>
        </p:nvSpPr>
        <p:spPr>
          <a:xfrm>
            <a:off x="1130784" y="4919957"/>
            <a:ext cx="2414726" cy="104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March to June 2020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9D2B1A-221D-4B98-91D3-C93755506618}"/>
              </a:ext>
            </a:extLst>
          </p:cNvPr>
          <p:cNvCxnSpPr/>
          <p:nvPr/>
        </p:nvCxnSpPr>
        <p:spPr>
          <a:xfrm>
            <a:off x="4292717" y="1556420"/>
            <a:ext cx="0" cy="42345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43F49C6-10E1-41D6-BF9C-E6A8AEBF34A7}"/>
              </a:ext>
            </a:extLst>
          </p:cNvPr>
          <p:cNvCxnSpPr/>
          <p:nvPr/>
        </p:nvCxnSpPr>
        <p:spPr>
          <a:xfrm>
            <a:off x="8246979" y="1577874"/>
            <a:ext cx="0" cy="42345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C4C0C8C-9422-4C66-B125-CE331614AAA5}"/>
              </a:ext>
            </a:extLst>
          </p:cNvPr>
          <p:cNvSpPr txBox="1"/>
          <p:nvPr/>
        </p:nvSpPr>
        <p:spPr>
          <a:xfrm>
            <a:off x="428623" y="373276"/>
            <a:ext cx="94966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Central European University Press</a:t>
            </a:r>
          </a:p>
        </p:txBody>
      </p:sp>
    </p:spTree>
    <p:extLst>
      <p:ext uri="{BB962C8B-B14F-4D97-AF65-F5344CB8AC3E}">
        <p14:creationId xmlns:p14="http://schemas.microsoft.com/office/powerpoint/2010/main" val="2683266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EFA70AA-D1D9-4D90-81EC-08AA53529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8426389" y="385072"/>
            <a:ext cx="2753562" cy="15485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40120A-035A-4125-9C10-418E908C232B}"/>
              </a:ext>
            </a:extLst>
          </p:cNvPr>
          <p:cNvSpPr txBox="1"/>
          <p:nvPr/>
        </p:nvSpPr>
        <p:spPr>
          <a:xfrm>
            <a:off x="346224" y="385072"/>
            <a:ext cx="6831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Liverpool University Press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B4762E9-70A4-4586-B41C-7A49B8234C7E}"/>
              </a:ext>
            </a:extLst>
          </p:cNvPr>
          <p:cNvSpPr txBox="1"/>
          <p:nvPr/>
        </p:nvSpPr>
        <p:spPr>
          <a:xfrm>
            <a:off x="346223" y="1102277"/>
            <a:ext cx="74039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Established in 1899, they are the UK’s third oldest university press and an award-winning academic publisher.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16A7FD7-D7C9-44A2-AABC-C41E51299599}"/>
              </a:ext>
            </a:extLst>
          </p:cNvPr>
          <p:cNvSpPr txBox="1"/>
          <p:nvPr/>
        </p:nvSpPr>
        <p:spPr>
          <a:xfrm>
            <a:off x="1049727" y="3316734"/>
            <a:ext cx="3552559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6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10</a:t>
            </a:r>
            <a:endParaRPr lang="en-GB" sz="9600" b="1" dirty="0">
              <a:solidFill>
                <a:srgbClr val="990000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6C4479-0E1A-44C9-AA4C-D1A0A4973A99}"/>
              </a:ext>
            </a:extLst>
          </p:cNvPr>
          <p:cNvSpPr txBox="1"/>
          <p:nvPr/>
        </p:nvSpPr>
        <p:spPr>
          <a:xfrm>
            <a:off x="5084684" y="4393952"/>
            <a:ext cx="23229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150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B3520C5-DC10-4EBD-AC3D-98E32F902DA0}"/>
              </a:ext>
            </a:extLst>
          </p:cNvPr>
          <p:cNvSpPr txBox="1"/>
          <p:nvPr/>
        </p:nvSpPr>
        <p:spPr>
          <a:xfrm>
            <a:off x="8291031" y="4518898"/>
            <a:ext cx="232297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1B1D33"/>
                </a:solidFill>
                <a:latin typeface="Roboto Slab" pitchFamily="2" charset="0"/>
                <a:ea typeface="Roboto Slab" pitchFamily="2" charset="0"/>
              </a:rPr>
              <a:t>39</a:t>
            </a:r>
            <a:endParaRPr lang="en-GB" sz="9600" b="1" dirty="0">
              <a:solidFill>
                <a:srgbClr val="1B1D33"/>
              </a:solidFill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BF34A8-547F-41BA-AB72-B0610834205D}"/>
              </a:ext>
            </a:extLst>
          </p:cNvPr>
          <p:cNvSpPr txBox="1"/>
          <p:nvPr/>
        </p:nvSpPr>
        <p:spPr>
          <a:xfrm>
            <a:off x="1370063" y="2880868"/>
            <a:ext cx="291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publishing OA for more than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4BC4DDC-2DE8-4CD0-8CF2-40EEDD27D373}"/>
              </a:ext>
            </a:extLst>
          </p:cNvPr>
          <p:cNvSpPr txBox="1"/>
          <p:nvPr/>
        </p:nvSpPr>
        <p:spPr>
          <a:xfrm>
            <a:off x="1370063" y="5293995"/>
            <a:ext cx="2911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990000"/>
                </a:solidFill>
                <a:latin typeface="Roboto Slab Black" pitchFamily="2" charset="0"/>
                <a:ea typeface="Roboto Slab Black" pitchFamily="2" charset="0"/>
                <a:cs typeface="Open Sans Light" panose="020B0306030504020204" pitchFamily="34" charset="0"/>
              </a:rPr>
              <a:t>years</a:t>
            </a:r>
            <a:endParaRPr lang="en-GB" sz="2800" dirty="0">
              <a:solidFill>
                <a:srgbClr val="990000"/>
              </a:solidFill>
              <a:latin typeface="Roboto Slab Black" pitchFamily="2" charset="0"/>
              <a:ea typeface="Roboto Slab Black" pitchFamily="2" charset="0"/>
              <a:cs typeface="Open Sans Light" panose="020B0306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734C69-4FC7-4CAE-8ABC-0D6178C6ABE0}"/>
              </a:ext>
            </a:extLst>
          </p:cNvPr>
          <p:cNvSpPr txBox="1"/>
          <p:nvPr/>
        </p:nvSpPr>
        <p:spPr>
          <a:xfrm>
            <a:off x="4838318" y="3668485"/>
            <a:ext cx="291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publishing approximately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2936C97-AD02-4303-B9B4-414F1135EDB8}"/>
              </a:ext>
            </a:extLst>
          </p:cNvPr>
          <p:cNvSpPr txBox="1"/>
          <p:nvPr/>
        </p:nvSpPr>
        <p:spPr>
          <a:xfrm>
            <a:off x="4838318" y="5594988"/>
            <a:ext cx="291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 Black" pitchFamily="2" charset="0"/>
                <a:ea typeface="Roboto Slab Black" pitchFamily="2" charset="0"/>
                <a:cs typeface="Open Sans Light" panose="020B0306030504020204" pitchFamily="34" charset="0"/>
              </a:rPr>
              <a:t>books a year</a:t>
            </a:r>
            <a:endParaRPr lang="en-GB" sz="1600" dirty="0">
              <a:solidFill>
                <a:srgbClr val="990000"/>
              </a:solidFill>
              <a:latin typeface="Roboto Slab Black" pitchFamily="2" charset="0"/>
              <a:ea typeface="Roboto Slab Black" pitchFamily="2" charset="0"/>
              <a:cs typeface="Open Sans Light" panose="020B0306030504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B9EB117-2B82-4786-9F4F-726132304CBA}"/>
              </a:ext>
            </a:extLst>
          </p:cNvPr>
          <p:cNvSpPr txBox="1"/>
          <p:nvPr/>
        </p:nvSpPr>
        <p:spPr>
          <a:xfrm>
            <a:off x="8056071" y="5486937"/>
            <a:ext cx="291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990000"/>
                </a:solidFill>
                <a:latin typeface="Roboto Slab Black" pitchFamily="2" charset="0"/>
                <a:ea typeface="Roboto Slab Black" pitchFamily="2" charset="0"/>
                <a:cs typeface="Open Sans Light" panose="020B0306030504020204" pitchFamily="34" charset="0"/>
              </a:rPr>
              <a:t>journals &amp; a number of digital collections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7C80985-7A7F-43EA-995D-435D97528C2C}"/>
              </a:ext>
            </a:extLst>
          </p:cNvPr>
          <p:cNvSpPr txBox="1"/>
          <p:nvPr/>
        </p:nvSpPr>
        <p:spPr>
          <a:xfrm>
            <a:off x="7996572" y="4248897"/>
            <a:ext cx="2911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990000"/>
                </a:solidFill>
                <a:latin typeface="Roboto Slab" pitchFamily="2" charset="0"/>
                <a:ea typeface="Roboto Slab" pitchFamily="2" charset="0"/>
                <a:cs typeface="Open Sans Light" panose="020B0306030504020204" pitchFamily="34" charset="0"/>
              </a:rPr>
              <a:t>and</a:t>
            </a:r>
            <a:endParaRPr lang="en-GB" sz="2000" dirty="0">
              <a:solidFill>
                <a:srgbClr val="990000"/>
              </a:solidFill>
              <a:latin typeface="Roboto Slab" pitchFamily="2" charset="0"/>
              <a:ea typeface="Roboto Slab" pitchFamily="2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03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A90F1377-A0A3-4052-BE65-B11FCDD4EE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b="15155"/>
          <a:stretch/>
        </p:blipFill>
        <p:spPr>
          <a:xfrm>
            <a:off x="958788" y="111967"/>
            <a:ext cx="10003388" cy="57289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68F8737-FD6E-41E5-A8D2-F7F02DC1FBCF}"/>
              </a:ext>
            </a:extLst>
          </p:cNvPr>
          <p:cNvSpPr txBox="1"/>
          <p:nvPr/>
        </p:nvSpPr>
        <p:spPr>
          <a:xfrm>
            <a:off x="935915" y="6228678"/>
            <a:ext cx="97249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</a:t>
            </a:r>
            <a:r>
              <a:rPr lang="en-GB" sz="1100" dirty="0">
                <a:solidFill>
                  <a:srgbClr val="1B1D3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the OA modelling here is based on an average membership of £700 per year (our medium-size band pricing). Appraising the cost per book/per library is only possible once we’ve had time to accrue members. This is a pilot project.</a:t>
            </a:r>
          </a:p>
        </p:txBody>
      </p:sp>
    </p:spTree>
    <p:extLst>
      <p:ext uri="{BB962C8B-B14F-4D97-AF65-F5344CB8AC3E}">
        <p14:creationId xmlns:p14="http://schemas.microsoft.com/office/powerpoint/2010/main" val="18706857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, text&#10;&#10;Description automatically generated">
            <a:extLst>
              <a:ext uri="{FF2B5EF4-FFF2-40B4-BE49-F238E27FC236}">
                <a16:creationId xmlns:a16="http://schemas.microsoft.com/office/drawing/2014/main" id="{2F566FA7-A713-4C5D-8F4A-352D5E385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848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21EDE41-5546-4290-BC7F-2033C4D461DE}"/>
              </a:ext>
            </a:extLst>
          </p:cNvPr>
          <p:cNvSpPr/>
          <p:nvPr/>
        </p:nvSpPr>
        <p:spPr>
          <a:xfrm>
            <a:off x="0" y="-8067"/>
            <a:ext cx="12192000" cy="6866067"/>
          </a:xfrm>
          <a:prstGeom prst="rect">
            <a:avLst/>
          </a:prstGeom>
          <a:solidFill>
            <a:srgbClr val="1B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6DC3E4-F445-1B49-B36B-18C1AA0A9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Get engaged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46B57-3D16-E64F-9538-8EB3E0653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696844"/>
            <a:ext cx="10515600" cy="37634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 need both BPC and Non-BPC models to work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Access to publishing for Global South is important for the world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Endorse non-BPC </a:t>
            </a:r>
            <a:r>
              <a:rPr lang="en-US" i="1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 the Future </a:t>
            </a: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model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What happens if STEM is open and HSS stays mainly closed?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for all needed for global challenges</a:t>
            </a:r>
          </a:p>
        </p:txBody>
      </p:sp>
    </p:spTree>
    <p:extLst>
      <p:ext uri="{BB962C8B-B14F-4D97-AF65-F5344CB8AC3E}">
        <p14:creationId xmlns:p14="http://schemas.microsoft.com/office/powerpoint/2010/main" val="1116699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16011E2-CF82-4BFB-92D6-6F5C268DC3A0}"/>
              </a:ext>
            </a:extLst>
          </p:cNvPr>
          <p:cNvSpPr txBox="1">
            <a:spLocks/>
          </p:cNvSpPr>
          <p:nvPr/>
        </p:nvSpPr>
        <p:spPr>
          <a:xfrm>
            <a:off x="758301" y="90336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For more information</a:t>
            </a:r>
          </a:p>
        </p:txBody>
      </p:sp>
      <p:pic>
        <p:nvPicPr>
          <p:cNvPr id="8" name="Graphic 7" descr="Internet with solid fill">
            <a:extLst>
              <a:ext uri="{FF2B5EF4-FFF2-40B4-BE49-F238E27FC236}">
                <a16:creationId xmlns:a16="http://schemas.microsoft.com/office/drawing/2014/main" id="{5D67F1C4-30C3-4163-B897-07D6CB61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4534" y="3429000"/>
            <a:ext cx="914400" cy="914400"/>
          </a:xfrm>
          <a:prstGeom prst="rect">
            <a:avLst/>
          </a:prstGeom>
        </p:spPr>
      </p:pic>
      <p:pic>
        <p:nvPicPr>
          <p:cNvPr id="12" name="Graphic 11" descr="Envelope with solid fill">
            <a:extLst>
              <a:ext uri="{FF2B5EF4-FFF2-40B4-BE49-F238E27FC236}">
                <a16:creationId xmlns:a16="http://schemas.microsoft.com/office/drawing/2014/main" id="{8DA209DD-F125-4ACA-9289-51844BD384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94534" y="2073775"/>
            <a:ext cx="914400" cy="9144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1EBF0B7-4939-4DF3-B03A-BFE79AD87D72}"/>
              </a:ext>
            </a:extLst>
          </p:cNvPr>
          <p:cNvSpPr txBox="1">
            <a:spLocks/>
          </p:cNvSpPr>
          <p:nvPr/>
        </p:nvSpPr>
        <p:spPr>
          <a:xfrm>
            <a:off x="2506463" y="2263405"/>
            <a:ext cx="6104137" cy="54471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martin.eve@bbk.ac.uk</a:t>
            </a:r>
          </a:p>
        </p:txBody>
      </p:sp>
      <p:pic>
        <p:nvPicPr>
          <p:cNvPr id="14" name="Picture 1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0F80AEA1-4100-49A1-9B21-95C7F008F3A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2" t="80976"/>
          <a:stretch/>
        </p:blipFill>
        <p:spPr>
          <a:xfrm>
            <a:off x="8791852" y="5553075"/>
            <a:ext cx="3400147" cy="1304496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9AE23C3-9365-4F36-BB13-A7BC9947E58D}"/>
              </a:ext>
            </a:extLst>
          </p:cNvPr>
          <p:cNvSpPr txBox="1">
            <a:spLocks/>
          </p:cNvSpPr>
          <p:nvPr/>
        </p:nvSpPr>
        <p:spPr>
          <a:xfrm>
            <a:off x="2506463" y="3613843"/>
            <a:ext cx="90759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openingthefuture.net</a:t>
            </a:r>
          </a:p>
        </p:txBody>
      </p:sp>
      <p:pic>
        <p:nvPicPr>
          <p:cNvPr id="20" name="Graphic 19" descr="Internet with solid fill">
            <a:extLst>
              <a:ext uri="{FF2B5EF4-FFF2-40B4-BE49-F238E27FC236}">
                <a16:creationId xmlns:a16="http://schemas.microsoft.com/office/drawing/2014/main" id="{8ADA993C-A5DD-45E3-BC9E-2D50511020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4534" y="4779438"/>
            <a:ext cx="914400" cy="914400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BF83FEB-FC35-4E53-A2E1-197BBC2FAD09}"/>
              </a:ext>
            </a:extLst>
          </p:cNvPr>
          <p:cNvSpPr txBox="1">
            <a:spLocks/>
          </p:cNvSpPr>
          <p:nvPr/>
        </p:nvSpPr>
        <p:spPr>
          <a:xfrm>
            <a:off x="2506463" y="4964281"/>
            <a:ext cx="9075937" cy="544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1B1D3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copim.ac.uk</a:t>
            </a:r>
          </a:p>
        </p:txBody>
      </p:sp>
    </p:spTree>
    <p:extLst>
      <p:ext uri="{BB962C8B-B14F-4D97-AF65-F5344CB8AC3E}">
        <p14:creationId xmlns:p14="http://schemas.microsoft.com/office/powerpoint/2010/main" val="1568103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19CB5-6D23-48F2-AA89-D45068678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0CF39E-7931-476D-864F-1A28D3686C35}"/>
              </a:ext>
            </a:extLst>
          </p:cNvPr>
          <p:cNvSpPr txBox="1"/>
          <p:nvPr/>
        </p:nvSpPr>
        <p:spPr>
          <a:xfrm>
            <a:off x="624402" y="278967"/>
            <a:ext cx="10943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4800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Why OA and why does it matter?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015574-8746-450C-8B71-A12093A053FE}"/>
              </a:ext>
            </a:extLst>
          </p:cNvPr>
          <p:cNvSpPr txBox="1"/>
          <p:nvPr/>
        </p:nvSpPr>
        <p:spPr>
          <a:xfrm>
            <a:off x="3311371" y="1388502"/>
            <a:ext cx="8306528" cy="48936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COVID 19 has exposed how vital OA is to the future of scholarly communications while also ripping out the heart of library budgets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/>
                <a:ea typeface="Open Sans Light"/>
                <a:cs typeface="Open Sans Light"/>
              </a:rPr>
              <a:t>The traditional publishing model isn't great</a:t>
            </a:r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Traditional sales of academic books have dropped but we’re still working the way we always have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offers increased readership, usage and citation</a:t>
            </a:r>
          </a:p>
          <a:p>
            <a:endParaRPr lang="en-GB" sz="2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GB" sz="2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Funder mandates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FEF945C-8229-493E-BB28-90024A3D0FF2}"/>
              </a:ext>
            </a:extLst>
          </p:cNvPr>
          <p:cNvSpPr/>
          <p:nvPr/>
        </p:nvSpPr>
        <p:spPr>
          <a:xfrm>
            <a:off x="2938508" y="148939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0D2B1A2-AF36-4564-B360-71F734C7CDA1}"/>
              </a:ext>
            </a:extLst>
          </p:cNvPr>
          <p:cNvSpPr/>
          <p:nvPr/>
        </p:nvSpPr>
        <p:spPr>
          <a:xfrm>
            <a:off x="2925192" y="3091647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6BEDA9-9227-4192-A8F4-3BCA130AE63A}"/>
              </a:ext>
            </a:extLst>
          </p:cNvPr>
          <p:cNvSpPr/>
          <p:nvPr/>
        </p:nvSpPr>
        <p:spPr>
          <a:xfrm>
            <a:off x="2925192" y="3875015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3998D89-6B7A-4A93-9EE5-1ACB3E37171A}"/>
              </a:ext>
            </a:extLst>
          </p:cNvPr>
          <p:cNvSpPr/>
          <p:nvPr/>
        </p:nvSpPr>
        <p:spPr>
          <a:xfrm>
            <a:off x="2938508" y="5080156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40D9A04-8DD8-4B3D-8B5C-C44F0689B42C}"/>
              </a:ext>
            </a:extLst>
          </p:cNvPr>
          <p:cNvSpPr/>
          <p:nvPr/>
        </p:nvSpPr>
        <p:spPr>
          <a:xfrm>
            <a:off x="2925192" y="5841072"/>
            <a:ext cx="266330" cy="275207"/>
          </a:xfrm>
          <a:prstGeom prst="ellipse">
            <a:avLst/>
          </a:prstGeom>
          <a:solidFill>
            <a:srgbClr val="EEDA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128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0F8B2C-04A6-468A-BEB0-7B3326A6B2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"/>
          <a:stretch/>
        </p:blipFill>
        <p:spPr>
          <a:xfrm>
            <a:off x="0" y="857"/>
            <a:ext cx="12876245" cy="6857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7546ED-1CAA-49D6-85A3-C9DE2EC96CC5}"/>
              </a:ext>
            </a:extLst>
          </p:cNvPr>
          <p:cNvSpPr txBox="1"/>
          <p:nvPr/>
        </p:nvSpPr>
        <p:spPr>
          <a:xfrm>
            <a:off x="4451410" y="2422601"/>
            <a:ext cx="6380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Who mandates? Who funds? E.g. UKRI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1C276C-2315-4066-A657-495AEC023778}"/>
              </a:ext>
            </a:extLst>
          </p:cNvPr>
          <p:cNvSpPr txBox="1"/>
          <p:nvPr/>
        </p:nvSpPr>
        <p:spPr>
          <a:xfrm>
            <a:off x="4451410" y="3880435"/>
            <a:ext cx="6380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Green/gold, Licensing &amp; Embargoes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7E90C9-1DD9-46BF-A867-AA08EEAD06D7}"/>
              </a:ext>
            </a:extLst>
          </p:cNvPr>
          <p:cNvSpPr txBox="1"/>
          <p:nvPr/>
        </p:nvSpPr>
        <p:spPr>
          <a:xfrm>
            <a:off x="4451410" y="5374673"/>
            <a:ext cx="63808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 models from publishers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14E5B6-3338-4787-ACE3-6F566DDF7ACE}"/>
              </a:ext>
            </a:extLst>
          </p:cNvPr>
          <p:cNvSpPr txBox="1"/>
          <p:nvPr/>
        </p:nvSpPr>
        <p:spPr>
          <a:xfrm>
            <a:off x="314191" y="1899381"/>
            <a:ext cx="32936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Mandates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7DB41A-2D11-4FED-92B8-007ABCEC084C}"/>
              </a:ext>
            </a:extLst>
          </p:cNvPr>
          <p:cNvSpPr txBox="1"/>
          <p:nvPr/>
        </p:nvSpPr>
        <p:spPr>
          <a:xfrm>
            <a:off x="253805" y="3429000"/>
            <a:ext cx="387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Books (vs Journals)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F38B13-1E81-4261-B27E-387CD8F45AD0}"/>
              </a:ext>
            </a:extLst>
          </p:cNvPr>
          <p:cNvSpPr txBox="1"/>
          <p:nvPr/>
        </p:nvSpPr>
        <p:spPr>
          <a:xfrm>
            <a:off x="451944" y="4881890"/>
            <a:ext cx="3293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Libraries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4BB79B-4FFA-4BF2-87C6-2A5227E94BD7}"/>
              </a:ext>
            </a:extLst>
          </p:cNvPr>
          <p:cNvSpPr txBox="1"/>
          <p:nvPr/>
        </p:nvSpPr>
        <p:spPr>
          <a:xfrm>
            <a:off x="314192" y="667215"/>
            <a:ext cx="11563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5400" b="1" dirty="0">
                <a:solidFill>
                  <a:srgbClr val="C62166"/>
                </a:solidFill>
                <a:latin typeface="Roboto Slab" pitchFamily="2" charset="0"/>
                <a:ea typeface="Roboto Slab" pitchFamily="2" charset="0"/>
              </a:rPr>
              <a:t>Recent Policy Developments</a:t>
            </a:r>
          </a:p>
        </p:txBody>
      </p:sp>
    </p:spTree>
    <p:extLst>
      <p:ext uri="{BB962C8B-B14F-4D97-AF65-F5344CB8AC3E}">
        <p14:creationId xmlns:p14="http://schemas.microsoft.com/office/powerpoint/2010/main" val="372314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073D1AA-8323-4FFC-8118-5F5C890FED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1D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D25D8A-7112-4A44-9735-B100C5AAD2A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5803639" y="4021155"/>
            <a:ext cx="6050522" cy="12219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162A32-D902-4DBB-B1DE-490F67919B5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6032" y="5243130"/>
            <a:ext cx="1285736" cy="709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BC411D-BEBD-4C94-8612-FAECC6DD41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t="2014"/>
          <a:stretch/>
        </p:blipFill>
        <p:spPr>
          <a:xfrm>
            <a:off x="5634721" y="1889269"/>
            <a:ext cx="6050520" cy="23042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47FAC1-D72A-0B48-BB11-F74444117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21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Plan S – a Change Driver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4C8FF-907F-D84F-B74D-580C75F71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442" y="1455908"/>
            <a:ext cx="4603982" cy="2176532"/>
          </a:xfrm>
        </p:spPr>
        <p:txBody>
          <a:bodyPr>
            <a:no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17 National Funders</a:t>
            </a:r>
          </a:p>
          <a:p>
            <a:r>
              <a:rPr lang="en-US" alt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 Charitable and International Funders</a:t>
            </a:r>
          </a:p>
          <a:p>
            <a:r>
              <a:rPr lang="en-US" altLang="en-US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EU and European Research Council</a:t>
            </a:r>
          </a:p>
          <a:p>
            <a:endParaRPr lang="en-US" altLang="en-US" sz="3600" b="1" dirty="0">
              <a:solidFill>
                <a:srgbClr val="EB801D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en-US" altLang="en-US" sz="3600" b="1" dirty="0">
                <a:solidFill>
                  <a:srgbClr val="EB801D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Developments at UKRI and REF</a:t>
            </a:r>
          </a:p>
        </p:txBody>
      </p:sp>
    </p:spTree>
    <p:extLst>
      <p:ext uri="{BB962C8B-B14F-4D97-AF65-F5344CB8AC3E}">
        <p14:creationId xmlns:p14="http://schemas.microsoft.com/office/powerpoint/2010/main" val="319855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D3BDB5-9CA9-4366-ADB9-5C2FCF90E920}"/>
              </a:ext>
            </a:extLst>
          </p:cNvPr>
          <p:cNvSpPr/>
          <p:nvPr/>
        </p:nvSpPr>
        <p:spPr>
          <a:xfrm>
            <a:off x="0" y="-21008"/>
            <a:ext cx="12192000" cy="6858000"/>
          </a:xfrm>
          <a:prstGeom prst="rect">
            <a:avLst/>
          </a:prstGeom>
          <a:solidFill>
            <a:srgbClr val="1B1D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5368A28-EF4F-433F-9DFC-B171FB6DA722}"/>
              </a:ext>
            </a:extLst>
          </p:cNvPr>
          <p:cNvSpPr/>
          <p:nvPr/>
        </p:nvSpPr>
        <p:spPr>
          <a:xfrm>
            <a:off x="-4140094" y="1895597"/>
            <a:ext cx="5522053" cy="5369433"/>
          </a:xfrm>
          <a:prstGeom prst="ellipse">
            <a:avLst/>
          </a:prstGeom>
          <a:solidFill>
            <a:srgbClr val="EB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8DF0A-1755-467E-9A53-0ED323C56463}"/>
              </a:ext>
            </a:extLst>
          </p:cNvPr>
          <p:cNvSpPr txBox="1"/>
          <p:nvPr/>
        </p:nvSpPr>
        <p:spPr>
          <a:xfrm>
            <a:off x="846548" y="504139"/>
            <a:ext cx="11554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Who pays for OA monographs now?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D2914-DE98-4FFB-A376-57899217608A}"/>
              </a:ext>
            </a:extLst>
          </p:cNvPr>
          <p:cNvSpPr txBox="1"/>
          <p:nvPr/>
        </p:nvSpPr>
        <p:spPr>
          <a:xfrm>
            <a:off x="2052700" y="1976600"/>
            <a:ext cx="9375849" cy="3327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Research Funders (BPC)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Institutions/departments (BPC)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Libraries collectively  (BPC and Non-BPC)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       </a:t>
            </a:r>
            <a:r>
              <a:rPr lang="en-GB" sz="2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(largely through Scholarly Communications offices)</a:t>
            </a:r>
            <a:endParaRPr lang="en-GB" sz="36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92C8B-B8B7-4DDC-8986-42F3CD8ADDDE}"/>
              </a:ext>
            </a:extLst>
          </p:cNvPr>
          <p:cNvSpPr txBox="1"/>
          <p:nvPr/>
        </p:nvSpPr>
        <p:spPr>
          <a:xfrm>
            <a:off x="2763919" y="5385878"/>
            <a:ext cx="6664162" cy="834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6666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6B4F709-9E09-4AFF-9CE1-502002FFDA88}"/>
              </a:ext>
            </a:extLst>
          </p:cNvPr>
          <p:cNvSpPr/>
          <p:nvPr/>
        </p:nvSpPr>
        <p:spPr>
          <a:xfrm>
            <a:off x="0" y="78059"/>
            <a:ext cx="12192000" cy="6858000"/>
          </a:xfrm>
          <a:prstGeom prst="rect">
            <a:avLst/>
          </a:prstGeom>
          <a:solidFill>
            <a:srgbClr val="1B1D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9EAC4-7751-0247-99F3-3328D9DE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Key policy for books – from UKRI</a:t>
            </a:r>
            <a:endParaRPr lang="en-US" b="1" dirty="0">
              <a:solidFill>
                <a:schemeClr val="bg1"/>
              </a:solidFill>
              <a:latin typeface="+mn-lt"/>
              <a:ea typeface="Roboto Slab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CC4EB3-25A4-EF43-97FD-C30A815A7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8868"/>
            <a:ext cx="8694906" cy="4638095"/>
          </a:xfrm>
        </p:spPr>
        <p:txBody>
          <a:bodyPr>
            <a:normAutofit/>
          </a:bodyPr>
          <a:lstStyle/>
          <a:p>
            <a:endParaRPr lang="en-US" dirty="0">
              <a:solidFill>
                <a:schemeClr val="bg1"/>
              </a:solidFill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Green and Gold – either is fine (but authors less happy about books going green)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Licensing – Prefers CC BY, but accepts NC and ND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Embargoes – up to 12 months</a:t>
            </a:r>
          </a:p>
        </p:txBody>
      </p:sp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95CDC199-E2A3-4E33-8E5E-8AABA028F057}"/>
              </a:ext>
            </a:extLst>
          </p:cNvPr>
          <p:cNvSpPr/>
          <p:nvPr/>
        </p:nvSpPr>
        <p:spPr>
          <a:xfrm>
            <a:off x="8228728" y="3350689"/>
            <a:ext cx="6494106" cy="3816318"/>
          </a:xfrm>
          <a:prstGeom prst="triangle">
            <a:avLst/>
          </a:prstGeom>
          <a:solidFill>
            <a:srgbClr val="EB8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265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374E6A-ED47-48FA-8C23-42F5FCEBBC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1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4A0846E-E323-4993-843D-3FCC0D8B4C1C}"/>
              </a:ext>
            </a:extLst>
          </p:cNvPr>
          <p:cNvSpPr txBox="1"/>
          <p:nvPr/>
        </p:nvSpPr>
        <p:spPr>
          <a:xfrm>
            <a:off x="674911" y="1946313"/>
            <a:ext cx="88865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International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FC5141-BDD0-4B85-9872-4EE10500D69B}"/>
              </a:ext>
            </a:extLst>
          </p:cNvPr>
          <p:cNvSpPr txBox="1"/>
          <p:nvPr/>
        </p:nvSpPr>
        <p:spPr>
          <a:xfrm>
            <a:off x="1635267" y="2654199"/>
            <a:ext cx="58803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Libraries, </a:t>
            </a:r>
            <a:b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Universities, </a:t>
            </a:r>
            <a:b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OA book publishers, Researchers, </a:t>
            </a:r>
            <a:b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6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Infrastructure providers.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D4F3C-C006-4841-ABB8-3986EAE9F3E4}"/>
              </a:ext>
            </a:extLst>
          </p:cNvPr>
          <p:cNvSpPr txBox="1"/>
          <p:nvPr/>
        </p:nvSpPr>
        <p:spPr>
          <a:xfrm>
            <a:off x="486651" y="695346"/>
            <a:ext cx="36021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800" b="1" dirty="0">
                <a:solidFill>
                  <a:srgbClr val="EB801D"/>
                </a:solidFill>
                <a:latin typeface="Roboto Slab" pitchFamily="2" charset="0"/>
                <a:ea typeface="Roboto Slab" pitchFamily="2" charset="0"/>
              </a:rPr>
              <a:t>£3.6m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08BCF5-A39E-4E70-B14A-88B327AB6280}"/>
              </a:ext>
            </a:extLst>
          </p:cNvPr>
          <p:cNvSpPr txBox="1"/>
          <p:nvPr/>
        </p:nvSpPr>
        <p:spPr>
          <a:xfrm>
            <a:off x="4088774" y="1201774"/>
            <a:ext cx="79048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COPIM is funded by the Research England Development Fund (</a:t>
            </a:r>
            <a:r>
              <a:rPr lang="en-GB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REDFund</a:t>
            </a:r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) as a major development project in the Higher Education sector with significant public benefits, and by Arcadia, a charitable fund of </a:t>
            </a:r>
            <a:r>
              <a:rPr lang="en-GB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Lisbet</a:t>
            </a:r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GB" sz="1400" dirty="0" err="1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Rausing</a:t>
            </a:r>
            <a:r>
              <a:rPr lang="en-GB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and Peter Baldwin.</a:t>
            </a:r>
          </a:p>
        </p:txBody>
      </p:sp>
    </p:spTree>
    <p:extLst>
      <p:ext uri="{BB962C8B-B14F-4D97-AF65-F5344CB8AC3E}">
        <p14:creationId xmlns:p14="http://schemas.microsoft.com/office/powerpoint/2010/main" val="1368577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B01BE1C-AB87-4631-BAD6-8D198815E6C2}"/>
              </a:ext>
            </a:extLst>
          </p:cNvPr>
          <p:cNvSpPr/>
          <p:nvPr/>
        </p:nvSpPr>
        <p:spPr>
          <a:xfrm>
            <a:off x="0" y="0"/>
            <a:ext cx="12192000" cy="6812541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1BD221-D6E7-3A41-A569-DA4F705F5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274" y="-92077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EEDA3B"/>
                </a:solidFill>
                <a:latin typeface="Roboto Slab" pitchFamily="2" charset="0"/>
                <a:ea typeface="Roboto Slab" pitchFamily="2" charset="0"/>
              </a:rPr>
              <a:t>Libraries want OA books but….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8C8B1775-4DBA-4C3B-AFB4-B45C66DA6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346" y="973199"/>
            <a:ext cx="7547021" cy="571877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955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8F0B2B-F618-4795-8993-1F631A4D00F5}"/>
              </a:ext>
            </a:extLst>
          </p:cNvPr>
          <p:cNvSpPr/>
          <p:nvPr/>
        </p:nvSpPr>
        <p:spPr>
          <a:xfrm>
            <a:off x="0" y="0"/>
            <a:ext cx="8138652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BCCE5C-DC51-4F8B-9D23-96B1CA62224D}"/>
              </a:ext>
            </a:extLst>
          </p:cNvPr>
          <p:cNvSpPr/>
          <p:nvPr/>
        </p:nvSpPr>
        <p:spPr>
          <a:xfrm>
            <a:off x="8138652" y="0"/>
            <a:ext cx="4053347" cy="6858000"/>
          </a:xfrm>
          <a:prstGeom prst="rect">
            <a:avLst/>
          </a:prstGeom>
          <a:solidFill>
            <a:srgbClr val="FFDD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7357D1-3B51-8844-8B38-913C7A31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98" y="579618"/>
            <a:ext cx="7185764" cy="1325563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Scaling: </a:t>
            </a:r>
            <a:r>
              <a:rPr lang="en-US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</a:rPr>
              <a:t>infrastructure development at COPIM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EB8FBBD6-5C49-49F9-8EBF-41C53C64E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114" y="766793"/>
            <a:ext cx="2601219" cy="29731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872DA7-8861-4C01-B718-45E2F3C3D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1747" y="3678328"/>
            <a:ext cx="2947955" cy="18477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106CBBF-C031-4CBF-A00D-33DF92F807D2}"/>
              </a:ext>
            </a:extLst>
          </p:cNvPr>
          <p:cNvSpPr txBox="1"/>
          <p:nvPr/>
        </p:nvSpPr>
        <p:spPr>
          <a:xfrm>
            <a:off x="488185" y="2094177"/>
            <a:ext cx="7563783" cy="149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EEDA3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Package 5 </a:t>
            </a:r>
            <a:br>
              <a:rPr lang="en-GB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Metadata &amp; dissemination: THOTH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0D28D-454E-4445-ACD2-601854536B73}"/>
              </a:ext>
            </a:extLst>
          </p:cNvPr>
          <p:cNvSpPr txBox="1"/>
          <p:nvPr/>
        </p:nvSpPr>
        <p:spPr>
          <a:xfrm>
            <a:off x="502298" y="3853142"/>
            <a:ext cx="6892295" cy="149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b="1" dirty="0">
                <a:solidFill>
                  <a:srgbClr val="EB801D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Work Package 2 </a:t>
            </a:r>
            <a:br>
              <a:rPr lang="en-GB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en-GB" sz="32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Open Book Collective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608E42-AEE8-4ADF-97A2-0FB4B8B12393}"/>
              </a:ext>
            </a:extLst>
          </p:cNvPr>
          <p:cNvSpPr txBox="1"/>
          <p:nvPr/>
        </p:nvSpPr>
        <p:spPr>
          <a:xfrm>
            <a:off x="502298" y="5991765"/>
            <a:ext cx="6355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 collaborating with initiatives around the world</a:t>
            </a:r>
          </a:p>
        </p:txBody>
      </p:sp>
    </p:spTree>
    <p:extLst>
      <p:ext uri="{BB962C8B-B14F-4D97-AF65-F5344CB8AC3E}">
        <p14:creationId xmlns:p14="http://schemas.microsoft.com/office/powerpoint/2010/main" val="2879269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642</Words>
  <Application>Microsoft Office PowerPoint</Application>
  <PresentationFormat>Widescreen</PresentationFormat>
  <Paragraphs>83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Theme</vt:lpstr>
      <vt:lpstr>Office Theme</vt:lpstr>
      <vt:lpstr>PowerPoint Presentation</vt:lpstr>
      <vt:lpstr>PowerPoint Presentation</vt:lpstr>
      <vt:lpstr>PowerPoint Presentation</vt:lpstr>
      <vt:lpstr>Plan S – a Change Driver</vt:lpstr>
      <vt:lpstr>PowerPoint Presentation</vt:lpstr>
      <vt:lpstr>Key policy for books – from UKRI</vt:lpstr>
      <vt:lpstr>PowerPoint Presentation</vt:lpstr>
      <vt:lpstr>Libraries want OA books but….</vt:lpstr>
      <vt:lpstr>Scaling: infrastructure development at COPIM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 engaged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Grady (Staff)</dc:creator>
  <cp:lastModifiedBy>Tom Grady (Staff)</cp:lastModifiedBy>
  <cp:revision>106</cp:revision>
  <dcterms:created xsi:type="dcterms:W3CDTF">2021-04-14T10:38:10Z</dcterms:created>
  <dcterms:modified xsi:type="dcterms:W3CDTF">2022-07-05T14:05:01Z</dcterms:modified>
</cp:coreProperties>
</file>