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8" r:id="rId3"/>
    <p:sldId id="269" r:id="rId4"/>
    <p:sldId id="259" r:id="rId5"/>
    <p:sldId id="260" r:id="rId6"/>
    <p:sldId id="262" r:id="rId7"/>
    <p:sldId id="264" r:id="rId8"/>
    <p:sldId id="263" r:id="rId9"/>
    <p:sldId id="265" r:id="rId10"/>
    <p:sldId id="270"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75" autoAdjust="0"/>
    <p:restoredTop sz="94660"/>
  </p:normalViewPr>
  <p:slideViewPr>
    <p:cSldViewPr snapToGrid="0" snapToObjects="1">
      <p:cViewPr>
        <p:scale>
          <a:sx n="118" d="100"/>
          <a:sy n="118" d="100"/>
        </p:scale>
        <p:origin x="-143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F64CB239-ACFE-A14D-8C3B-116463B593F9}"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39268-7F47-8641-BF3C-0B1B9891DDDF}" type="slidenum">
              <a:rPr lang="en-US" smtClean="0"/>
              <a:t>‹#›</a:t>
            </a:fld>
            <a:endParaRPr lang="en-US"/>
          </a:p>
        </p:txBody>
      </p:sp>
    </p:spTree>
    <p:extLst>
      <p:ext uri="{BB962C8B-B14F-4D97-AF65-F5344CB8AC3E}">
        <p14:creationId xmlns:p14="http://schemas.microsoft.com/office/powerpoint/2010/main" val="148369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64CB239-ACFE-A14D-8C3B-116463B593F9}"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39268-7F47-8641-BF3C-0B1B9891DDDF}" type="slidenum">
              <a:rPr lang="en-US" smtClean="0"/>
              <a:t>‹#›</a:t>
            </a:fld>
            <a:endParaRPr lang="en-US"/>
          </a:p>
        </p:txBody>
      </p:sp>
    </p:spTree>
    <p:extLst>
      <p:ext uri="{BB962C8B-B14F-4D97-AF65-F5344CB8AC3E}">
        <p14:creationId xmlns:p14="http://schemas.microsoft.com/office/powerpoint/2010/main" val="1199447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64CB239-ACFE-A14D-8C3B-116463B593F9}"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39268-7F47-8641-BF3C-0B1B9891DDDF}" type="slidenum">
              <a:rPr lang="en-US" smtClean="0"/>
              <a:t>‹#›</a:t>
            </a:fld>
            <a:endParaRPr lang="en-US"/>
          </a:p>
        </p:txBody>
      </p:sp>
    </p:spTree>
    <p:extLst>
      <p:ext uri="{BB962C8B-B14F-4D97-AF65-F5344CB8AC3E}">
        <p14:creationId xmlns:p14="http://schemas.microsoft.com/office/powerpoint/2010/main" val="503564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64CB239-ACFE-A14D-8C3B-116463B593F9}"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39268-7F47-8641-BF3C-0B1B9891DDDF}" type="slidenum">
              <a:rPr lang="en-US" smtClean="0"/>
              <a:t>‹#›</a:t>
            </a:fld>
            <a:endParaRPr lang="en-US"/>
          </a:p>
        </p:txBody>
      </p:sp>
    </p:spTree>
    <p:extLst>
      <p:ext uri="{BB962C8B-B14F-4D97-AF65-F5344CB8AC3E}">
        <p14:creationId xmlns:p14="http://schemas.microsoft.com/office/powerpoint/2010/main" val="3525320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F64CB239-ACFE-A14D-8C3B-116463B593F9}"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39268-7F47-8641-BF3C-0B1B9891DDDF}" type="slidenum">
              <a:rPr lang="en-US" smtClean="0"/>
              <a:t>‹#›</a:t>
            </a:fld>
            <a:endParaRPr lang="en-US"/>
          </a:p>
        </p:txBody>
      </p:sp>
    </p:spTree>
    <p:extLst>
      <p:ext uri="{BB962C8B-B14F-4D97-AF65-F5344CB8AC3E}">
        <p14:creationId xmlns:p14="http://schemas.microsoft.com/office/powerpoint/2010/main" val="1462876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F64CB239-ACFE-A14D-8C3B-116463B593F9}" type="datetimeFigureOut">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39268-7F47-8641-BF3C-0B1B9891DDDF}" type="slidenum">
              <a:rPr lang="en-US" smtClean="0"/>
              <a:t>‹#›</a:t>
            </a:fld>
            <a:endParaRPr lang="en-US"/>
          </a:p>
        </p:txBody>
      </p:sp>
    </p:spTree>
    <p:extLst>
      <p:ext uri="{BB962C8B-B14F-4D97-AF65-F5344CB8AC3E}">
        <p14:creationId xmlns:p14="http://schemas.microsoft.com/office/powerpoint/2010/main" val="3729647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F64CB239-ACFE-A14D-8C3B-116463B593F9}" type="datetimeFigureOut">
              <a:rPr lang="en-US" smtClean="0"/>
              <a:t>3/10/2016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939268-7F47-8641-BF3C-0B1B9891DDDF}" type="slidenum">
              <a:rPr lang="en-US" smtClean="0"/>
              <a:t>‹#›</a:t>
            </a:fld>
            <a:endParaRPr lang="en-US"/>
          </a:p>
        </p:txBody>
      </p:sp>
    </p:spTree>
    <p:extLst>
      <p:ext uri="{BB962C8B-B14F-4D97-AF65-F5344CB8AC3E}">
        <p14:creationId xmlns:p14="http://schemas.microsoft.com/office/powerpoint/2010/main" val="3296618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F64CB239-ACFE-A14D-8C3B-116463B593F9}" type="datetimeFigureOut">
              <a:rPr lang="en-US" smtClean="0"/>
              <a:t>3/10/2016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939268-7F47-8641-BF3C-0B1B9891DDDF}" type="slidenum">
              <a:rPr lang="en-US" smtClean="0"/>
              <a:t>‹#›</a:t>
            </a:fld>
            <a:endParaRPr lang="en-US"/>
          </a:p>
        </p:txBody>
      </p:sp>
    </p:spTree>
    <p:extLst>
      <p:ext uri="{BB962C8B-B14F-4D97-AF65-F5344CB8AC3E}">
        <p14:creationId xmlns:p14="http://schemas.microsoft.com/office/powerpoint/2010/main" val="781976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CB239-ACFE-A14D-8C3B-116463B593F9}" type="datetimeFigureOut">
              <a:rPr lang="en-US" smtClean="0"/>
              <a:t>3/10/2016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939268-7F47-8641-BF3C-0B1B9891DDDF}" type="slidenum">
              <a:rPr lang="en-US" smtClean="0"/>
              <a:t>‹#›</a:t>
            </a:fld>
            <a:endParaRPr lang="en-US"/>
          </a:p>
        </p:txBody>
      </p:sp>
    </p:spTree>
    <p:extLst>
      <p:ext uri="{BB962C8B-B14F-4D97-AF65-F5344CB8AC3E}">
        <p14:creationId xmlns:p14="http://schemas.microsoft.com/office/powerpoint/2010/main" val="1464158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64CB239-ACFE-A14D-8C3B-116463B593F9}" type="datetimeFigureOut">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39268-7F47-8641-BF3C-0B1B9891DDDF}" type="slidenum">
              <a:rPr lang="en-US" smtClean="0"/>
              <a:t>‹#›</a:t>
            </a:fld>
            <a:endParaRPr lang="en-US"/>
          </a:p>
        </p:txBody>
      </p:sp>
    </p:spTree>
    <p:extLst>
      <p:ext uri="{BB962C8B-B14F-4D97-AF65-F5344CB8AC3E}">
        <p14:creationId xmlns:p14="http://schemas.microsoft.com/office/powerpoint/2010/main" val="3363682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64CB239-ACFE-A14D-8C3B-116463B593F9}" type="datetimeFigureOut">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39268-7F47-8641-BF3C-0B1B9891DDDF}" type="slidenum">
              <a:rPr lang="en-US" smtClean="0"/>
              <a:t>‹#›</a:t>
            </a:fld>
            <a:endParaRPr lang="en-US"/>
          </a:p>
        </p:txBody>
      </p:sp>
    </p:spTree>
    <p:extLst>
      <p:ext uri="{BB962C8B-B14F-4D97-AF65-F5344CB8AC3E}">
        <p14:creationId xmlns:p14="http://schemas.microsoft.com/office/powerpoint/2010/main" val="42830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CB239-ACFE-A14D-8C3B-116463B593F9}" type="datetimeFigureOut">
              <a:rPr lang="en-US" smtClean="0"/>
              <a:t>3/10/2016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939268-7F47-8641-BF3C-0B1B9891DDDF}" type="slidenum">
              <a:rPr lang="en-US" smtClean="0"/>
              <a:t>‹#›</a:t>
            </a:fld>
            <a:endParaRPr lang="en-US"/>
          </a:p>
        </p:txBody>
      </p:sp>
    </p:spTree>
    <p:extLst>
      <p:ext uri="{BB962C8B-B14F-4D97-AF65-F5344CB8AC3E}">
        <p14:creationId xmlns:p14="http://schemas.microsoft.com/office/powerpoint/2010/main" val="1469666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witter.com/leohavemann"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twitter.com/hashtag/OpenEducationWk?src=hash"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oro.open.ac.uk/33452/1/OER12_v3_Alevizou.pdf" TargetMode="Externa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hyperlink" Target="http://opencontent.org/blog/archives/1123" TargetMode="External"/><Relationship Id="rId5" Type="http://schemas.openxmlformats.org/officeDocument/2006/relationships/hyperlink" Target="http://openeducationeuropa.eu/en/blogs/crowdsourcing-quality-or-why-openness-matters" TargetMode="External"/><Relationship Id="rId4" Type="http://schemas.openxmlformats.org/officeDocument/2006/relationships/hyperlink" Target="http://eprints.bbk.ac.uk/8609/"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kaleidoscope.jpg"/>
          <p:cNvPicPr>
            <a:picLocks noChangeAspect="1"/>
          </p:cNvPicPr>
          <p:nvPr/>
        </p:nvPicPr>
        <p:blipFill>
          <a:blip r:embed="rId2">
            <a:alphaModFix amt="22000"/>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3" name="Subtitle 2"/>
          <p:cNvSpPr>
            <a:spLocks noGrp="1"/>
          </p:cNvSpPr>
          <p:nvPr>
            <p:ph type="subTitle" idx="1"/>
          </p:nvPr>
        </p:nvSpPr>
        <p:spPr>
          <a:xfrm>
            <a:off x="1" y="5203178"/>
            <a:ext cx="9143999" cy="1527153"/>
          </a:xfrm>
        </p:spPr>
        <p:txBody>
          <a:bodyPr>
            <a:normAutofit/>
          </a:bodyPr>
          <a:lstStyle/>
          <a:p>
            <a:r>
              <a:rPr lang="en-US" sz="2400" dirty="0" smtClean="0">
                <a:solidFill>
                  <a:schemeClr val="tx1"/>
                </a:solidFill>
                <a:latin typeface="Arial"/>
                <a:cs typeface="Arial"/>
              </a:rPr>
              <a:t>Leo </a:t>
            </a:r>
            <a:r>
              <a:rPr lang="en-US" sz="2400" dirty="0" err="1" smtClean="0">
                <a:solidFill>
                  <a:schemeClr val="tx1"/>
                </a:solidFill>
                <a:latin typeface="Arial"/>
                <a:cs typeface="Arial"/>
              </a:rPr>
              <a:t>Havemann</a:t>
            </a:r>
            <a:endParaRPr lang="en-US" sz="2400" dirty="0" smtClean="0">
              <a:solidFill>
                <a:schemeClr val="tx1"/>
              </a:solidFill>
              <a:latin typeface="Arial"/>
              <a:cs typeface="Arial"/>
            </a:endParaRPr>
          </a:p>
          <a:p>
            <a:r>
              <a:rPr lang="en-US" sz="1800" dirty="0" smtClean="0">
                <a:solidFill>
                  <a:schemeClr val="tx1"/>
                </a:solidFill>
                <a:latin typeface="Arial"/>
                <a:cs typeface="Arial"/>
              </a:rPr>
              <a:t>Birkbeck, University of London</a:t>
            </a:r>
          </a:p>
          <a:p>
            <a:r>
              <a:rPr lang="en-US" sz="1600" dirty="0" smtClean="0">
                <a:solidFill>
                  <a:schemeClr val="tx1"/>
                </a:solidFill>
                <a:latin typeface="Arial"/>
                <a:cs typeface="Arial"/>
                <a:hlinkClick r:id="rId3"/>
              </a:rPr>
              <a:t>@</a:t>
            </a:r>
            <a:r>
              <a:rPr lang="en-US" sz="1600" dirty="0" err="1" smtClean="0">
                <a:solidFill>
                  <a:schemeClr val="tx1"/>
                </a:solidFill>
                <a:latin typeface="Arial"/>
                <a:cs typeface="Arial"/>
                <a:hlinkClick r:id="rId3"/>
              </a:rPr>
              <a:t>leohavemann</a:t>
            </a:r>
            <a:r>
              <a:rPr lang="en-US" sz="1600" dirty="0" smtClean="0">
                <a:solidFill>
                  <a:schemeClr val="tx1"/>
                </a:solidFill>
                <a:latin typeface="Arial"/>
                <a:cs typeface="Arial"/>
                <a:hlinkClick r:id="rId3"/>
              </a:rPr>
              <a:t> </a:t>
            </a:r>
            <a:endParaRPr lang="en-US" sz="1600" dirty="0" smtClean="0">
              <a:solidFill>
                <a:schemeClr val="tx1"/>
              </a:solidFill>
              <a:latin typeface="Arial"/>
              <a:cs typeface="Arial"/>
            </a:endParaRPr>
          </a:p>
          <a:p>
            <a:endParaRPr lang="en-US" sz="2000" dirty="0">
              <a:solidFill>
                <a:schemeClr val="tx1"/>
              </a:solidFill>
              <a:latin typeface="Arial"/>
              <a:cs typeface="Arial"/>
            </a:endParaRPr>
          </a:p>
        </p:txBody>
      </p:sp>
      <p:sp>
        <p:nvSpPr>
          <p:cNvPr id="5" name="Title 1"/>
          <p:cNvSpPr txBox="1">
            <a:spLocks/>
          </p:cNvSpPr>
          <p:nvPr/>
        </p:nvSpPr>
        <p:spPr>
          <a:xfrm>
            <a:off x="1" y="1"/>
            <a:ext cx="9143999" cy="4879496"/>
          </a:xfrm>
          <a:prstGeom prst="rect">
            <a:avLst/>
          </a:prstGeom>
        </p:spPr>
        <p:txBody>
          <a:bodyPr vert="horz" lIns="91440" tIns="45720" rIns="91440" bIns="45720" rtlCol="0" anchor="ctr">
            <a:normAutofit fontScale="5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3200" b="1" dirty="0" smtClean="0">
              <a:solidFill>
                <a:srgbClr val="3366FF"/>
              </a:solidFill>
              <a:latin typeface="Arial"/>
              <a:cs typeface="Arial"/>
            </a:endParaRPr>
          </a:p>
          <a:p>
            <a:endParaRPr lang="en-US" sz="3200" b="1" dirty="0">
              <a:solidFill>
                <a:srgbClr val="3366FF"/>
              </a:solidFill>
              <a:latin typeface="Arial"/>
              <a:cs typeface="Arial"/>
            </a:endParaRPr>
          </a:p>
          <a:p>
            <a:r>
              <a:rPr lang="en-US" sz="15200" b="1" dirty="0" smtClean="0">
                <a:solidFill>
                  <a:srgbClr val="3366FF"/>
                </a:solidFill>
                <a:latin typeface="Arial"/>
                <a:cs typeface="Arial"/>
              </a:rPr>
              <a:t>Embracing Open </a:t>
            </a:r>
            <a:r>
              <a:rPr lang="en-US" sz="15200" b="1" dirty="0">
                <a:solidFill>
                  <a:srgbClr val="3366FF"/>
                </a:solidFill>
                <a:latin typeface="Arial"/>
                <a:cs typeface="Arial"/>
              </a:rPr>
              <a:t>Educational </a:t>
            </a:r>
            <a:r>
              <a:rPr lang="en-US" sz="15200" b="1" dirty="0" smtClean="0">
                <a:solidFill>
                  <a:srgbClr val="3366FF"/>
                </a:solidFill>
                <a:latin typeface="Arial"/>
                <a:cs typeface="Arial"/>
              </a:rPr>
              <a:t>Practices in </a:t>
            </a:r>
            <a:r>
              <a:rPr lang="en-US" sz="15200" b="1" dirty="0" smtClean="0">
                <a:solidFill>
                  <a:srgbClr val="3366FF"/>
                </a:solidFill>
                <a:latin typeface="Arial"/>
                <a:cs typeface="Arial"/>
              </a:rPr>
              <a:t>HE</a:t>
            </a:r>
          </a:p>
          <a:p>
            <a:endParaRPr lang="en-US" sz="3200" b="1" dirty="0" smtClean="0">
              <a:solidFill>
                <a:srgbClr val="3366FF"/>
              </a:solidFill>
              <a:latin typeface="Arial"/>
              <a:cs typeface="Arial"/>
            </a:endParaRPr>
          </a:p>
          <a:p>
            <a:endParaRPr lang="en-US" sz="2200" dirty="0" smtClean="0">
              <a:solidFill>
                <a:srgbClr val="3366FF"/>
              </a:solidFill>
              <a:latin typeface="Arial"/>
              <a:cs typeface="Arial"/>
            </a:endParaRPr>
          </a:p>
          <a:p>
            <a:endParaRPr lang="en-US" dirty="0" smtClean="0">
              <a:latin typeface="Arial"/>
              <a:cs typeface="Arial"/>
            </a:endParaRPr>
          </a:p>
          <a:p>
            <a:r>
              <a:rPr lang="en-US" dirty="0" smtClean="0">
                <a:latin typeface="Arial"/>
                <a:cs typeface="Arial"/>
              </a:rPr>
              <a:t>@ </a:t>
            </a:r>
            <a:r>
              <a:rPr lang="en-US" dirty="0" smtClean="0">
                <a:latin typeface="Arial"/>
                <a:cs typeface="Arial"/>
              </a:rPr>
              <a:t>Disruptive </a:t>
            </a:r>
            <a:r>
              <a:rPr lang="en-US" dirty="0">
                <a:latin typeface="Arial"/>
                <a:cs typeface="Arial"/>
              </a:rPr>
              <a:t>Media Learning </a:t>
            </a:r>
            <a:r>
              <a:rPr lang="en-US" dirty="0" smtClean="0">
                <a:latin typeface="Arial"/>
                <a:cs typeface="Arial"/>
              </a:rPr>
              <a:t>Lab, Coventry University, 9 </a:t>
            </a:r>
            <a:r>
              <a:rPr lang="en-US" dirty="0">
                <a:latin typeface="Arial"/>
                <a:cs typeface="Arial"/>
              </a:rPr>
              <a:t>March </a:t>
            </a:r>
            <a:r>
              <a:rPr lang="en-US" dirty="0" smtClean="0">
                <a:latin typeface="Arial"/>
                <a:cs typeface="Arial"/>
              </a:rPr>
              <a:t>2016 </a:t>
            </a:r>
          </a:p>
          <a:p>
            <a:endParaRPr lang="en-US" sz="3600" dirty="0">
              <a:solidFill>
                <a:srgbClr val="3366FF"/>
              </a:solidFill>
              <a:latin typeface="Arial" panose="020B0604020202020204" pitchFamily="34" charset="0"/>
              <a:cs typeface="Arial" panose="020B0604020202020204" pitchFamily="34" charset="0"/>
            </a:endParaRPr>
          </a:p>
          <a:p>
            <a:r>
              <a:rPr lang="en-GB" sz="3800" dirty="0">
                <a:latin typeface="Arial" panose="020B0604020202020204" pitchFamily="34" charset="0"/>
                <a:cs typeface="Arial" panose="020B0604020202020204" pitchFamily="34" charset="0"/>
                <a:hlinkClick r:id="rId4"/>
              </a:rPr>
              <a:t>#</a:t>
            </a:r>
            <a:r>
              <a:rPr lang="en-GB" sz="3800" dirty="0" err="1">
                <a:latin typeface="Arial" panose="020B0604020202020204" pitchFamily="34" charset="0"/>
                <a:cs typeface="Arial" panose="020B0604020202020204" pitchFamily="34" charset="0"/>
                <a:hlinkClick r:id="rId4"/>
              </a:rPr>
              <a:t>OpenEducationWk</a:t>
            </a:r>
            <a:r>
              <a:rPr lang="en-GB" sz="3800" dirty="0">
                <a:latin typeface="Arial" panose="020B0604020202020204" pitchFamily="34" charset="0"/>
                <a:cs typeface="Arial" panose="020B0604020202020204" pitchFamily="34" charset="0"/>
              </a:rPr>
              <a:t> </a:t>
            </a:r>
            <a:endParaRPr lang="en-US" sz="3800" dirty="0" smtClean="0">
              <a:solidFill>
                <a:srgbClr val="3366FF"/>
              </a:solidFill>
              <a:latin typeface="Arial" panose="020B0604020202020204" pitchFamily="34" charset="0"/>
              <a:cs typeface="Arial" panose="020B0604020202020204" pitchFamily="34" charset="0"/>
            </a:endParaRPr>
          </a:p>
          <a:p>
            <a:endParaRPr lang="en-US" sz="3200" dirty="0">
              <a:solidFill>
                <a:srgbClr val="3366FF"/>
              </a:solidFill>
              <a:latin typeface="Arial"/>
              <a:cs typeface="Arial"/>
            </a:endParaRPr>
          </a:p>
          <a:p>
            <a:endParaRPr lang="en-US" sz="3200" dirty="0">
              <a:solidFill>
                <a:srgbClr val="3366FF"/>
              </a:solidFill>
              <a:latin typeface="Arial"/>
              <a:cs typeface="Arial"/>
            </a:endParaRPr>
          </a:p>
        </p:txBody>
      </p:sp>
      <p:pic>
        <p:nvPicPr>
          <p:cNvPr id="2" name="Picture 1"/>
          <p:cNvPicPr>
            <a:picLocks noChangeAspect="1"/>
          </p:cNvPicPr>
          <p:nvPr/>
        </p:nvPicPr>
        <p:blipFill>
          <a:blip r:embed="rId5"/>
          <a:stretch>
            <a:fillRect/>
          </a:stretch>
        </p:blipFill>
        <p:spPr>
          <a:xfrm>
            <a:off x="4013200" y="6407642"/>
            <a:ext cx="1117600" cy="393700"/>
          </a:xfrm>
          <a:prstGeom prst="rect">
            <a:avLst/>
          </a:prstGeom>
        </p:spPr>
      </p:pic>
    </p:spTree>
    <p:extLst>
      <p:ext uri="{BB962C8B-B14F-4D97-AF65-F5344CB8AC3E}">
        <p14:creationId xmlns:p14="http://schemas.microsoft.com/office/powerpoint/2010/main" val="2643151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kaleidoscope.jpg"/>
          <p:cNvPicPr>
            <a:picLocks noChangeAspect="1"/>
          </p:cNvPicPr>
          <p:nvPr/>
        </p:nvPicPr>
        <p:blipFill>
          <a:blip r:embed="rId2">
            <a:alphaModFix amt="21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dirty="0" smtClean="0"/>
              <a:t>Further reading</a:t>
            </a:r>
            <a:endParaRPr lang="en-US" dirty="0"/>
          </a:p>
        </p:txBody>
      </p:sp>
      <p:sp>
        <p:nvSpPr>
          <p:cNvPr id="5" name="TextBox 4"/>
          <p:cNvSpPr txBox="1"/>
          <p:nvPr/>
        </p:nvSpPr>
        <p:spPr>
          <a:xfrm>
            <a:off x="113289" y="1359462"/>
            <a:ext cx="8894870" cy="5078313"/>
          </a:xfrm>
          <a:prstGeom prst="rect">
            <a:avLst/>
          </a:prstGeom>
          <a:noFill/>
        </p:spPr>
        <p:txBody>
          <a:bodyPr wrap="square" rtlCol="0">
            <a:spAutoFit/>
          </a:bodyPr>
          <a:lstStyle/>
          <a:p>
            <a:r>
              <a:rPr lang="en-US" dirty="0" err="1"/>
              <a:t>Alevizou</a:t>
            </a:r>
            <a:r>
              <a:rPr lang="en-US" dirty="0"/>
              <a:t>, </a:t>
            </a:r>
            <a:r>
              <a:rPr lang="en-US" dirty="0" err="1"/>
              <a:t>Panagiota</a:t>
            </a:r>
            <a:r>
              <a:rPr lang="en-US" dirty="0"/>
              <a:t> (2012). Open to interpretation?: productive frameworks for understanding audience engagement with OER. In: Cambridge 2012: Innovation and Impact – Openly Collaborating to Enhance Education, </a:t>
            </a:r>
            <a:r>
              <a:rPr lang="en-US" dirty="0" smtClean="0"/>
              <a:t>16</a:t>
            </a:r>
            <a:r>
              <a:rPr lang="en-US" dirty="0"/>
              <a:t>-18 April 2012, Cambridge, UK</a:t>
            </a:r>
            <a:r>
              <a:rPr lang="en-US" dirty="0" smtClean="0"/>
              <a:t>. </a:t>
            </a:r>
            <a:r>
              <a:rPr lang="en-US" dirty="0">
                <a:hlinkClick r:id="rId3"/>
              </a:rPr>
              <a:t>http://oro.open.ac.uk/33452/1/</a:t>
            </a:r>
            <a:r>
              <a:rPr lang="en-US" dirty="0" smtClean="0">
                <a:hlinkClick r:id="rId3"/>
              </a:rPr>
              <a:t>OER12_v3_Alevizou.pdf</a:t>
            </a:r>
            <a:r>
              <a:rPr lang="en-US" dirty="0" smtClean="0"/>
              <a:t> </a:t>
            </a:r>
          </a:p>
          <a:p>
            <a:r>
              <a:rPr lang="en-US" dirty="0" smtClean="0"/>
              <a:t> </a:t>
            </a:r>
            <a:endParaRPr lang="en-US" dirty="0"/>
          </a:p>
          <a:p>
            <a:r>
              <a:rPr lang="en-US" dirty="0" err="1"/>
              <a:t>Atenas</a:t>
            </a:r>
            <a:r>
              <a:rPr lang="en-US" dirty="0"/>
              <a:t>, </a:t>
            </a:r>
            <a:r>
              <a:rPr lang="en-US" dirty="0" err="1"/>
              <a:t>Javiera</a:t>
            </a:r>
            <a:r>
              <a:rPr lang="en-US" dirty="0"/>
              <a:t> and </a:t>
            </a:r>
            <a:r>
              <a:rPr lang="en-US" dirty="0" err="1"/>
              <a:t>Havemann</a:t>
            </a:r>
            <a:r>
              <a:rPr lang="en-US" dirty="0"/>
              <a:t>, Leo (2013) ‘Quality assurance in the open: an evaluation of OER repositories’, INNOQUAL-International Journal for Innovation and Quality in Learning 1 (2), 22-</a:t>
            </a:r>
            <a:r>
              <a:rPr lang="en-US" dirty="0" smtClean="0"/>
              <a:t>34</a:t>
            </a:r>
            <a:r>
              <a:rPr lang="en-US" dirty="0"/>
              <a:t>.</a:t>
            </a:r>
            <a:r>
              <a:rPr lang="en-US" dirty="0" smtClean="0"/>
              <a:t> </a:t>
            </a:r>
            <a:r>
              <a:rPr lang="en-US" dirty="0">
                <a:hlinkClick r:id="rId4"/>
              </a:rPr>
              <a:t>http://eprints.bbk.ac.uk/8609</a:t>
            </a:r>
            <a:r>
              <a:rPr lang="en-US" dirty="0" smtClean="0">
                <a:hlinkClick r:id="rId4"/>
              </a:rPr>
              <a:t>/</a:t>
            </a:r>
            <a:r>
              <a:rPr lang="en-US" dirty="0" smtClean="0"/>
              <a:t>  </a:t>
            </a:r>
          </a:p>
          <a:p>
            <a:endParaRPr lang="en-US" dirty="0"/>
          </a:p>
          <a:p>
            <a:r>
              <a:rPr lang="en-US" dirty="0" err="1"/>
              <a:t>Atenas</a:t>
            </a:r>
            <a:r>
              <a:rPr lang="en-US" dirty="0"/>
              <a:t>, </a:t>
            </a:r>
            <a:r>
              <a:rPr lang="en-US" dirty="0" err="1"/>
              <a:t>Javiera</a:t>
            </a:r>
            <a:r>
              <a:rPr lang="en-US" dirty="0"/>
              <a:t>, </a:t>
            </a:r>
            <a:r>
              <a:rPr lang="en-US" dirty="0" err="1"/>
              <a:t>Havemann</a:t>
            </a:r>
            <a:r>
              <a:rPr lang="en-US" dirty="0"/>
              <a:t>, Leo and </a:t>
            </a:r>
            <a:r>
              <a:rPr lang="en-US" dirty="0" err="1"/>
              <a:t>Priego</a:t>
            </a:r>
            <a:r>
              <a:rPr lang="en-US" dirty="0"/>
              <a:t>, Ernesto (2014) Opening teaching landscapes: The importance of quality assurance in the delivery of open educational resources. Open Praxis 6 (1), 29-</a:t>
            </a:r>
            <a:r>
              <a:rPr lang="en-US" dirty="0" smtClean="0"/>
              <a:t>43</a:t>
            </a:r>
          </a:p>
          <a:p>
            <a:endParaRPr lang="en-US" dirty="0"/>
          </a:p>
          <a:p>
            <a:r>
              <a:rPr lang="en-US" dirty="0" err="1"/>
              <a:t>Atenas</a:t>
            </a:r>
            <a:r>
              <a:rPr lang="en-US" dirty="0"/>
              <a:t>, </a:t>
            </a:r>
            <a:r>
              <a:rPr lang="en-US" dirty="0" err="1" smtClean="0"/>
              <a:t>Javiera</a:t>
            </a:r>
            <a:r>
              <a:rPr lang="en-US" dirty="0" smtClean="0"/>
              <a:t>, </a:t>
            </a:r>
            <a:r>
              <a:rPr lang="en-US" dirty="0" err="1"/>
              <a:t>Havemann</a:t>
            </a:r>
            <a:r>
              <a:rPr lang="en-US" dirty="0"/>
              <a:t>, </a:t>
            </a:r>
            <a:r>
              <a:rPr lang="en-US" dirty="0" smtClean="0"/>
              <a:t>Leo. </a:t>
            </a:r>
            <a:r>
              <a:rPr lang="en-US" dirty="0"/>
              <a:t>(2005). Crowdsourcing Quality (Or, Why Openness Matters)</a:t>
            </a:r>
            <a:r>
              <a:rPr lang="en-US" dirty="0" smtClean="0"/>
              <a:t>. </a:t>
            </a:r>
            <a:r>
              <a:rPr lang="en-US" dirty="0">
                <a:hlinkClick r:id="rId5"/>
              </a:rPr>
              <a:t>http://openeducationeuropa.eu/en/blogs/crowdsourcing-quality-or-why-openness-</a:t>
            </a:r>
            <a:r>
              <a:rPr lang="en-US" dirty="0" smtClean="0">
                <a:hlinkClick r:id="rId5"/>
              </a:rPr>
              <a:t>matters</a:t>
            </a:r>
            <a:r>
              <a:rPr lang="en-US" dirty="0" smtClean="0"/>
              <a:t> </a:t>
            </a:r>
          </a:p>
          <a:p>
            <a:r>
              <a:rPr lang="en-US" dirty="0" smtClean="0"/>
              <a:t> </a:t>
            </a:r>
            <a:endParaRPr lang="en-US" dirty="0"/>
          </a:p>
          <a:p>
            <a:r>
              <a:rPr lang="en-US" dirty="0"/>
              <a:t>Wiley, David (2009) ‘Defining “Open”’, iterating toward openness, </a:t>
            </a:r>
            <a:r>
              <a:rPr lang="en-US" dirty="0">
                <a:hlinkClick r:id="rId6"/>
              </a:rPr>
              <a:t>http://opencontent.org/blog/archives/</a:t>
            </a:r>
            <a:r>
              <a:rPr lang="en-US" dirty="0" smtClean="0">
                <a:hlinkClick r:id="rId6"/>
              </a:rPr>
              <a:t>1123</a:t>
            </a:r>
            <a:r>
              <a:rPr lang="en-US" dirty="0" smtClean="0"/>
              <a:t> </a:t>
            </a:r>
            <a:endParaRPr lang="en-US" dirty="0"/>
          </a:p>
        </p:txBody>
      </p:sp>
    </p:spTree>
    <p:extLst>
      <p:ext uri="{BB962C8B-B14F-4D97-AF65-F5344CB8AC3E}">
        <p14:creationId xmlns:p14="http://schemas.microsoft.com/office/powerpoint/2010/main" val="1665102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up academia</a:t>
            </a:r>
            <a:endParaRPr lang="en-US" dirty="0"/>
          </a:p>
        </p:txBody>
      </p:sp>
      <p:sp>
        <p:nvSpPr>
          <p:cNvPr id="3" name="Content Placeholder 2"/>
          <p:cNvSpPr>
            <a:spLocks noGrp="1"/>
          </p:cNvSpPr>
          <p:nvPr>
            <p:ph idx="1"/>
          </p:nvPr>
        </p:nvSpPr>
        <p:spPr/>
        <p:txBody>
          <a:bodyPr>
            <a:normAutofit/>
          </a:bodyPr>
          <a:lstStyle/>
          <a:p>
            <a:endParaRPr lang="en-GB" dirty="0" smtClean="0"/>
          </a:p>
          <a:p>
            <a:r>
              <a:rPr lang="en-GB" dirty="0" smtClean="0"/>
              <a:t>Is ‘openness’ digital?</a:t>
            </a:r>
          </a:p>
          <a:p>
            <a:r>
              <a:rPr lang="en-GB" dirty="0" smtClean="0"/>
              <a:t>it’s more and more common seen academics being asked to open up their teaching and learning resources and to publish in open access journals and also, to see universities opening up their research, their archives and running open courses</a:t>
            </a:r>
          </a:p>
        </p:txBody>
      </p:sp>
    </p:spTree>
    <p:extLst>
      <p:ext uri="{BB962C8B-B14F-4D97-AF65-F5344CB8AC3E}">
        <p14:creationId xmlns:p14="http://schemas.microsoft.com/office/powerpoint/2010/main" val="1657691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Educational Practices</a:t>
            </a:r>
            <a:endParaRPr lang="en-US" dirty="0"/>
          </a:p>
        </p:txBody>
      </p:sp>
      <p:sp>
        <p:nvSpPr>
          <p:cNvPr id="3" name="Content Placeholder 2"/>
          <p:cNvSpPr>
            <a:spLocks noGrp="1"/>
          </p:cNvSpPr>
          <p:nvPr>
            <p:ph idx="1"/>
          </p:nvPr>
        </p:nvSpPr>
        <p:spPr/>
        <p:txBody>
          <a:bodyPr>
            <a:normAutofit/>
          </a:bodyPr>
          <a:lstStyle/>
          <a:p>
            <a:r>
              <a:rPr lang="en-GB" dirty="0" smtClean="0"/>
              <a:t>The International Council for Open and Distance Education (ICDE) describes them as practices that support the </a:t>
            </a:r>
            <a:r>
              <a:rPr lang="en-GB" dirty="0" smtClean="0">
                <a:solidFill>
                  <a:schemeClr val="tx2">
                    <a:lumMod val="75000"/>
                  </a:schemeClr>
                </a:solidFill>
              </a:rPr>
              <a:t>production, use and reuse of high quality Open Educational Resources (OER) through institutional policies, promoting innovative teaching models, and respecting and empowering students as co-producers of their own learning </a:t>
            </a:r>
            <a:endParaRPr lang="en-GB" dirty="0">
              <a:solidFill>
                <a:schemeClr val="tx2">
                  <a:lumMod val="75000"/>
                </a:schemeClr>
              </a:solidFill>
            </a:endParaRPr>
          </a:p>
        </p:txBody>
      </p:sp>
    </p:spTree>
    <p:extLst>
      <p:ext uri="{BB962C8B-B14F-4D97-AF65-F5344CB8AC3E}">
        <p14:creationId xmlns:p14="http://schemas.microsoft.com/office/powerpoint/2010/main" val="2442287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Transparency as an academic practice</a:t>
            </a:r>
            <a:endParaRPr lang="en-US" dirty="0"/>
          </a:p>
        </p:txBody>
      </p:sp>
      <p:sp>
        <p:nvSpPr>
          <p:cNvPr id="3" name="Content Placeholder 2"/>
          <p:cNvSpPr>
            <a:spLocks noGrp="1"/>
          </p:cNvSpPr>
          <p:nvPr>
            <p:ph idx="1"/>
          </p:nvPr>
        </p:nvSpPr>
        <p:spPr/>
        <p:txBody>
          <a:bodyPr>
            <a:normAutofit lnSpcReduction="10000"/>
          </a:bodyPr>
          <a:lstStyle/>
          <a:p>
            <a:r>
              <a:rPr lang="en-GB" dirty="0" smtClean="0"/>
              <a:t>Open educational practices not only consist in the  creation and reuse of OER, but also includes other forms of transparency in academic practices as:</a:t>
            </a:r>
          </a:p>
          <a:p>
            <a:pPr lvl="1"/>
            <a:r>
              <a:rPr lang="en-GB" dirty="0" smtClean="0"/>
              <a:t>Use and production of open access publications</a:t>
            </a:r>
          </a:p>
          <a:p>
            <a:pPr lvl="1"/>
            <a:r>
              <a:rPr lang="en-GB" dirty="0" smtClean="0"/>
              <a:t>Use and production of open research data</a:t>
            </a:r>
          </a:p>
          <a:p>
            <a:pPr lvl="1"/>
            <a:r>
              <a:rPr lang="en-GB" dirty="0" smtClean="0"/>
              <a:t>Open peer review for open publications</a:t>
            </a:r>
          </a:p>
          <a:p>
            <a:pPr lvl="1"/>
            <a:r>
              <a:rPr lang="en-GB" dirty="0" smtClean="0"/>
              <a:t>Creating, teaching/facilitating open courses</a:t>
            </a:r>
          </a:p>
          <a:p>
            <a:pPr lvl="1"/>
            <a:r>
              <a:rPr lang="en-GB" dirty="0" smtClean="0"/>
              <a:t>What else?</a:t>
            </a:r>
          </a:p>
        </p:txBody>
      </p:sp>
    </p:spTree>
    <p:extLst>
      <p:ext uri="{BB962C8B-B14F-4D97-AF65-F5344CB8AC3E}">
        <p14:creationId xmlns:p14="http://schemas.microsoft.com/office/powerpoint/2010/main" val="4109759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Kaleidoscope of practices</a:t>
            </a:r>
            <a:endParaRPr lang="en-US" dirty="0"/>
          </a:p>
        </p:txBody>
      </p:sp>
      <p:sp>
        <p:nvSpPr>
          <p:cNvPr id="3" name="Content Placeholder 2"/>
          <p:cNvSpPr>
            <a:spLocks noGrp="1"/>
          </p:cNvSpPr>
          <p:nvPr>
            <p:ph idx="1"/>
          </p:nvPr>
        </p:nvSpPr>
        <p:spPr/>
        <p:txBody>
          <a:bodyPr/>
          <a:lstStyle/>
          <a:p>
            <a:r>
              <a:rPr lang="en-GB" dirty="0" smtClean="0"/>
              <a:t>In the midst of a profound change in the current learning, teaching and research landscape, scholars are increasingly expected to be "connected", "digital" and "open"</a:t>
            </a:r>
          </a:p>
          <a:p>
            <a:r>
              <a:rPr lang="en-GB" dirty="0" smtClean="0"/>
              <a:t>This requires commitment to a kaleidoscope of open and interconnected social and digital practices.</a:t>
            </a:r>
            <a:endParaRPr lang="en-GB" dirty="0"/>
          </a:p>
        </p:txBody>
      </p:sp>
    </p:spTree>
    <p:extLst>
      <p:ext uri="{BB962C8B-B14F-4D97-AF65-F5344CB8AC3E}">
        <p14:creationId xmlns:p14="http://schemas.microsoft.com/office/powerpoint/2010/main" val="694967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Benefits of </a:t>
            </a:r>
            <a:r>
              <a:rPr lang="en-US" dirty="0" smtClean="0"/>
              <a:t>Open </a:t>
            </a:r>
            <a:r>
              <a:rPr lang="en-US" dirty="0"/>
              <a:t>E</a:t>
            </a:r>
            <a:r>
              <a:rPr lang="en-US" dirty="0" smtClean="0"/>
              <a:t>ducational </a:t>
            </a:r>
            <a:r>
              <a:rPr lang="en-US" dirty="0"/>
              <a:t>P</a:t>
            </a:r>
            <a:r>
              <a:rPr lang="en-US" dirty="0" smtClean="0"/>
              <a:t>ractices</a:t>
            </a:r>
            <a:endParaRPr lang="en-US" dirty="0"/>
          </a:p>
        </p:txBody>
      </p:sp>
      <p:sp>
        <p:nvSpPr>
          <p:cNvPr id="3" name="Content Placeholder 2"/>
          <p:cNvSpPr>
            <a:spLocks noGrp="1"/>
          </p:cNvSpPr>
          <p:nvPr>
            <p:ph idx="1"/>
          </p:nvPr>
        </p:nvSpPr>
        <p:spPr/>
        <p:txBody>
          <a:bodyPr>
            <a:normAutofit/>
          </a:bodyPr>
          <a:lstStyle/>
          <a:p>
            <a:r>
              <a:rPr lang="en-GB" dirty="0" smtClean="0"/>
              <a:t>Expanding access to knowledge</a:t>
            </a:r>
          </a:p>
          <a:p>
            <a:r>
              <a:rPr lang="en-GB" dirty="0" smtClean="0"/>
              <a:t>Development and strengthening of communities of practice.</a:t>
            </a:r>
          </a:p>
          <a:p>
            <a:r>
              <a:rPr lang="en-GB" dirty="0" smtClean="0"/>
              <a:t>Use and reuse of high quality resources</a:t>
            </a:r>
          </a:p>
          <a:p>
            <a:r>
              <a:rPr lang="en-GB" dirty="0" smtClean="0"/>
              <a:t>Promotion of innovative and experimental pedagogies.</a:t>
            </a:r>
          </a:p>
          <a:p>
            <a:r>
              <a:rPr lang="en-GB" dirty="0" smtClean="0"/>
              <a:t>…so </a:t>
            </a:r>
            <a:r>
              <a:rPr lang="en-GB" dirty="0" smtClean="0">
                <a:solidFill>
                  <a:srgbClr val="3366FF"/>
                </a:solidFill>
              </a:rPr>
              <a:t>why is everybody not engaging in them</a:t>
            </a:r>
            <a:r>
              <a:rPr lang="en-GB" dirty="0" smtClean="0"/>
              <a:t>?</a:t>
            </a:r>
            <a:endParaRPr lang="en-GB" dirty="0"/>
          </a:p>
        </p:txBody>
      </p:sp>
    </p:spTree>
    <p:extLst>
      <p:ext uri="{BB962C8B-B14F-4D97-AF65-F5344CB8AC3E}">
        <p14:creationId xmlns:p14="http://schemas.microsoft.com/office/powerpoint/2010/main" val="19112331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Technological &amp; skills </a:t>
            </a:r>
            <a:r>
              <a:rPr lang="en-US" dirty="0"/>
              <a:t>barriers</a:t>
            </a:r>
          </a:p>
        </p:txBody>
      </p:sp>
      <p:sp>
        <p:nvSpPr>
          <p:cNvPr id="3" name="Content Placeholder 2"/>
          <p:cNvSpPr>
            <a:spLocks noGrp="1"/>
          </p:cNvSpPr>
          <p:nvPr>
            <p:ph idx="1"/>
          </p:nvPr>
        </p:nvSpPr>
        <p:spPr/>
        <p:txBody>
          <a:bodyPr>
            <a:normAutofit/>
          </a:bodyPr>
          <a:lstStyle/>
          <a:p>
            <a:r>
              <a:rPr lang="en-GB" dirty="0" smtClean="0"/>
              <a:t>There are technical barriers that inhibit open access to open materials, whether OER, publications and open software due to poor interface design and inadequate search tools for content adaptation</a:t>
            </a:r>
            <a:endParaRPr lang="en-GB" dirty="0"/>
          </a:p>
        </p:txBody>
      </p:sp>
    </p:spTree>
    <p:extLst>
      <p:ext uri="{BB962C8B-B14F-4D97-AF65-F5344CB8AC3E}">
        <p14:creationId xmlns:p14="http://schemas.microsoft.com/office/powerpoint/2010/main" val="2474632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literacies</a:t>
            </a:r>
            <a:endParaRPr lang="en-US" dirty="0"/>
          </a:p>
        </p:txBody>
      </p:sp>
      <p:sp>
        <p:nvSpPr>
          <p:cNvPr id="3" name="Content Placeholder 2"/>
          <p:cNvSpPr>
            <a:spLocks noGrp="1"/>
          </p:cNvSpPr>
          <p:nvPr>
            <p:ph idx="1"/>
          </p:nvPr>
        </p:nvSpPr>
        <p:spPr/>
        <p:txBody>
          <a:bodyPr>
            <a:normAutofit/>
          </a:bodyPr>
          <a:lstStyle/>
          <a:p>
            <a:r>
              <a:rPr lang="en-GB" dirty="0" smtClean="0"/>
              <a:t>Can open practices be described as form of literacy, or these practices simply rely on other digital literacies?</a:t>
            </a:r>
          </a:p>
          <a:p>
            <a:r>
              <a:rPr lang="en-GB" dirty="0" smtClean="0"/>
              <a:t>The commitment to "openness" itself represents a complex and challenging new dimension of academic practice.</a:t>
            </a:r>
            <a:endParaRPr lang="en-GB" dirty="0"/>
          </a:p>
        </p:txBody>
      </p:sp>
    </p:spTree>
    <p:extLst>
      <p:ext uri="{BB962C8B-B14F-4D97-AF65-F5344CB8AC3E}">
        <p14:creationId xmlns:p14="http://schemas.microsoft.com/office/powerpoint/2010/main" val="20906574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Cultural </a:t>
            </a:r>
            <a:r>
              <a:rPr lang="es-ES_tradnl" dirty="0" err="1"/>
              <a:t>barriers</a:t>
            </a:r>
            <a:endParaRPr lang="es-ES_tradnl" dirty="0"/>
          </a:p>
        </p:txBody>
      </p:sp>
      <p:sp>
        <p:nvSpPr>
          <p:cNvPr id="3" name="Content Placeholder 2"/>
          <p:cNvSpPr>
            <a:spLocks noGrp="1"/>
          </p:cNvSpPr>
          <p:nvPr>
            <p:ph idx="1"/>
          </p:nvPr>
        </p:nvSpPr>
        <p:spPr/>
        <p:txBody>
          <a:bodyPr>
            <a:normAutofit/>
          </a:bodyPr>
          <a:lstStyle/>
          <a:p>
            <a:r>
              <a:rPr lang="en-GB" dirty="0" smtClean="0"/>
              <a:t>Is the traditional academic culture an obstacle to openness – especially open pedagogy? </a:t>
            </a:r>
          </a:p>
          <a:p>
            <a:r>
              <a:rPr lang="en-GB" dirty="0" smtClean="0"/>
              <a:t>Is enough value given to innovative and impactful teaching practices, compared with the impact of research?</a:t>
            </a:r>
            <a:endParaRPr lang="en-GB" dirty="0"/>
          </a:p>
        </p:txBody>
      </p:sp>
    </p:spTree>
    <p:extLst>
      <p:ext uri="{BB962C8B-B14F-4D97-AF65-F5344CB8AC3E}">
        <p14:creationId xmlns:p14="http://schemas.microsoft.com/office/powerpoint/2010/main" val="14348333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692</TotalTime>
  <Words>563</Words>
  <Application>Microsoft Office PowerPoint</Application>
  <PresentationFormat>On-screen Show (4:3)</PresentationFormat>
  <Paragraphs>52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Opening up academia</vt:lpstr>
      <vt:lpstr>Open Educational Practices</vt:lpstr>
      <vt:lpstr>Transparency as an academic practice</vt:lpstr>
      <vt:lpstr>Kaleidoscope of practices</vt:lpstr>
      <vt:lpstr>Benefits of Open Educational Practices</vt:lpstr>
      <vt:lpstr>Technological &amp; skills barriers</vt:lpstr>
      <vt:lpstr>Open literacies</vt:lpstr>
      <vt:lpstr>Cultural barriers</vt:lpstr>
      <vt:lpstr>Further reading</vt:lpstr>
    </vt:vector>
  </TitlesOfParts>
  <Company>University College London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Prácticas educativas abiertas</dc:title>
  <dc:creator>Javiera Atenas</dc:creator>
  <cp:lastModifiedBy>Leo Havemann</cp:lastModifiedBy>
  <cp:revision>40</cp:revision>
  <dcterms:created xsi:type="dcterms:W3CDTF">2014-07-23T19:45:04Z</dcterms:created>
  <dcterms:modified xsi:type="dcterms:W3CDTF">2016-03-10T16:34:11Z</dcterms:modified>
</cp:coreProperties>
</file>