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22" r:id="rId3"/>
    <p:sldId id="386" r:id="rId4"/>
    <p:sldId id="385" r:id="rId5"/>
    <p:sldId id="277" r:id="rId6"/>
    <p:sldId id="291" r:id="rId7"/>
    <p:sldId id="356" r:id="rId8"/>
    <p:sldId id="355" r:id="rId9"/>
    <p:sldId id="360" r:id="rId10"/>
    <p:sldId id="357" r:id="rId11"/>
    <p:sldId id="358" r:id="rId12"/>
    <p:sldId id="359" r:id="rId13"/>
    <p:sldId id="349" r:id="rId14"/>
    <p:sldId id="364" r:id="rId15"/>
    <p:sldId id="350" r:id="rId16"/>
    <p:sldId id="351" r:id="rId17"/>
    <p:sldId id="354" r:id="rId18"/>
    <p:sldId id="353" r:id="rId19"/>
    <p:sldId id="366" r:id="rId20"/>
    <p:sldId id="367" r:id="rId21"/>
    <p:sldId id="378" r:id="rId22"/>
    <p:sldId id="377" r:id="rId23"/>
    <p:sldId id="389" r:id="rId24"/>
    <p:sldId id="370" r:id="rId25"/>
    <p:sldId id="388" r:id="rId26"/>
    <p:sldId id="300" r:id="rId27"/>
    <p:sldId id="346" r:id="rId28"/>
    <p:sldId id="33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60" autoAdjust="0"/>
    <p:restoredTop sz="83333" autoAdjust="0"/>
  </p:normalViewPr>
  <p:slideViewPr>
    <p:cSldViewPr>
      <p:cViewPr varScale="1">
        <p:scale>
          <a:sx n="88" d="100"/>
          <a:sy n="88" d="100"/>
        </p:scale>
        <p:origin x="-856" y="-112"/>
      </p:cViewPr>
      <p:guideLst>
        <p:guide orient="horz" pos="2160"/>
        <p:guide pos="2880"/>
      </p:guideLst>
    </p:cSldViewPr>
  </p:slideViewPr>
  <p:notesTextViewPr>
    <p:cViewPr>
      <p:scale>
        <a:sx n="3" d="2"/>
        <a:sy n="3" d="2"/>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29FAB-3223-4C1A-A581-8A089D149F7F}" type="datetimeFigureOut">
              <a:rPr lang="en-NZ" smtClean="0"/>
              <a:t>19/09/2017</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BDDBC-A120-494B-860F-5427F5550B11}" type="slidenum">
              <a:rPr lang="en-NZ" smtClean="0"/>
              <a:t>‹#›</a:t>
            </a:fld>
            <a:endParaRPr lang="en-NZ"/>
          </a:p>
        </p:txBody>
      </p:sp>
    </p:spTree>
    <p:extLst>
      <p:ext uri="{BB962C8B-B14F-4D97-AF65-F5344CB8AC3E}">
        <p14:creationId xmlns:p14="http://schemas.microsoft.com/office/powerpoint/2010/main" val="200427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Photo Credit: &lt;a </a:t>
            </a:r>
            <a:r>
              <a:rPr lang="en-NZ" sz="1200" b="0" i="0" kern="1200" dirty="0" err="1" smtClean="0">
                <a:solidFill>
                  <a:schemeClr val="tx1"/>
                </a:solidFill>
                <a:effectLst/>
                <a:latin typeface="+mn-lt"/>
                <a:ea typeface="+mn-ea"/>
                <a:cs typeface="+mn-cs"/>
              </a:rPr>
              <a:t>href</a:t>
            </a:r>
            <a:r>
              <a:rPr lang="en-NZ" sz="1200" b="0" i="0" kern="1200" dirty="0" smtClean="0">
                <a:solidFill>
                  <a:schemeClr val="tx1"/>
                </a:solidFill>
                <a:effectLst/>
                <a:latin typeface="+mn-lt"/>
                <a:ea typeface="+mn-ea"/>
                <a:cs typeface="+mn-cs"/>
              </a:rPr>
              <a:t>="https://www.flickr.com/photos/140988606@N08/36170629573/"&gt;Christoph </a:t>
            </a:r>
            <a:r>
              <a:rPr lang="en-NZ" sz="1200" b="0" i="0" kern="1200" dirty="0" err="1" smtClean="0">
                <a:solidFill>
                  <a:schemeClr val="tx1"/>
                </a:solidFill>
                <a:effectLst/>
                <a:latin typeface="+mn-lt"/>
                <a:ea typeface="+mn-ea"/>
                <a:cs typeface="+mn-cs"/>
              </a:rPr>
              <a:t>Scholz</a:t>
            </a:r>
            <a:r>
              <a:rPr lang="en-NZ" sz="1200" b="0" i="0" kern="1200" dirty="0" smtClean="0">
                <a:solidFill>
                  <a:schemeClr val="tx1"/>
                </a:solidFill>
                <a:effectLst/>
                <a:latin typeface="+mn-lt"/>
                <a:ea typeface="+mn-ea"/>
                <a:cs typeface="+mn-cs"/>
              </a:rPr>
              <a:t>&lt;/a&gt; Flickr via &lt;a </a:t>
            </a:r>
            <a:r>
              <a:rPr lang="en-NZ" sz="1200" b="0" i="0" kern="1200" dirty="0" err="1" smtClean="0">
                <a:solidFill>
                  <a:schemeClr val="tx1"/>
                </a:solidFill>
                <a:effectLst/>
                <a:latin typeface="+mn-lt"/>
                <a:ea typeface="+mn-ea"/>
                <a:cs typeface="+mn-cs"/>
              </a:rPr>
              <a:t>href</a:t>
            </a:r>
            <a:r>
              <a:rPr lang="en-NZ" sz="1200" b="0" i="0" kern="1200" dirty="0" smtClean="0">
                <a:solidFill>
                  <a:schemeClr val="tx1"/>
                </a:solidFill>
                <a:effectLst/>
                <a:latin typeface="+mn-lt"/>
                <a:ea typeface="+mn-ea"/>
                <a:cs typeface="+mn-cs"/>
              </a:rPr>
              <a:t>="http://compfight.com"&gt;</a:t>
            </a:r>
            <a:r>
              <a:rPr lang="en-NZ" sz="1200" b="0" i="0" kern="1200" dirty="0" err="1" smtClean="0">
                <a:solidFill>
                  <a:schemeClr val="tx1"/>
                </a:solidFill>
                <a:effectLst/>
                <a:latin typeface="+mn-lt"/>
                <a:ea typeface="+mn-ea"/>
                <a:cs typeface="+mn-cs"/>
              </a:rPr>
              <a:t>Compfight</a:t>
            </a:r>
            <a:r>
              <a:rPr lang="en-NZ" sz="1200" b="0" i="0" kern="1200" dirty="0" smtClean="0">
                <a:solidFill>
                  <a:schemeClr val="tx1"/>
                </a:solidFill>
                <a:effectLst/>
                <a:latin typeface="+mn-lt"/>
                <a:ea typeface="+mn-ea"/>
                <a:cs typeface="+mn-cs"/>
              </a:rPr>
              <a:t>&lt;/a&gt; &lt;a </a:t>
            </a:r>
            <a:r>
              <a:rPr lang="en-NZ" sz="1200" b="0" i="0" kern="1200" dirty="0" err="1" smtClean="0">
                <a:solidFill>
                  <a:schemeClr val="tx1"/>
                </a:solidFill>
                <a:effectLst/>
                <a:latin typeface="+mn-lt"/>
                <a:ea typeface="+mn-ea"/>
                <a:cs typeface="+mn-cs"/>
              </a:rPr>
              <a:t>href</a:t>
            </a:r>
            <a:r>
              <a:rPr lang="en-NZ" sz="1200" b="0" i="0" kern="1200" dirty="0" smtClean="0">
                <a:solidFill>
                  <a:schemeClr val="tx1"/>
                </a:solidFill>
                <a:effectLst/>
                <a:latin typeface="+mn-lt"/>
                <a:ea typeface="+mn-ea"/>
                <a:cs typeface="+mn-cs"/>
              </a:rPr>
              <a:t>="https://creativecommons.org/licenses/by-</a:t>
            </a:r>
            <a:r>
              <a:rPr lang="en-NZ" sz="1200" b="0" i="0" kern="1200" dirty="0" err="1" smtClean="0">
                <a:solidFill>
                  <a:schemeClr val="tx1"/>
                </a:solidFill>
                <a:effectLst/>
                <a:latin typeface="+mn-lt"/>
                <a:ea typeface="+mn-ea"/>
                <a:cs typeface="+mn-cs"/>
              </a:rPr>
              <a:t>sa</a:t>
            </a:r>
            <a:r>
              <a:rPr lang="en-NZ" sz="1200" b="0" i="0" kern="1200" dirty="0" smtClean="0">
                <a:solidFill>
                  <a:schemeClr val="tx1"/>
                </a:solidFill>
                <a:effectLst/>
                <a:latin typeface="+mn-lt"/>
                <a:ea typeface="+mn-ea"/>
                <a:cs typeface="+mn-cs"/>
              </a:rPr>
              <a:t>/2.0/"&gt;cc&lt;/a&gt;</a:t>
            </a:r>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1</a:t>
            </a:fld>
            <a:endParaRPr lang="en-NZ"/>
          </a:p>
        </p:txBody>
      </p:sp>
    </p:spTree>
    <p:extLst>
      <p:ext uri="{BB962C8B-B14F-4D97-AF65-F5344CB8AC3E}">
        <p14:creationId xmlns:p14="http://schemas.microsoft.com/office/powerpoint/2010/main" val="33088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NZ" dirty="0" smtClean="0"/>
              <a:t>https://www.mediamatters.org/blog/2017/01/09/why-we-should-keep-using-term-fake-news/214957</a:t>
            </a:r>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12</a:t>
            </a:fld>
            <a:endParaRPr lang="en-NZ"/>
          </a:p>
        </p:txBody>
      </p:sp>
    </p:spTree>
    <p:extLst>
      <p:ext uri="{BB962C8B-B14F-4D97-AF65-F5344CB8AC3E}">
        <p14:creationId xmlns:p14="http://schemas.microsoft.com/office/powerpoint/2010/main" val="3064466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14</a:t>
            </a:fld>
            <a:endParaRPr lang="en-NZ"/>
          </a:p>
        </p:txBody>
      </p:sp>
    </p:spTree>
    <p:extLst>
      <p:ext uri="{BB962C8B-B14F-4D97-AF65-F5344CB8AC3E}">
        <p14:creationId xmlns:p14="http://schemas.microsoft.com/office/powerpoint/2010/main" val="218402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21</a:t>
            </a:fld>
            <a:endParaRPr lang="en-NZ"/>
          </a:p>
        </p:txBody>
      </p:sp>
    </p:spTree>
    <p:extLst>
      <p:ext uri="{BB962C8B-B14F-4D97-AF65-F5344CB8AC3E}">
        <p14:creationId xmlns:p14="http://schemas.microsoft.com/office/powerpoint/2010/main" val="42299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22</a:t>
            </a:fld>
            <a:endParaRPr lang="en-NZ"/>
          </a:p>
        </p:txBody>
      </p:sp>
    </p:spTree>
    <p:extLst>
      <p:ext uri="{BB962C8B-B14F-4D97-AF65-F5344CB8AC3E}">
        <p14:creationId xmlns:p14="http://schemas.microsoft.com/office/powerpoint/2010/main" val="42299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23</a:t>
            </a:fld>
            <a:endParaRPr lang="en-NZ"/>
          </a:p>
        </p:txBody>
      </p:sp>
    </p:spTree>
    <p:extLst>
      <p:ext uri="{BB962C8B-B14F-4D97-AF65-F5344CB8AC3E}">
        <p14:creationId xmlns:p14="http://schemas.microsoft.com/office/powerpoint/2010/main" val="42299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a:t>
            </a:fld>
            <a:endParaRPr lang="en-NZ"/>
          </a:p>
        </p:txBody>
      </p:sp>
    </p:spTree>
    <p:extLst>
      <p:ext uri="{BB962C8B-B14F-4D97-AF65-F5344CB8AC3E}">
        <p14:creationId xmlns:p14="http://schemas.microsoft.com/office/powerpoint/2010/main" val="417492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26</a:t>
            </a:fld>
            <a:endParaRPr lang="en-NZ"/>
          </a:p>
        </p:txBody>
      </p:sp>
    </p:spTree>
    <p:extLst>
      <p:ext uri="{BB962C8B-B14F-4D97-AF65-F5344CB8AC3E}">
        <p14:creationId xmlns:p14="http://schemas.microsoft.com/office/powerpoint/2010/main" val="1470775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27</a:t>
            </a:fld>
            <a:endParaRPr lang="en-NZ"/>
          </a:p>
        </p:txBody>
      </p:sp>
    </p:spTree>
    <p:extLst>
      <p:ext uri="{BB962C8B-B14F-4D97-AF65-F5344CB8AC3E}">
        <p14:creationId xmlns:p14="http://schemas.microsoft.com/office/powerpoint/2010/main" val="147077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28</a:t>
            </a:fld>
            <a:endParaRPr lang="en-NZ"/>
          </a:p>
        </p:txBody>
      </p:sp>
    </p:spTree>
    <p:extLst>
      <p:ext uri="{BB962C8B-B14F-4D97-AF65-F5344CB8AC3E}">
        <p14:creationId xmlns:p14="http://schemas.microsoft.com/office/powerpoint/2010/main" val="371223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Zuboff</a:t>
            </a:r>
            <a:r>
              <a:rPr lang="en-US" dirty="0" smtClean="0"/>
              <a:t>,</a:t>
            </a:r>
            <a:r>
              <a:rPr lang="en-US" baseline="0" dirty="0" smtClean="0"/>
              <a:t> S (2015) </a:t>
            </a:r>
            <a:r>
              <a:rPr lang="en-US" dirty="0" smtClean="0"/>
              <a:t>Big other: surveillance capitalism and the prospects of an information civilization. Journal of Information Technology, 30(1), </a:t>
            </a:r>
            <a:r>
              <a:rPr lang="en-US" dirty="0" err="1" smtClean="0"/>
              <a:t>pp</a:t>
            </a:r>
            <a:r>
              <a:rPr lang="en-US" dirty="0" smtClean="0"/>
              <a:t> 75–89, available:</a:t>
            </a:r>
            <a:r>
              <a:rPr lang="en-US" baseline="0" dirty="0" smtClean="0"/>
              <a:t> </a:t>
            </a:r>
            <a:r>
              <a:rPr lang="en-US" dirty="0" smtClean="0"/>
              <a:t>https://</a:t>
            </a:r>
            <a:r>
              <a:rPr lang="en-US" dirty="0" err="1" smtClean="0"/>
              <a:t>link.springer.com</a:t>
            </a:r>
            <a:r>
              <a:rPr lang="en-US" dirty="0" smtClean="0"/>
              <a:t>/article/10.1057%2Fjit.2015.5 </a:t>
            </a:r>
            <a:endParaRPr lang="en-US" dirty="0"/>
          </a:p>
        </p:txBody>
      </p:sp>
      <p:sp>
        <p:nvSpPr>
          <p:cNvPr id="4" name="Slide Number Placeholder 3"/>
          <p:cNvSpPr>
            <a:spLocks noGrp="1"/>
          </p:cNvSpPr>
          <p:nvPr>
            <p:ph type="sldNum" sz="quarter" idx="10"/>
          </p:nvPr>
        </p:nvSpPr>
        <p:spPr/>
        <p:txBody>
          <a:bodyPr/>
          <a:lstStyle/>
          <a:p>
            <a:fld id="{43BBDDBC-A120-494B-860F-5427F5550B11}" type="slidenum">
              <a:rPr lang="en-NZ" smtClean="0"/>
              <a:t>3</a:t>
            </a:fld>
            <a:endParaRPr lang="en-NZ"/>
          </a:p>
        </p:txBody>
      </p:sp>
    </p:spTree>
    <p:extLst>
      <p:ext uri="{BB962C8B-B14F-4D97-AF65-F5344CB8AC3E}">
        <p14:creationId xmlns:p14="http://schemas.microsoft.com/office/powerpoint/2010/main" val="290626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BDDBC-A120-494B-860F-5427F5550B11}" type="slidenum">
              <a:rPr lang="en-NZ" smtClean="0"/>
              <a:t>5</a:t>
            </a:fld>
            <a:endParaRPr lang="en-NZ"/>
          </a:p>
        </p:txBody>
      </p:sp>
    </p:spTree>
    <p:extLst>
      <p:ext uri="{BB962C8B-B14F-4D97-AF65-F5344CB8AC3E}">
        <p14:creationId xmlns:p14="http://schemas.microsoft.com/office/powerpoint/2010/main" val="301887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BBDDBC-A120-494B-860F-5427F5550B11}" type="slidenum">
              <a:rPr lang="en-NZ" smtClean="0"/>
              <a:t>7</a:t>
            </a:fld>
            <a:endParaRPr lang="en-NZ"/>
          </a:p>
        </p:txBody>
      </p:sp>
    </p:spTree>
    <p:extLst>
      <p:ext uri="{BB962C8B-B14F-4D97-AF65-F5344CB8AC3E}">
        <p14:creationId xmlns:p14="http://schemas.microsoft.com/office/powerpoint/2010/main" val="418745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BBDDBC-A120-494B-860F-5427F5550B11}" type="slidenum">
              <a:rPr lang="en-NZ" smtClean="0"/>
              <a:t>8</a:t>
            </a:fld>
            <a:endParaRPr lang="en-NZ"/>
          </a:p>
        </p:txBody>
      </p:sp>
    </p:spTree>
    <p:extLst>
      <p:ext uri="{BB962C8B-B14F-4D97-AF65-F5344CB8AC3E}">
        <p14:creationId xmlns:p14="http://schemas.microsoft.com/office/powerpoint/2010/main" val="25535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9</a:t>
            </a:fld>
            <a:endParaRPr lang="en-NZ"/>
          </a:p>
        </p:txBody>
      </p:sp>
    </p:spTree>
    <p:extLst>
      <p:ext uri="{BB962C8B-B14F-4D97-AF65-F5344CB8AC3E}">
        <p14:creationId xmlns:p14="http://schemas.microsoft.com/office/powerpoint/2010/main" val="340100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10</a:t>
            </a:fld>
            <a:endParaRPr lang="en-NZ"/>
          </a:p>
        </p:txBody>
      </p:sp>
    </p:spTree>
    <p:extLst>
      <p:ext uri="{BB962C8B-B14F-4D97-AF65-F5344CB8AC3E}">
        <p14:creationId xmlns:p14="http://schemas.microsoft.com/office/powerpoint/2010/main" val="291669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NZ" dirty="0"/>
          </a:p>
        </p:txBody>
      </p:sp>
      <p:sp>
        <p:nvSpPr>
          <p:cNvPr id="4" name="Slide Number Placeholder 3"/>
          <p:cNvSpPr>
            <a:spLocks noGrp="1"/>
          </p:cNvSpPr>
          <p:nvPr>
            <p:ph type="sldNum" sz="quarter" idx="10"/>
          </p:nvPr>
        </p:nvSpPr>
        <p:spPr/>
        <p:txBody>
          <a:bodyPr/>
          <a:lstStyle/>
          <a:p>
            <a:fld id="{43BBDDBC-A120-494B-860F-5427F5550B11}" type="slidenum">
              <a:rPr lang="en-NZ" smtClean="0"/>
              <a:t>11</a:t>
            </a:fld>
            <a:endParaRPr lang="en-NZ"/>
          </a:p>
        </p:txBody>
      </p:sp>
    </p:spTree>
    <p:extLst>
      <p:ext uri="{BB962C8B-B14F-4D97-AF65-F5344CB8AC3E}">
        <p14:creationId xmlns:p14="http://schemas.microsoft.com/office/powerpoint/2010/main" val="218402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516CB6-8878-4D94-A041-8F6DBE719A5B}"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4E645-4F41-4863-AB09-D7CFA5D4C367}"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6CB6-8878-4D94-A041-8F6DBE719A5B}"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16CB6-8878-4D94-A041-8F6DBE719A5B}"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6CB6-8878-4D94-A041-8F6DBE719A5B}"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16CB6-8878-4D94-A041-8F6DBE719A5B}"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4E645-4F41-4863-AB09-D7CFA5D4C367}"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516CB6-8878-4D94-A041-8F6DBE719A5B}"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990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16CB6-8878-4D94-A041-8F6DBE719A5B}" type="datetimeFigureOut">
              <a:rPr lang="en-GB" smtClean="0"/>
              <a:t>19/09/2017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34E645-4F41-4863-AB09-D7CFA5D4C367}"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067" y="347472"/>
            <a:ext cx="8229600" cy="9906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16CB6-8878-4D94-A041-8F6DBE719A5B}" type="datetimeFigureOut">
              <a:rPr lang="en-GB" smtClean="0"/>
              <a:t>19/09/2017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CB6-8878-4D94-A041-8F6DBE719A5B}" type="datetimeFigureOut">
              <a:rPr lang="en-GB" smtClean="0"/>
              <a:t>19/09/2017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CB6-8878-4D94-A041-8F6DBE719A5B}"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4E645-4F41-4863-AB09-D7CFA5D4C367}"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CB6-8878-4D94-A041-8F6DBE719A5B}"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4E645-4F41-4863-AB09-D7CFA5D4C36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2516CB6-8878-4D94-A041-8F6DBE719A5B}" type="datetimeFigureOut">
              <a:rPr lang="en-GB" smtClean="0"/>
              <a:t>19/09/2017</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34E645-4F41-4863-AB09-D7CFA5D4C36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hyperlink" Target="http://opendata.bcn.cat/opendata/en" TargetMode="External"/><Relationship Id="rId12" Type="http://schemas.openxmlformats.org/officeDocument/2006/relationships/hyperlink" Target="http://opendatainstitute.org" TargetMode="External"/><Relationship Id="rId13" Type="http://schemas.openxmlformats.org/officeDocument/2006/relationships/hyperlink" Target="http://www.monithon.it/en/"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 Id="rId4" Type="http://schemas.openxmlformats.org/officeDocument/2006/relationships/hyperlink" Target="http://data.worldbank.org" TargetMode="External"/><Relationship Id="rId5" Type="http://schemas.openxmlformats.org/officeDocument/2006/relationships/hyperlink" Target="https://open-data.europa.eu/en/data/" TargetMode="External"/><Relationship Id="rId6" Type="http://schemas.openxmlformats.org/officeDocument/2006/relationships/hyperlink" Target="http://data.gov.uk" TargetMode="External"/><Relationship Id="rId7" Type="http://schemas.openxmlformats.org/officeDocument/2006/relationships/hyperlink" Target="https://www.govdata.de" TargetMode="External"/><Relationship Id="rId8" Type="http://schemas.openxmlformats.org/officeDocument/2006/relationships/hyperlink" Target="http://www.data.gov" TargetMode="External"/><Relationship Id="rId9" Type="http://schemas.openxmlformats.org/officeDocument/2006/relationships/hyperlink" Target="http://sardiniaopendata.org" TargetMode="External"/><Relationship Id="rId10" Type="http://schemas.openxmlformats.org/officeDocument/2006/relationships/hyperlink" Target="http://data.london.gov.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havemann@bbk.ac.uk" TargetMode="External"/><Relationship Id="rId4" Type="http://schemas.openxmlformats.org/officeDocument/2006/relationships/hyperlink" Target="mailto:javiera.atenas@%20idatosabiertos.org" TargetMode="External"/><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hyperlink" Target="https://education.okfn.org/open-data-as-open-educational-resources-case-studies-of-emerging-practice/" TargetMode="Externa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utenberg.org/" TargetMode="External"/><Relationship Id="rId4" Type="http://schemas.openxmlformats.org/officeDocument/2006/relationships/hyperlink" Target="http://www.opendatanottingham.org.uk/" TargetMode="External"/><Relationship Id="rId5" Type="http://schemas.openxmlformats.org/officeDocument/2006/relationships/image" Target="../media/image19.png"/><Relationship Id="rId6" Type="http://schemas.openxmlformats.org/officeDocument/2006/relationships/image" Target="../media/image20.jpg"/><Relationship Id="rId7"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erqualityproject.wordpress.com/2016/07/13/putting-research-into-practice-training-academics-to-use-open-data-as-oer-an-experience-from-uruguay/" TargetMode="External"/><Relationship Id="rId4" Type="http://schemas.openxmlformats.org/officeDocument/2006/relationships/hyperlink" Target="http://eprints.bbk.ac.uk/18959/" TargetMode="External"/><Relationship Id="rId5" Type="http://schemas.openxmlformats.org/officeDocument/2006/relationships/hyperlink" Target="https://www.openpraxis.org/index.php/OpenPraxis/article/view/233/180" TargetMode="External"/><Relationship Id="rId6" Type="http://schemas.openxmlformats.org/officeDocument/2006/relationships/hyperlink" Target="https://onlinejournalismblog.com/2011/07/07/the-inverted-pyramid-of-data-journalism/" TargetMode="External"/><Relationship Id="rId7" Type="http://schemas.openxmlformats.org/officeDocument/2006/relationships/hyperlink" Target="http://firstmonday.org/ojs/index.php/fm/rt/printerFriendly/867/776" TargetMode="External"/><Relationship Id="rId8" Type="http://schemas.openxmlformats.org/officeDocument/2006/relationships/hyperlink" Target="http://alternativebreaks.org/" TargetMode="External"/><Relationship Id="rId9" Type="http://schemas.openxmlformats.org/officeDocument/2006/relationships/hyperlink" Target="http://eprints.bbk.ac.uk/13346"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hyperlink" Target="http://eprints.bbk.ac.uk/13346" TargetMode="External"/><Relationship Id="rId4" Type="http://schemas.openxmlformats.org/officeDocument/2006/relationships/hyperlink" Target="http://dx.doi.org/10.2767/40404" TargetMode="External"/><Relationship Id="rId5" Type="http://schemas.openxmlformats.org/officeDocument/2006/relationships/hyperlink" Target="https://figshare.com/" TargetMode="External"/><Relationship Id="rId6" Type="http://schemas.openxmlformats.org/officeDocument/2006/relationships/hyperlink" Target="https://www.mediamatters.org/blog/2017/01/09/why-we-should-keep-using-term-fake-news/214957" TargetMode="External"/><Relationship Id="rId7" Type="http://schemas.openxmlformats.org/officeDocument/2006/relationships/hyperlink" Target="http://dx.doi.org/10.5210/fm.v16i2.3316" TargetMode="External"/><Relationship Id="rId8" Type="http://schemas.openxmlformats.org/officeDocument/2006/relationships/hyperlink" Target="http://eprints.bbk.ac.uk/17820/" TargetMode="External"/><Relationship Id="rId9" Type="http://schemas.openxmlformats.org/officeDocument/2006/relationships/hyperlink" Target="http://opendatahandbook.org/guide/en/"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hyperlink" Target="http://eprints.bbk.ac.uk/13346" TargetMode="External"/><Relationship Id="rId4" Type="http://schemas.openxmlformats.org/officeDocument/2006/relationships/hyperlink" Target="https://schoolofdata.org/data-expeditions/" TargetMode="External"/><Relationship Id="rId5" Type="http://schemas.openxmlformats.org/officeDocument/2006/relationships/hyperlink" Target="http://unesdoc.unesco.org/images/0012/001285/128515e.pdf" TargetMode="External"/><Relationship Id="rId6" Type="http://schemas.openxmlformats.org/officeDocument/2006/relationships/hyperlink" Target="http://unesdoc.unesco.org/images/0023/002319/231907E.pdf" TargetMode="External"/><Relationship Id="rId7" Type="http://schemas.openxmlformats.org/officeDocument/2006/relationships/hyperlink" Target="http://www.unesco.org/new/en/communication-and-information/access-to-knowledge/open-educational-resources/what-are-open-educational-resources-oers" TargetMode="External"/><Relationship Id="rId8" Type="http://schemas.openxmlformats.org/officeDocument/2006/relationships/hyperlink" Target="https://link.springer.com/article/10.1057/jit.2015.5"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9" t="-1106" r="-69" b="36343"/>
          <a:stretch/>
        </p:blipFill>
        <p:spPr>
          <a:xfrm>
            <a:off x="-30203" y="2636913"/>
            <a:ext cx="9208614" cy="4216650"/>
          </a:xfrm>
          <a:prstGeom prst="rect">
            <a:avLst/>
          </a:prstGeom>
        </p:spPr>
      </p:pic>
      <p:sp>
        <p:nvSpPr>
          <p:cNvPr id="2" name="Title 1"/>
          <p:cNvSpPr>
            <a:spLocks noGrp="1"/>
          </p:cNvSpPr>
          <p:nvPr>
            <p:ph type="ctrTitle"/>
          </p:nvPr>
        </p:nvSpPr>
        <p:spPr>
          <a:xfrm>
            <a:off x="-30203" y="764704"/>
            <a:ext cx="9144000" cy="2030065"/>
          </a:xfrm>
        </p:spPr>
        <p:txBody>
          <a:bodyPr>
            <a:normAutofit fontScale="90000"/>
          </a:bodyPr>
          <a:lstStyle/>
          <a:p>
            <a:pPr algn="ctr"/>
            <a:r>
              <a:rPr lang="en-GB" sz="4400" dirty="0" smtClean="0">
                <a:latin typeface="+mn-lt"/>
              </a:rPr>
              <a:t/>
            </a:r>
            <a:br>
              <a:rPr lang="en-GB" sz="4400" dirty="0" smtClean="0">
                <a:latin typeface="+mn-lt"/>
              </a:rPr>
            </a:br>
            <a:r>
              <a:rPr lang="en-US" sz="5100" b="1" spc="0" dirty="0" smtClean="0"/>
              <a:t>OER and use of Open Data </a:t>
            </a:r>
            <a:r>
              <a:rPr lang="en-US" sz="4400" b="1" spc="0" dirty="0" smtClean="0"/>
              <a:t/>
            </a:r>
            <a:br>
              <a:rPr lang="en-US" sz="4400" b="1" spc="0" dirty="0" smtClean="0"/>
            </a:br>
            <a:r>
              <a:rPr lang="en-US" sz="2800" b="1" spc="0" dirty="0" smtClean="0"/>
              <a:t>to Develop Transversal and Citizenship Skills</a:t>
            </a:r>
            <a:br>
              <a:rPr lang="en-US" sz="2800" b="1" spc="0" dirty="0" smtClean="0"/>
            </a:br>
            <a:r>
              <a:rPr lang="en-GB" sz="3100" dirty="0" smtClean="0"/>
              <a:t/>
            </a:r>
            <a:br>
              <a:rPr lang="en-GB" sz="3100" dirty="0" smtClean="0"/>
            </a:br>
            <a:endParaRPr lang="en-GB" sz="2000" dirty="0"/>
          </a:p>
        </p:txBody>
      </p:sp>
      <p:sp>
        <p:nvSpPr>
          <p:cNvPr id="3" name="Subtitle 2"/>
          <p:cNvSpPr>
            <a:spLocks noGrp="1"/>
          </p:cNvSpPr>
          <p:nvPr>
            <p:ph type="subTitle" idx="1"/>
          </p:nvPr>
        </p:nvSpPr>
        <p:spPr>
          <a:xfrm>
            <a:off x="-60050" y="5013176"/>
            <a:ext cx="9395226" cy="3407149"/>
          </a:xfrm>
        </p:spPr>
        <p:txBody>
          <a:bodyPr>
            <a:normAutofit/>
          </a:bodyPr>
          <a:lstStyle/>
          <a:p>
            <a:r>
              <a:rPr lang="en-GB" sz="2000" b="1" dirty="0">
                <a:solidFill>
                  <a:schemeClr val="bg1"/>
                </a:solidFill>
                <a:effectLst>
                  <a:outerShdw blurRad="38100" dist="38100" dir="2700000" algn="tl">
                    <a:srgbClr val="000000">
                      <a:alpha val="43137"/>
                    </a:srgbClr>
                  </a:outerShdw>
                </a:effectLst>
              </a:rPr>
              <a:t>Leo </a:t>
            </a:r>
            <a:r>
              <a:rPr lang="en-GB" sz="2000" b="1" dirty="0" err="1">
                <a:solidFill>
                  <a:schemeClr val="bg1"/>
                </a:solidFill>
                <a:effectLst>
                  <a:outerShdw blurRad="38100" dist="38100" dir="2700000" algn="tl">
                    <a:srgbClr val="000000">
                      <a:alpha val="43137"/>
                    </a:srgbClr>
                  </a:outerShdw>
                </a:effectLst>
              </a:rPr>
              <a:t>Havemann</a:t>
            </a:r>
            <a:r>
              <a:rPr lang="en-GB" sz="2000" b="1" dirty="0">
                <a:solidFill>
                  <a:schemeClr val="bg1"/>
                </a:solidFill>
                <a:effectLst>
                  <a:outerShdw blurRad="38100" dist="38100" dir="2700000" algn="tl">
                    <a:srgbClr val="000000">
                      <a:alpha val="43137"/>
                    </a:srgbClr>
                  </a:outerShdw>
                </a:effectLst>
              </a:rPr>
              <a:t> </a:t>
            </a:r>
            <a:r>
              <a:rPr lang="en-GB" sz="1400" b="1" dirty="0">
                <a:solidFill>
                  <a:schemeClr val="bg1"/>
                </a:solidFill>
                <a:effectLst>
                  <a:outerShdw blurRad="38100" dist="38100" dir="2700000" algn="tl">
                    <a:srgbClr val="000000">
                      <a:alpha val="43137"/>
                    </a:srgbClr>
                  </a:outerShdw>
                </a:effectLst>
              </a:rPr>
              <a:t>@</a:t>
            </a:r>
            <a:r>
              <a:rPr lang="en-GB" sz="1400" b="1" dirty="0" err="1">
                <a:solidFill>
                  <a:schemeClr val="bg1"/>
                </a:solidFill>
                <a:effectLst>
                  <a:outerShdw blurRad="38100" dist="38100" dir="2700000" algn="tl">
                    <a:srgbClr val="000000">
                      <a:alpha val="43137"/>
                    </a:srgbClr>
                  </a:outerShdw>
                </a:effectLst>
              </a:rPr>
              <a:t>leohavemann</a:t>
            </a:r>
            <a:r>
              <a:rPr lang="en-GB" sz="1400" b="1" dirty="0">
                <a:solidFill>
                  <a:schemeClr val="bg1"/>
                </a:solidFill>
                <a:effectLst>
                  <a:outerShdw blurRad="38100" dist="38100" dir="2700000" algn="tl">
                    <a:srgbClr val="000000">
                      <a:alpha val="43137"/>
                    </a:srgbClr>
                  </a:outerShdw>
                </a:effectLst>
              </a:rPr>
              <a:t> | </a:t>
            </a:r>
            <a:r>
              <a:rPr lang="en-NZ" sz="1400" b="1" dirty="0">
                <a:solidFill>
                  <a:schemeClr val="bg1"/>
                </a:solidFill>
                <a:effectLst>
                  <a:outerShdw blurRad="38100" dist="38100" dir="2700000" algn="tl">
                    <a:srgbClr val="000000">
                      <a:alpha val="43137"/>
                    </a:srgbClr>
                  </a:outerShdw>
                </a:effectLst>
              </a:rPr>
              <a:t>l.havemann@bbk.ac.uk</a:t>
            </a:r>
            <a:r>
              <a:rPr lang="en-GB" sz="1400" b="1" dirty="0">
                <a:solidFill>
                  <a:schemeClr val="bg1"/>
                </a:solidFill>
                <a:effectLst>
                  <a:outerShdw blurRad="38100" dist="38100" dir="2700000" algn="tl">
                    <a:srgbClr val="000000">
                      <a:alpha val="43137"/>
                    </a:srgbClr>
                  </a:outerShdw>
                </a:effectLst>
              </a:rPr>
              <a:t> | </a:t>
            </a:r>
            <a:r>
              <a:rPr lang="en-GB" sz="1400" b="1" dirty="0" err="1">
                <a:solidFill>
                  <a:schemeClr val="bg1"/>
                </a:solidFill>
                <a:effectLst>
                  <a:outerShdw blurRad="38100" dist="38100" dir="2700000" algn="tl">
                    <a:srgbClr val="000000">
                      <a:alpha val="43137"/>
                    </a:srgbClr>
                  </a:outerShdw>
                </a:effectLst>
              </a:rPr>
              <a:t>Birkbeck</a:t>
            </a:r>
            <a:r>
              <a:rPr lang="en-GB" sz="1400" b="1" dirty="0">
                <a:solidFill>
                  <a:schemeClr val="bg1"/>
                </a:solidFill>
                <a:effectLst>
                  <a:outerShdw blurRad="38100" dist="38100" dir="2700000" algn="tl">
                    <a:srgbClr val="000000">
                      <a:alpha val="43137"/>
                    </a:srgbClr>
                  </a:outerShdw>
                </a:effectLst>
              </a:rPr>
              <a:t>, University of London </a:t>
            </a:r>
          </a:p>
          <a:p>
            <a:pPr>
              <a:spcBef>
                <a:spcPts val="0"/>
              </a:spcBef>
            </a:pPr>
            <a:r>
              <a:rPr lang="en-GB" sz="2000" b="1" dirty="0" err="1" smtClean="0">
                <a:solidFill>
                  <a:schemeClr val="bg1"/>
                </a:solidFill>
                <a:effectLst>
                  <a:outerShdw blurRad="38100" dist="38100" dir="2700000" algn="tl">
                    <a:srgbClr val="000000">
                      <a:alpha val="43137"/>
                    </a:srgbClr>
                  </a:outerShdw>
                </a:effectLst>
              </a:rPr>
              <a:t>Javiera</a:t>
            </a:r>
            <a:r>
              <a:rPr lang="en-GB" sz="2000" b="1" dirty="0" smtClean="0">
                <a:solidFill>
                  <a:schemeClr val="bg1"/>
                </a:solidFill>
                <a:effectLst>
                  <a:outerShdw blurRad="38100" dist="38100" dir="2700000" algn="tl">
                    <a:srgbClr val="000000">
                      <a:alpha val="43137"/>
                    </a:srgbClr>
                  </a:outerShdw>
                </a:effectLst>
              </a:rPr>
              <a:t> </a:t>
            </a:r>
            <a:r>
              <a:rPr lang="en-GB" sz="2000" b="1" dirty="0" err="1" smtClean="0">
                <a:solidFill>
                  <a:schemeClr val="bg1"/>
                </a:solidFill>
                <a:effectLst>
                  <a:outerShdw blurRad="38100" dist="38100" dir="2700000" algn="tl">
                    <a:srgbClr val="000000">
                      <a:alpha val="43137"/>
                    </a:srgbClr>
                  </a:outerShdw>
                </a:effectLst>
              </a:rPr>
              <a:t>Atenas</a:t>
            </a:r>
            <a:r>
              <a:rPr lang="en-GB" sz="2000" b="1" dirty="0" smtClean="0">
                <a:solidFill>
                  <a:schemeClr val="bg1"/>
                </a:solidFill>
                <a:effectLst>
                  <a:outerShdw blurRad="38100" dist="38100" dir="2700000" algn="tl">
                    <a:srgbClr val="000000">
                      <a:alpha val="43137"/>
                    </a:srgbClr>
                  </a:outerShdw>
                </a:effectLst>
              </a:rPr>
              <a:t> </a:t>
            </a:r>
            <a:r>
              <a:rPr lang="en-GB" sz="1400" b="1" dirty="0" smtClean="0">
                <a:solidFill>
                  <a:schemeClr val="bg1"/>
                </a:solidFill>
                <a:effectLst>
                  <a:outerShdw blurRad="38100" dist="38100" dir="2700000" algn="tl">
                    <a:srgbClr val="000000">
                      <a:alpha val="43137"/>
                    </a:srgbClr>
                  </a:outerShdw>
                </a:effectLst>
              </a:rPr>
              <a:t>@</a:t>
            </a:r>
            <a:r>
              <a:rPr lang="en-GB" sz="1400" b="1" dirty="0" err="1" smtClean="0">
                <a:solidFill>
                  <a:schemeClr val="bg1"/>
                </a:solidFill>
                <a:effectLst>
                  <a:outerShdw blurRad="38100" dist="38100" dir="2700000" algn="tl">
                    <a:srgbClr val="000000">
                      <a:alpha val="43137"/>
                    </a:srgbClr>
                  </a:outerShdw>
                </a:effectLst>
              </a:rPr>
              <a:t>jatenas</a:t>
            </a:r>
            <a:r>
              <a:rPr lang="en-GB" sz="1400" b="1" dirty="0" smtClean="0">
                <a:solidFill>
                  <a:schemeClr val="bg1"/>
                </a:solidFill>
                <a:effectLst>
                  <a:outerShdw blurRad="38100" dist="38100" dir="2700000" algn="tl">
                    <a:srgbClr val="000000">
                      <a:alpha val="43137"/>
                    </a:srgbClr>
                  </a:outerShdw>
                </a:effectLst>
              </a:rPr>
              <a:t> </a:t>
            </a:r>
            <a:r>
              <a:rPr lang="en-GB" sz="1400" b="1" dirty="0">
                <a:solidFill>
                  <a:schemeClr val="bg1"/>
                </a:solidFill>
                <a:effectLst>
                  <a:outerShdw blurRad="38100" dist="38100" dir="2700000" algn="tl">
                    <a:srgbClr val="000000">
                      <a:alpha val="43137"/>
                    </a:srgbClr>
                  </a:outerShdw>
                </a:effectLst>
              </a:rPr>
              <a:t>| </a:t>
            </a:r>
            <a:r>
              <a:rPr lang="en-GB" sz="1400" b="1" dirty="0" smtClean="0">
                <a:solidFill>
                  <a:schemeClr val="bg1"/>
                </a:solidFill>
                <a:effectLst>
                  <a:outerShdw blurRad="38100" dist="38100" dir="2700000" algn="tl">
                    <a:srgbClr val="000000">
                      <a:alpha val="43137"/>
                    </a:srgbClr>
                  </a:outerShdw>
                </a:effectLst>
              </a:rPr>
              <a:t>javiera.atenas@idatosabiertos.org</a:t>
            </a:r>
            <a:r>
              <a:rPr lang="en-GB" sz="1400" b="1" dirty="0">
                <a:solidFill>
                  <a:schemeClr val="bg1"/>
                </a:solidFill>
                <a:effectLst>
                  <a:outerShdw blurRad="38100" dist="38100" dir="2700000" algn="tl">
                    <a:srgbClr val="000000">
                      <a:alpha val="43137"/>
                    </a:srgbClr>
                  </a:outerShdw>
                </a:effectLst>
              </a:rPr>
              <a:t> | </a:t>
            </a:r>
            <a:r>
              <a:rPr lang="en-GB" sz="1400" b="1" dirty="0" smtClean="0">
                <a:solidFill>
                  <a:schemeClr val="bg1"/>
                </a:solidFill>
                <a:effectLst>
                  <a:outerShdw blurRad="38100" dist="38100" dir="2700000" algn="tl">
                    <a:srgbClr val="000000">
                      <a:alpha val="43137"/>
                    </a:srgbClr>
                  </a:outerShdw>
                </a:effectLst>
              </a:rPr>
              <a:t>Latin </a:t>
            </a:r>
            <a:r>
              <a:rPr lang="en-GB" sz="1400" b="1" dirty="0">
                <a:solidFill>
                  <a:schemeClr val="bg1"/>
                </a:solidFill>
                <a:effectLst>
                  <a:outerShdw blurRad="38100" dist="38100" dir="2700000" algn="tl">
                    <a:srgbClr val="000000">
                      <a:alpha val="43137"/>
                    </a:srgbClr>
                  </a:outerShdw>
                </a:effectLst>
              </a:rPr>
              <a:t>American Initiative for Open Data</a:t>
            </a:r>
          </a:p>
          <a:p>
            <a:endParaRPr lang="en-GB" sz="1500" b="1" dirty="0" smtClean="0">
              <a:solidFill>
                <a:schemeClr val="bg1"/>
              </a:solidFill>
              <a:effectLst>
                <a:outerShdw blurRad="38100" dist="38100" dir="2700000" algn="tl">
                  <a:srgbClr val="000000">
                    <a:alpha val="43137"/>
                  </a:srgbClr>
                </a:outerShdw>
              </a:effectLst>
            </a:endParaRPr>
          </a:p>
          <a:p>
            <a:r>
              <a:rPr lang="en-GB" sz="1500" b="1" dirty="0" smtClean="0">
                <a:solidFill>
                  <a:schemeClr val="bg1"/>
                </a:solidFill>
                <a:effectLst>
                  <a:outerShdw blurRad="38100" dist="38100" dir="2700000" algn="tl">
                    <a:srgbClr val="000000">
                      <a:alpha val="43137"/>
                    </a:srgbClr>
                  </a:outerShdw>
                </a:effectLst>
              </a:rPr>
              <a:t>2nd </a:t>
            </a:r>
            <a:r>
              <a:rPr lang="en-GB" sz="1500" b="1" dirty="0">
                <a:solidFill>
                  <a:schemeClr val="bg1"/>
                </a:solidFill>
                <a:effectLst>
                  <a:outerShdw blurRad="38100" dist="38100" dir="2700000" algn="tl">
                    <a:srgbClr val="000000">
                      <a:alpha val="43137"/>
                    </a:srgbClr>
                  </a:outerShdw>
                </a:effectLst>
              </a:rPr>
              <a:t>World OER Congress Satellite, Ljubljana, Slovenia </a:t>
            </a:r>
            <a:r>
              <a:rPr lang="en-GB" sz="1500" b="1" dirty="0" smtClean="0">
                <a:solidFill>
                  <a:schemeClr val="bg1"/>
                </a:solidFill>
                <a:effectLst>
                  <a:outerShdw blurRad="38100" dist="38100" dir="2700000" algn="tl">
                    <a:srgbClr val="000000">
                      <a:alpha val="43137"/>
                    </a:srgbClr>
                  </a:outerShdw>
                </a:effectLst>
              </a:rPr>
              <a:t>| </a:t>
            </a:r>
            <a:r>
              <a:rPr lang="en-GB" sz="1500" b="1" dirty="0">
                <a:solidFill>
                  <a:schemeClr val="bg1"/>
                </a:solidFill>
                <a:effectLst>
                  <a:outerShdw blurRad="38100" dist="38100" dir="2700000" algn="tl">
                    <a:srgbClr val="000000">
                      <a:alpha val="43137"/>
                    </a:srgbClr>
                  </a:outerShdw>
                </a:effectLst>
              </a:rPr>
              <a:t>September 19, </a:t>
            </a:r>
            <a:r>
              <a:rPr lang="en-GB" sz="1500" b="1" dirty="0" smtClean="0">
                <a:solidFill>
                  <a:schemeClr val="bg1"/>
                </a:solidFill>
                <a:effectLst>
                  <a:outerShdw blurRad="38100" dist="38100" dir="2700000" algn="tl">
                    <a:srgbClr val="000000">
                      <a:alpha val="43137"/>
                    </a:srgbClr>
                  </a:outerShdw>
                </a:effectLst>
              </a:rPr>
              <a:t>2017</a:t>
            </a:r>
          </a:p>
          <a:p>
            <a:r>
              <a:rPr lang="en-GB" sz="1500" dirty="0" smtClean="0">
                <a:solidFill>
                  <a:schemeClr val="bg1"/>
                </a:solidFill>
                <a:effectLst>
                  <a:outerShdw blurRad="38100" dist="38100" dir="2700000" algn="tl">
                    <a:srgbClr val="000000">
                      <a:alpha val="43137"/>
                    </a:srgbClr>
                  </a:outerShdw>
                </a:effectLst>
              </a:rPr>
              <a:t>Image: Christoph </a:t>
            </a:r>
            <a:r>
              <a:rPr lang="en-GB" sz="1500" dirty="0" err="1" smtClean="0">
                <a:solidFill>
                  <a:schemeClr val="bg1"/>
                </a:solidFill>
                <a:effectLst>
                  <a:outerShdw blurRad="38100" dist="38100" dir="2700000" algn="tl">
                    <a:srgbClr val="000000">
                      <a:alpha val="43137"/>
                    </a:srgbClr>
                  </a:outerShdw>
                </a:effectLst>
              </a:rPr>
              <a:t>Scholtz</a:t>
            </a:r>
            <a:r>
              <a:rPr lang="en-GB" sz="1500" dirty="0" smtClean="0">
                <a:solidFill>
                  <a:schemeClr val="bg1"/>
                </a:solidFill>
                <a:effectLst>
                  <a:outerShdw blurRad="38100" dist="38100" dir="2700000" algn="tl">
                    <a:srgbClr val="000000">
                      <a:alpha val="43137"/>
                    </a:srgbClr>
                  </a:outerShdw>
                </a:effectLst>
              </a:rPr>
              <a:t>, 2017 (CC BY-SA 2.0)</a:t>
            </a:r>
            <a:endParaRPr lang="en-GB" sz="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01375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unesco.org/webworld/download/oer/EN/oer_logo_EN_2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218452"/>
            <a:ext cx="3960439" cy="2639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50168"/>
            <a:ext cx="8686800" cy="990600"/>
          </a:xfrm>
        </p:spPr>
        <p:txBody>
          <a:bodyPr>
            <a:normAutofit/>
          </a:bodyPr>
          <a:lstStyle/>
          <a:p>
            <a:r>
              <a:rPr lang="en-GB" dirty="0" smtClean="0"/>
              <a:t>Sources of Open Data</a:t>
            </a:r>
            <a:endParaRPr lang="en-GB" dirty="0"/>
          </a:p>
        </p:txBody>
      </p:sp>
      <p:sp>
        <p:nvSpPr>
          <p:cNvPr id="4" name="Content Placeholder 2"/>
          <p:cNvSpPr txBox="1">
            <a:spLocks/>
          </p:cNvSpPr>
          <p:nvPr/>
        </p:nvSpPr>
        <p:spPr>
          <a:xfrm>
            <a:off x="609600" y="1412776"/>
            <a:ext cx="8229600" cy="535719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1000"/>
              </a:spcBef>
            </a:pPr>
            <a:r>
              <a:rPr lang="en-US" sz="2800" b="1" dirty="0" smtClean="0">
                <a:solidFill>
                  <a:schemeClr val="dk1"/>
                </a:solidFill>
                <a:ea typeface="Arial"/>
                <a:cs typeface="Avenir Book"/>
                <a:sym typeface="Arial"/>
              </a:rPr>
              <a:t>International </a:t>
            </a:r>
            <a:r>
              <a:rPr lang="en-US" sz="2800" b="1" dirty="0">
                <a:solidFill>
                  <a:schemeClr val="dk1"/>
                </a:solidFill>
                <a:ea typeface="Arial"/>
                <a:cs typeface="Avenir Book"/>
                <a:sym typeface="Arial"/>
              </a:rPr>
              <a:t>agencies and </a:t>
            </a:r>
            <a:r>
              <a:rPr lang="en-US" sz="2800" b="1" dirty="0" err="1" smtClean="0">
                <a:solidFill>
                  <a:schemeClr val="dk1"/>
                </a:solidFill>
                <a:ea typeface="Arial"/>
                <a:cs typeface="Avenir Book"/>
                <a:sym typeface="Arial"/>
              </a:rPr>
              <a:t>organisations</a:t>
            </a:r>
            <a:endParaRPr lang="en-US" sz="2800" b="1" dirty="0" smtClean="0">
              <a:solidFill>
                <a:schemeClr val="dk1"/>
              </a:solidFill>
              <a:ea typeface="Arial"/>
              <a:cs typeface="Avenir Book"/>
              <a:sym typeface="Arial"/>
            </a:endParaRPr>
          </a:p>
          <a:p>
            <a:pPr marL="393700" lvl="1" indent="0">
              <a:spcBef>
                <a:spcPts val="1000"/>
              </a:spcBef>
              <a:buClr>
                <a:schemeClr val="dk1"/>
              </a:buClr>
              <a:buSzPct val="100000"/>
              <a:buNone/>
            </a:pPr>
            <a:r>
              <a:rPr lang="en-US" sz="2800" u="sng" dirty="0" smtClean="0">
                <a:solidFill>
                  <a:schemeClr val="hlink"/>
                </a:solidFill>
                <a:ea typeface="Arial"/>
                <a:cs typeface="Avenir Book"/>
                <a:sym typeface="Arial"/>
                <a:hlinkClick r:id="rId4"/>
              </a:rPr>
              <a:t>Word </a:t>
            </a:r>
            <a:r>
              <a:rPr lang="en-US" sz="2800" u="sng" dirty="0">
                <a:solidFill>
                  <a:schemeClr val="hlink"/>
                </a:solidFill>
                <a:ea typeface="Arial"/>
                <a:cs typeface="Avenir Book"/>
                <a:sym typeface="Arial"/>
                <a:hlinkClick r:id="rId4"/>
              </a:rPr>
              <a:t>Bank </a:t>
            </a:r>
            <a:r>
              <a:rPr lang="en-US" sz="2800" dirty="0">
                <a:solidFill>
                  <a:schemeClr val="dk1"/>
                </a:solidFill>
                <a:ea typeface="Arial"/>
                <a:cs typeface="Avenir Book"/>
                <a:sym typeface="Arial"/>
              </a:rPr>
              <a:t>; </a:t>
            </a:r>
            <a:r>
              <a:rPr lang="en-US" sz="2800" u="sng" dirty="0">
                <a:solidFill>
                  <a:schemeClr val="hlink"/>
                </a:solidFill>
                <a:ea typeface="Arial"/>
                <a:cs typeface="Avenir Book"/>
                <a:sym typeface="Arial"/>
                <a:hlinkClick r:id="rId4"/>
              </a:rPr>
              <a:t>United Nations </a:t>
            </a:r>
            <a:r>
              <a:rPr lang="en-US" sz="2800" dirty="0">
                <a:solidFill>
                  <a:schemeClr val="dk1"/>
                </a:solidFill>
                <a:ea typeface="Arial"/>
                <a:cs typeface="Avenir Book"/>
                <a:sym typeface="Arial"/>
              </a:rPr>
              <a:t>; </a:t>
            </a:r>
            <a:r>
              <a:rPr lang="en-US" sz="2800" u="sng" dirty="0">
                <a:solidFill>
                  <a:schemeClr val="hlink"/>
                </a:solidFill>
                <a:ea typeface="Arial"/>
                <a:cs typeface="Avenir Book"/>
                <a:sym typeface="Arial"/>
                <a:hlinkClick r:id="rId5"/>
              </a:rPr>
              <a:t>EU</a:t>
            </a:r>
          </a:p>
          <a:p>
            <a:pPr>
              <a:spcBef>
                <a:spcPts val="1000"/>
              </a:spcBef>
            </a:pPr>
            <a:r>
              <a:rPr lang="en-US" sz="2800" b="1" dirty="0" smtClean="0">
                <a:solidFill>
                  <a:schemeClr val="dk1"/>
                </a:solidFill>
                <a:ea typeface="Arial"/>
                <a:cs typeface="Avenir Book"/>
                <a:sym typeface="Arial"/>
              </a:rPr>
              <a:t>National </a:t>
            </a:r>
            <a:r>
              <a:rPr lang="en-US" sz="2800" b="1" dirty="0">
                <a:solidFill>
                  <a:schemeClr val="dk1"/>
                </a:solidFill>
                <a:ea typeface="Arial"/>
                <a:cs typeface="Avenir Book"/>
                <a:sym typeface="Arial"/>
              </a:rPr>
              <a:t>Governments and their agencies</a:t>
            </a:r>
          </a:p>
          <a:p>
            <a:pPr marL="393700" lvl="1" indent="0">
              <a:spcBef>
                <a:spcPts val="1000"/>
              </a:spcBef>
              <a:buClr>
                <a:schemeClr val="dk1"/>
              </a:buClr>
              <a:buSzPct val="100000"/>
              <a:buNone/>
            </a:pPr>
            <a:r>
              <a:rPr lang="en-US" sz="2800" u="sng" dirty="0">
                <a:solidFill>
                  <a:schemeClr val="hlink"/>
                </a:solidFill>
                <a:ea typeface="Arial"/>
                <a:cs typeface="Avenir Book"/>
                <a:sym typeface="Arial"/>
                <a:hlinkClick r:id="rId6"/>
              </a:rPr>
              <a:t>UKOD</a:t>
            </a:r>
            <a:r>
              <a:rPr lang="en-US" sz="2800" dirty="0">
                <a:solidFill>
                  <a:schemeClr val="dk1"/>
                </a:solidFill>
                <a:ea typeface="Arial"/>
                <a:cs typeface="Avenir Book"/>
                <a:sym typeface="Arial"/>
              </a:rPr>
              <a:t>; </a:t>
            </a:r>
            <a:r>
              <a:rPr lang="en-US" sz="2800" u="sng" dirty="0" err="1">
                <a:solidFill>
                  <a:schemeClr val="hlink"/>
                </a:solidFill>
                <a:ea typeface="Arial"/>
                <a:cs typeface="Avenir Book"/>
                <a:sym typeface="Arial"/>
                <a:hlinkClick r:id="rId7"/>
              </a:rPr>
              <a:t>GermanyOD</a:t>
            </a:r>
            <a:r>
              <a:rPr lang="en-US" sz="2800" dirty="0">
                <a:solidFill>
                  <a:schemeClr val="dk1"/>
                </a:solidFill>
                <a:ea typeface="Arial"/>
                <a:cs typeface="Avenir Book"/>
                <a:sym typeface="Arial"/>
              </a:rPr>
              <a:t>; </a:t>
            </a:r>
            <a:r>
              <a:rPr lang="en-US" sz="2800" u="sng" dirty="0">
                <a:solidFill>
                  <a:schemeClr val="hlink"/>
                </a:solidFill>
                <a:ea typeface="Arial"/>
                <a:cs typeface="Avenir Book"/>
                <a:sym typeface="Arial"/>
                <a:hlinkClick r:id="rId8"/>
              </a:rPr>
              <a:t>USA</a:t>
            </a:r>
          </a:p>
          <a:p>
            <a:pPr>
              <a:spcBef>
                <a:spcPts val="1000"/>
              </a:spcBef>
            </a:pPr>
            <a:r>
              <a:rPr lang="en-US" sz="2800" b="1" dirty="0">
                <a:solidFill>
                  <a:schemeClr val="dk1"/>
                </a:solidFill>
                <a:ea typeface="Arial"/>
                <a:cs typeface="Avenir Book"/>
                <a:sym typeface="Arial"/>
              </a:rPr>
              <a:t>L</a:t>
            </a:r>
            <a:r>
              <a:rPr lang="en-US" sz="2800" b="1" dirty="0" smtClean="0">
                <a:solidFill>
                  <a:schemeClr val="dk1"/>
                </a:solidFill>
                <a:ea typeface="Arial"/>
                <a:cs typeface="Avenir Book"/>
                <a:sym typeface="Arial"/>
              </a:rPr>
              <a:t>ocal </a:t>
            </a:r>
            <a:r>
              <a:rPr lang="en-US" sz="2800" b="1" dirty="0">
                <a:solidFill>
                  <a:schemeClr val="dk1"/>
                </a:solidFill>
                <a:ea typeface="Arial"/>
                <a:cs typeface="Avenir Book"/>
                <a:sym typeface="Arial"/>
              </a:rPr>
              <a:t>governments </a:t>
            </a:r>
          </a:p>
          <a:p>
            <a:pPr marL="393700" lvl="1" indent="0">
              <a:spcBef>
                <a:spcPts val="1000"/>
              </a:spcBef>
              <a:buClr>
                <a:schemeClr val="dk1"/>
              </a:buClr>
              <a:buSzPct val="100000"/>
              <a:buNone/>
            </a:pPr>
            <a:r>
              <a:rPr lang="en-US" sz="2800" u="sng" dirty="0">
                <a:solidFill>
                  <a:schemeClr val="hlink"/>
                </a:solidFill>
                <a:ea typeface="Arial"/>
                <a:cs typeface="Avenir Book"/>
                <a:sym typeface="Arial"/>
                <a:hlinkClick r:id="rId9"/>
              </a:rPr>
              <a:t>Sardinia </a:t>
            </a:r>
            <a:r>
              <a:rPr lang="en-US" sz="2800" dirty="0">
                <a:solidFill>
                  <a:schemeClr val="dk1"/>
                </a:solidFill>
                <a:ea typeface="Arial"/>
                <a:cs typeface="Avenir Book"/>
                <a:sym typeface="Arial"/>
              </a:rPr>
              <a:t>; </a:t>
            </a:r>
            <a:r>
              <a:rPr lang="en-US" sz="2800" u="sng" dirty="0">
                <a:solidFill>
                  <a:schemeClr val="hlink"/>
                </a:solidFill>
                <a:ea typeface="Arial"/>
                <a:cs typeface="Avenir Book"/>
                <a:sym typeface="Arial"/>
                <a:hlinkClick r:id="rId10"/>
              </a:rPr>
              <a:t>London</a:t>
            </a:r>
            <a:r>
              <a:rPr lang="en-US" sz="2800" dirty="0">
                <a:solidFill>
                  <a:schemeClr val="dk1"/>
                </a:solidFill>
                <a:ea typeface="Arial"/>
                <a:cs typeface="Avenir Book"/>
                <a:sym typeface="Arial"/>
              </a:rPr>
              <a:t>; </a:t>
            </a:r>
            <a:r>
              <a:rPr lang="en-US" sz="2800" u="sng" dirty="0">
                <a:solidFill>
                  <a:schemeClr val="hlink"/>
                </a:solidFill>
                <a:ea typeface="Arial"/>
                <a:cs typeface="Avenir Book"/>
                <a:sym typeface="Arial"/>
                <a:hlinkClick r:id="rId11"/>
              </a:rPr>
              <a:t>Barcelona</a:t>
            </a:r>
          </a:p>
          <a:p>
            <a:pPr>
              <a:spcBef>
                <a:spcPts val="1000"/>
              </a:spcBef>
            </a:pPr>
            <a:r>
              <a:rPr lang="en-US" sz="2800" b="1" dirty="0" smtClean="0">
                <a:solidFill>
                  <a:schemeClr val="dk1"/>
                </a:solidFill>
                <a:ea typeface="Arial"/>
                <a:cs typeface="Avenir Book"/>
                <a:sym typeface="Arial"/>
              </a:rPr>
              <a:t>Non-governmental</a:t>
            </a:r>
            <a:r>
              <a:rPr lang="en-US" sz="2800" dirty="0" smtClean="0">
                <a:solidFill>
                  <a:schemeClr val="dk1"/>
                </a:solidFill>
                <a:ea typeface="Arial"/>
                <a:cs typeface="Avenir Book"/>
                <a:sym typeface="Arial"/>
              </a:rPr>
              <a:t> </a:t>
            </a:r>
            <a:r>
              <a:rPr lang="en-US" sz="2800" b="1" dirty="0" err="1">
                <a:solidFill>
                  <a:schemeClr val="dk1"/>
                </a:solidFill>
                <a:ea typeface="Arial"/>
                <a:cs typeface="Avenir Book"/>
                <a:sym typeface="Arial"/>
              </a:rPr>
              <a:t>organisations</a:t>
            </a:r>
            <a:r>
              <a:rPr lang="en-US" sz="2800" b="1" dirty="0">
                <a:solidFill>
                  <a:schemeClr val="dk1"/>
                </a:solidFill>
                <a:ea typeface="Arial"/>
                <a:cs typeface="Avenir Book"/>
                <a:sym typeface="Arial"/>
              </a:rPr>
              <a:t> </a:t>
            </a:r>
          </a:p>
          <a:p>
            <a:pPr marL="393700" lvl="1" indent="0">
              <a:spcBef>
                <a:spcPts val="1000"/>
              </a:spcBef>
              <a:buClr>
                <a:schemeClr val="dk1"/>
              </a:buClr>
              <a:buSzPct val="100000"/>
              <a:buNone/>
            </a:pPr>
            <a:r>
              <a:rPr lang="en-US" sz="2800" u="sng" dirty="0">
                <a:solidFill>
                  <a:schemeClr val="hlink"/>
                </a:solidFill>
                <a:ea typeface="Arial"/>
                <a:cs typeface="Avenir Book"/>
                <a:sym typeface="Arial"/>
                <a:hlinkClick r:id="rId12"/>
              </a:rPr>
              <a:t>ODI</a:t>
            </a:r>
            <a:r>
              <a:rPr lang="en-US" sz="2800" dirty="0">
                <a:solidFill>
                  <a:schemeClr val="dk1"/>
                </a:solidFill>
                <a:ea typeface="Arial"/>
                <a:cs typeface="Avenir Book"/>
                <a:sym typeface="Arial"/>
              </a:rPr>
              <a:t>; </a:t>
            </a:r>
            <a:r>
              <a:rPr lang="en-US" sz="2800" u="sng" dirty="0" err="1">
                <a:solidFill>
                  <a:schemeClr val="hlink"/>
                </a:solidFill>
                <a:ea typeface="Arial"/>
                <a:cs typeface="Avenir Book"/>
                <a:sym typeface="Arial"/>
                <a:hlinkClick r:id="rId13"/>
              </a:rPr>
              <a:t>Monithon</a:t>
            </a:r>
            <a:endParaRPr lang="en-US" sz="2800" u="sng" dirty="0">
              <a:solidFill>
                <a:schemeClr val="hlink"/>
              </a:solidFill>
              <a:ea typeface="Arial"/>
              <a:cs typeface="Avenir Book"/>
              <a:sym typeface="Arial"/>
              <a:hlinkClick r:id="rId13"/>
            </a:endParaRPr>
          </a:p>
          <a:p>
            <a:pPr>
              <a:spcBef>
                <a:spcPts val="1000"/>
              </a:spcBef>
            </a:pPr>
            <a:r>
              <a:rPr lang="en-US" sz="2800" b="1" dirty="0" smtClean="0">
                <a:solidFill>
                  <a:schemeClr val="dk1"/>
                </a:solidFill>
                <a:ea typeface="Arial"/>
                <a:cs typeface="Avenir Book"/>
                <a:sym typeface="Arial"/>
              </a:rPr>
              <a:t>Academic </a:t>
            </a:r>
            <a:r>
              <a:rPr lang="en-US" sz="2800" b="1" dirty="0">
                <a:solidFill>
                  <a:schemeClr val="dk1"/>
                </a:solidFill>
                <a:ea typeface="Arial"/>
                <a:cs typeface="Avenir Book"/>
                <a:sym typeface="Arial"/>
              </a:rPr>
              <a:t>institutions </a:t>
            </a:r>
            <a:r>
              <a:rPr lang="en-US" sz="2800" b="1" dirty="0" smtClean="0">
                <a:solidFill>
                  <a:schemeClr val="dk1"/>
                </a:solidFill>
                <a:ea typeface="Arial"/>
                <a:cs typeface="Avenir Book"/>
                <a:sym typeface="Arial"/>
              </a:rPr>
              <a:t/>
            </a:r>
            <a:br>
              <a:rPr lang="en-US" sz="2800" b="1" dirty="0" smtClean="0">
                <a:solidFill>
                  <a:schemeClr val="dk1"/>
                </a:solidFill>
                <a:ea typeface="Arial"/>
                <a:cs typeface="Avenir Book"/>
                <a:sym typeface="Arial"/>
              </a:rPr>
            </a:br>
            <a:r>
              <a:rPr lang="en-US" sz="2800" b="1" dirty="0" smtClean="0">
                <a:solidFill>
                  <a:schemeClr val="dk1"/>
                </a:solidFill>
                <a:ea typeface="Arial"/>
                <a:cs typeface="Avenir Book"/>
                <a:sym typeface="Arial"/>
              </a:rPr>
              <a:t>and </a:t>
            </a:r>
            <a:r>
              <a:rPr lang="en-US" sz="2800" b="1" dirty="0">
                <a:solidFill>
                  <a:schemeClr val="dk1"/>
                </a:solidFill>
                <a:ea typeface="Arial"/>
                <a:cs typeface="Avenir Book"/>
                <a:sym typeface="Arial"/>
              </a:rPr>
              <a:t>research </a:t>
            </a:r>
            <a:r>
              <a:rPr lang="en-US" sz="2800" b="1" dirty="0" err="1" smtClean="0">
                <a:solidFill>
                  <a:schemeClr val="dk1"/>
                </a:solidFill>
                <a:ea typeface="Arial"/>
                <a:cs typeface="Avenir Book"/>
                <a:sym typeface="Arial"/>
              </a:rPr>
              <a:t>centres</a:t>
            </a:r>
            <a:endParaRPr lang="en-GB" b="1" dirty="0"/>
          </a:p>
        </p:txBody>
      </p:sp>
    </p:spTree>
    <p:extLst>
      <p:ext uri="{BB962C8B-B14F-4D97-AF65-F5344CB8AC3E}">
        <p14:creationId xmlns:p14="http://schemas.microsoft.com/office/powerpoint/2010/main" val="371604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68"/>
            <a:ext cx="8686800" cy="990600"/>
          </a:xfrm>
        </p:spPr>
        <p:txBody>
          <a:bodyPr>
            <a:normAutofit/>
          </a:bodyPr>
          <a:lstStyle/>
          <a:p>
            <a:r>
              <a:rPr lang="en-GB" dirty="0" smtClean="0"/>
              <a:t>The practical value of Open Data</a:t>
            </a:r>
            <a:endParaRPr lang="en-GB" dirty="0"/>
          </a:p>
        </p:txBody>
      </p:sp>
      <p:sp>
        <p:nvSpPr>
          <p:cNvPr id="3" name="Content Placeholder 2"/>
          <p:cNvSpPr>
            <a:spLocks noGrp="1"/>
          </p:cNvSpPr>
          <p:nvPr>
            <p:ph idx="1"/>
          </p:nvPr>
        </p:nvSpPr>
        <p:spPr>
          <a:xfrm>
            <a:off x="457200" y="1484784"/>
            <a:ext cx="8229600" cy="5357192"/>
          </a:xfrm>
        </p:spPr>
        <p:txBody>
          <a:bodyPr>
            <a:normAutofit/>
          </a:bodyPr>
          <a:lstStyle/>
          <a:p>
            <a:endParaRPr lang="en-GB" dirty="0"/>
          </a:p>
          <a:p>
            <a:endParaRPr lang="en-GB" dirty="0" smtClean="0"/>
          </a:p>
          <a:p>
            <a:endParaRPr lang="en-GB" dirty="0"/>
          </a:p>
          <a:p>
            <a:endParaRPr lang="en-GB" dirty="0" smtClean="0"/>
          </a:p>
          <a:p>
            <a:endParaRPr lang="en-GB" dirty="0"/>
          </a:p>
        </p:txBody>
      </p:sp>
      <p:sp>
        <p:nvSpPr>
          <p:cNvPr id="4" name="Content Placeholder 2"/>
          <p:cNvSpPr txBox="1">
            <a:spLocks/>
          </p:cNvSpPr>
          <p:nvPr/>
        </p:nvSpPr>
        <p:spPr>
          <a:xfrm>
            <a:off x="395536" y="1196752"/>
            <a:ext cx="8825946" cy="535719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95000"/>
              </a:lnSpc>
              <a:spcBef>
                <a:spcPts val="1000"/>
              </a:spcBef>
            </a:pPr>
            <a:r>
              <a:rPr lang="en-US" dirty="0" smtClean="0"/>
              <a:t>Open data is an invaluable resource for scientific communities</a:t>
            </a:r>
          </a:p>
          <a:p>
            <a:pPr>
              <a:lnSpc>
                <a:spcPct val="95000"/>
              </a:lnSpc>
              <a:spcBef>
                <a:spcPts val="1000"/>
              </a:spcBef>
            </a:pPr>
            <a:r>
              <a:rPr lang="en-US" dirty="0" smtClean="0"/>
              <a:t>Supports scientific development and reproducibility</a:t>
            </a:r>
          </a:p>
          <a:p>
            <a:pPr>
              <a:lnSpc>
                <a:spcPct val="95000"/>
              </a:lnSpc>
              <a:spcBef>
                <a:spcPts val="1000"/>
              </a:spcBef>
            </a:pPr>
            <a:r>
              <a:rPr lang="en-US" dirty="0"/>
              <a:t>E</a:t>
            </a:r>
            <a:r>
              <a:rPr lang="en-US" dirty="0" smtClean="0"/>
              <a:t>ncourages </a:t>
            </a:r>
            <a:r>
              <a:rPr lang="en-US" dirty="0"/>
              <a:t>more transparent research practices</a:t>
            </a:r>
          </a:p>
          <a:p>
            <a:pPr>
              <a:lnSpc>
                <a:spcPct val="95000"/>
              </a:lnSpc>
              <a:spcBef>
                <a:spcPts val="1000"/>
              </a:spcBef>
            </a:pPr>
            <a:r>
              <a:rPr lang="en-US" dirty="0" smtClean="0"/>
              <a:t>Can be used to model good practices in academia for research and teaching</a:t>
            </a:r>
            <a:endParaRPr lang="en-NZ"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478" b="851"/>
          <a:stretch/>
        </p:blipFill>
        <p:spPr>
          <a:xfrm>
            <a:off x="1209178" y="3471497"/>
            <a:ext cx="6725643" cy="3335002"/>
          </a:xfrm>
          <a:prstGeom prst="rect">
            <a:avLst/>
          </a:prstGeom>
          <a:ln w="12700">
            <a:solidFill>
              <a:schemeClr val="tx1"/>
            </a:solidFill>
          </a:ln>
        </p:spPr>
      </p:pic>
    </p:spTree>
    <p:extLst>
      <p:ext uri="{BB962C8B-B14F-4D97-AF65-F5344CB8AC3E}">
        <p14:creationId xmlns:p14="http://schemas.microsoft.com/office/powerpoint/2010/main" val="373431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68"/>
            <a:ext cx="8686800" cy="990600"/>
          </a:xfrm>
        </p:spPr>
        <p:txBody>
          <a:bodyPr>
            <a:normAutofit/>
          </a:bodyPr>
          <a:lstStyle/>
          <a:p>
            <a:r>
              <a:rPr lang="en-GB" dirty="0" smtClean="0"/>
              <a:t>The civic value of Open Data</a:t>
            </a:r>
            <a:endParaRPr lang="en-GB" dirty="0"/>
          </a:p>
        </p:txBody>
      </p:sp>
      <p:sp>
        <p:nvSpPr>
          <p:cNvPr id="3" name="Content Placeholder 2"/>
          <p:cNvSpPr>
            <a:spLocks noGrp="1"/>
          </p:cNvSpPr>
          <p:nvPr>
            <p:ph idx="1"/>
          </p:nvPr>
        </p:nvSpPr>
        <p:spPr>
          <a:xfrm>
            <a:off x="457200" y="1484784"/>
            <a:ext cx="8229600" cy="5357192"/>
          </a:xfrm>
        </p:spPr>
        <p:txBody>
          <a:bodyPr>
            <a:normAutofit/>
          </a:bodyPr>
          <a:lstStyle/>
          <a:p>
            <a:endParaRPr lang="en-GB" dirty="0"/>
          </a:p>
          <a:p>
            <a:endParaRPr lang="en-GB" dirty="0" smtClean="0"/>
          </a:p>
          <a:p>
            <a:endParaRPr lang="en-GB" dirty="0"/>
          </a:p>
          <a:p>
            <a:endParaRPr lang="en-GB" dirty="0" smtClean="0"/>
          </a:p>
          <a:p>
            <a:endParaRPr lang="en-GB" dirty="0"/>
          </a:p>
        </p:txBody>
      </p:sp>
      <p:sp>
        <p:nvSpPr>
          <p:cNvPr id="4" name="Content Placeholder 2"/>
          <p:cNvSpPr txBox="1">
            <a:spLocks/>
          </p:cNvSpPr>
          <p:nvPr/>
        </p:nvSpPr>
        <p:spPr>
          <a:xfrm>
            <a:off x="417840" y="1196752"/>
            <a:ext cx="5234280" cy="482861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95000"/>
              </a:lnSpc>
              <a:spcBef>
                <a:spcPts val="1000"/>
              </a:spcBef>
            </a:pPr>
            <a:r>
              <a:rPr lang="en-US" dirty="0" smtClean="0"/>
              <a:t>Students </a:t>
            </a:r>
            <a:r>
              <a:rPr lang="en-US" dirty="0"/>
              <a:t>construct knowledge by critically </a:t>
            </a:r>
            <a:r>
              <a:rPr lang="en-US" dirty="0" smtClean="0"/>
              <a:t>analyzing </a:t>
            </a:r>
            <a:r>
              <a:rPr lang="en-US" dirty="0"/>
              <a:t>information from various sources, including data.</a:t>
            </a:r>
          </a:p>
          <a:p>
            <a:pPr>
              <a:lnSpc>
                <a:spcPct val="95000"/>
              </a:lnSpc>
              <a:spcBef>
                <a:spcPts val="1000"/>
              </a:spcBef>
            </a:pPr>
            <a:r>
              <a:rPr lang="en-US" dirty="0" smtClean="0"/>
              <a:t>We </a:t>
            </a:r>
            <a:r>
              <a:rPr lang="en-US" dirty="0"/>
              <a:t>live in a “</a:t>
            </a:r>
            <a:r>
              <a:rPr lang="en-US" dirty="0" err="1"/>
              <a:t>datafied</a:t>
            </a:r>
            <a:r>
              <a:rPr lang="en-US" dirty="0"/>
              <a:t>” </a:t>
            </a:r>
            <a:r>
              <a:rPr lang="en-US" dirty="0" smtClean="0"/>
              <a:t>society, </a:t>
            </a:r>
            <a:r>
              <a:rPr lang="en-NZ" dirty="0" smtClean="0"/>
              <a:t>so being </a:t>
            </a:r>
            <a:r>
              <a:rPr lang="en-NZ" dirty="0"/>
              <a:t>capable of analysing and interpreting data is </a:t>
            </a:r>
            <a:r>
              <a:rPr lang="en-NZ" dirty="0" smtClean="0"/>
              <a:t>becoming increasingly important.</a:t>
            </a:r>
          </a:p>
          <a:p>
            <a:pPr>
              <a:lnSpc>
                <a:spcPct val="95000"/>
              </a:lnSpc>
              <a:spcBef>
                <a:spcPts val="1000"/>
              </a:spcBef>
            </a:pPr>
            <a:r>
              <a:rPr lang="en-US" dirty="0"/>
              <a:t>Students need to become critical, skeptical, socially engaged, global citizens to avoid the influence of fake news, hate ads and broken democracy.</a:t>
            </a:r>
          </a:p>
          <a:p>
            <a:pPr>
              <a:lnSpc>
                <a:spcPct val="95000"/>
              </a:lnSpc>
              <a:spcBef>
                <a:spcPts val="1000"/>
              </a:spcBef>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484784"/>
            <a:ext cx="3269704" cy="3467408"/>
          </a:xfrm>
          <a:prstGeom prst="rect">
            <a:avLst/>
          </a:prstGeom>
          <a:ln w="12700">
            <a:solidFill>
              <a:schemeClr val="tx1"/>
            </a:solidFill>
          </a:ln>
        </p:spPr>
      </p:pic>
      <p:sp>
        <p:nvSpPr>
          <p:cNvPr id="7" name="Rectangle 6"/>
          <p:cNvSpPr/>
          <p:nvPr/>
        </p:nvSpPr>
        <p:spPr>
          <a:xfrm>
            <a:off x="7322820" y="4941168"/>
            <a:ext cx="1569660" cy="369332"/>
          </a:xfrm>
          <a:prstGeom prst="rect">
            <a:avLst/>
          </a:prstGeom>
        </p:spPr>
        <p:txBody>
          <a:bodyPr wrap="none">
            <a:spAutoFit/>
          </a:bodyPr>
          <a:lstStyle/>
          <a:p>
            <a:r>
              <a:rPr lang="en-NZ" b="1" dirty="0" smtClean="0"/>
              <a:t>(</a:t>
            </a:r>
            <a:r>
              <a:rPr lang="en-NZ" b="1" dirty="0" err="1" smtClean="0"/>
              <a:t>Gertz</a:t>
            </a:r>
            <a:r>
              <a:rPr lang="en-NZ" b="1" dirty="0" smtClean="0"/>
              <a:t>, 2017)</a:t>
            </a:r>
            <a:endParaRPr lang="en-NZ" b="1" dirty="0"/>
          </a:p>
        </p:txBody>
      </p:sp>
      <p:sp>
        <p:nvSpPr>
          <p:cNvPr id="6" name="Rectangle 5"/>
          <p:cNvSpPr/>
          <p:nvPr/>
        </p:nvSpPr>
        <p:spPr>
          <a:xfrm>
            <a:off x="539552" y="5800211"/>
            <a:ext cx="8352928" cy="925381"/>
          </a:xfrm>
          <a:prstGeom prst="rect">
            <a:avLst/>
          </a:prstGeom>
        </p:spPr>
        <p:txBody>
          <a:bodyPr wrap="square">
            <a:spAutoFit/>
          </a:bodyPr>
          <a:lstStyle/>
          <a:p>
            <a:pPr algn="ctr">
              <a:lnSpc>
                <a:spcPct val="95000"/>
              </a:lnSpc>
              <a:spcBef>
                <a:spcPts val="1000"/>
              </a:spcBef>
            </a:pPr>
            <a:r>
              <a:rPr lang="en-US" sz="2400" b="1" dirty="0">
                <a:solidFill>
                  <a:schemeClr val="tx2"/>
                </a:solidFill>
              </a:rPr>
              <a:t>When we are the consumers of free services, </a:t>
            </a:r>
            <a:endParaRPr lang="en-US" sz="2400" b="1" dirty="0" smtClean="0">
              <a:solidFill>
                <a:schemeClr val="tx2"/>
              </a:solidFill>
            </a:endParaRPr>
          </a:p>
          <a:p>
            <a:pPr algn="ctr">
              <a:lnSpc>
                <a:spcPct val="95000"/>
              </a:lnSpc>
              <a:spcBef>
                <a:spcPts val="1000"/>
              </a:spcBef>
            </a:pPr>
            <a:r>
              <a:rPr lang="en-US" sz="2400" b="1" dirty="0" smtClean="0">
                <a:solidFill>
                  <a:schemeClr val="tx2"/>
                </a:solidFill>
              </a:rPr>
              <a:t>we </a:t>
            </a:r>
            <a:r>
              <a:rPr lang="en-US" sz="2400" b="1" dirty="0">
                <a:solidFill>
                  <a:schemeClr val="tx2"/>
                </a:solidFill>
              </a:rPr>
              <a:t>are </a:t>
            </a:r>
            <a:r>
              <a:rPr lang="en-US" sz="2400" b="1" dirty="0" smtClean="0">
                <a:solidFill>
                  <a:schemeClr val="tx2"/>
                </a:solidFill>
              </a:rPr>
              <a:t>the product.</a:t>
            </a:r>
            <a:endParaRPr lang="en-US" sz="2400" b="1" dirty="0">
              <a:solidFill>
                <a:schemeClr val="tx2"/>
              </a:solidFill>
            </a:endParaRPr>
          </a:p>
        </p:txBody>
      </p:sp>
    </p:spTree>
    <p:extLst>
      <p:ext uri="{BB962C8B-B14F-4D97-AF65-F5344CB8AC3E}">
        <p14:creationId xmlns:p14="http://schemas.microsoft.com/office/powerpoint/2010/main" val="109570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en-NZ" dirty="0" smtClean="0"/>
              <a:t>Open Data for social </a:t>
            </a:r>
            <a:r>
              <a:rPr lang="en-NZ" dirty="0"/>
              <a:t>p</a:t>
            </a:r>
            <a:r>
              <a:rPr lang="en-NZ" dirty="0" smtClean="0"/>
              <a:t>articipation</a:t>
            </a:r>
            <a:endParaRPr lang="en-NZ" dirty="0"/>
          </a:p>
        </p:txBody>
      </p:sp>
      <p:sp>
        <p:nvSpPr>
          <p:cNvPr id="3" name="Rectangle 2"/>
          <p:cNvSpPr/>
          <p:nvPr/>
        </p:nvSpPr>
        <p:spPr>
          <a:xfrm>
            <a:off x="611560" y="1340768"/>
            <a:ext cx="7992888" cy="1938992"/>
          </a:xfrm>
          <a:prstGeom prst="rect">
            <a:avLst/>
          </a:prstGeom>
        </p:spPr>
        <p:txBody>
          <a:bodyPr wrap="square">
            <a:spAutoFit/>
          </a:bodyPr>
          <a:lstStyle/>
          <a:p>
            <a:r>
              <a:rPr lang="en-GB" sz="2400" b="1" i="1" dirty="0" smtClean="0"/>
              <a:t>“All </a:t>
            </a:r>
            <a:r>
              <a:rPr lang="en-GB" sz="2400" b="1" i="1" dirty="0"/>
              <a:t>citizens should have equal opportunities and multiple channels to access information, be consulted and participate. Every reasonable effort should be made to engage with as wide a variety of people as </a:t>
            </a:r>
            <a:r>
              <a:rPr lang="en-GB" sz="2400" b="1" i="1" dirty="0" smtClean="0"/>
              <a:t>possible” </a:t>
            </a:r>
            <a:r>
              <a:rPr lang="en-GB" sz="2400" b="1" dirty="0" smtClean="0"/>
              <a:t>(</a:t>
            </a:r>
            <a:r>
              <a:rPr lang="en-GB" sz="2400" b="1" dirty="0"/>
              <a:t>OECD, 2009, p.17).</a:t>
            </a:r>
            <a:endParaRPr lang="en-NZ" sz="24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488" y="3336667"/>
            <a:ext cx="6203032" cy="341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5413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830" t="4139" b="12000"/>
          <a:stretch/>
        </p:blipFill>
        <p:spPr>
          <a:xfrm>
            <a:off x="3635896" y="2913311"/>
            <a:ext cx="5508104" cy="3540025"/>
          </a:xfrm>
          <a:prstGeom prst="rect">
            <a:avLst/>
          </a:prstGeom>
        </p:spPr>
      </p:pic>
      <p:sp>
        <p:nvSpPr>
          <p:cNvPr id="2" name="Title 1"/>
          <p:cNvSpPr>
            <a:spLocks noGrp="1"/>
          </p:cNvSpPr>
          <p:nvPr>
            <p:ph type="title"/>
          </p:nvPr>
        </p:nvSpPr>
        <p:spPr>
          <a:xfrm>
            <a:off x="457200" y="350168"/>
            <a:ext cx="8686800" cy="990600"/>
          </a:xfrm>
        </p:spPr>
        <p:txBody>
          <a:bodyPr>
            <a:normAutofit/>
          </a:bodyPr>
          <a:lstStyle/>
          <a:p>
            <a:r>
              <a:rPr lang="en-GB" dirty="0" smtClean="0"/>
              <a:t>Transversal skills</a:t>
            </a:r>
            <a:endParaRPr lang="en-GB" dirty="0"/>
          </a:p>
        </p:txBody>
      </p:sp>
      <p:sp>
        <p:nvSpPr>
          <p:cNvPr id="3" name="Content Placeholder 2"/>
          <p:cNvSpPr>
            <a:spLocks noGrp="1"/>
          </p:cNvSpPr>
          <p:nvPr>
            <p:ph idx="1"/>
          </p:nvPr>
        </p:nvSpPr>
        <p:spPr>
          <a:xfrm>
            <a:off x="457200" y="1312168"/>
            <a:ext cx="8229600" cy="5357192"/>
          </a:xfrm>
        </p:spPr>
        <p:txBody>
          <a:bodyPr>
            <a:normAutofit fontScale="92500" lnSpcReduction="10000"/>
          </a:bodyPr>
          <a:lstStyle/>
          <a:p>
            <a:pPr marL="0" indent="0">
              <a:buNone/>
            </a:pPr>
            <a:r>
              <a:rPr lang="en-NZ" dirty="0"/>
              <a:t>Transversal skills are defined by UNESCO (2015) as:</a:t>
            </a:r>
          </a:p>
          <a:p>
            <a:pPr marL="0" indent="0">
              <a:buNone/>
            </a:pPr>
            <a:r>
              <a:rPr lang="en-NZ" b="1" i="1" dirty="0"/>
              <a:t>“critical and innovative thinking, inter-personal skills; intra-personal skills, and global citizenship” </a:t>
            </a:r>
            <a:r>
              <a:rPr lang="en-NZ" b="1" dirty="0"/>
              <a:t>(p. 4</a:t>
            </a:r>
            <a:r>
              <a:rPr lang="en-NZ" b="1" dirty="0" smtClean="0"/>
              <a:t>). </a:t>
            </a:r>
            <a:endParaRPr lang="en-NZ" b="1" dirty="0"/>
          </a:p>
          <a:p>
            <a:r>
              <a:rPr lang="en-NZ" dirty="0" smtClean="0"/>
              <a:t>Lifelong </a:t>
            </a:r>
            <a:r>
              <a:rPr lang="en-NZ" dirty="0" smtClean="0"/>
              <a:t>and lifewide, not simply employability.</a:t>
            </a:r>
          </a:p>
          <a:p>
            <a:pPr marL="0" indent="0">
              <a:spcBef>
                <a:spcPts val="2000"/>
              </a:spcBef>
              <a:buNone/>
            </a:pPr>
            <a:r>
              <a:rPr lang="en-NZ" b="1" dirty="0" smtClean="0">
                <a:solidFill>
                  <a:schemeClr val="tx2"/>
                </a:solidFill>
              </a:rPr>
              <a:t>These include:</a:t>
            </a:r>
            <a:endParaRPr lang="en-NZ" b="1" dirty="0">
              <a:solidFill>
                <a:schemeClr val="tx2"/>
              </a:solidFill>
            </a:endParaRPr>
          </a:p>
          <a:p>
            <a:r>
              <a:rPr lang="en-NZ" dirty="0" smtClean="0"/>
              <a:t>Language and communiation</a:t>
            </a:r>
          </a:p>
          <a:p>
            <a:r>
              <a:rPr lang="en-NZ" dirty="0"/>
              <a:t>Information, media </a:t>
            </a:r>
            <a:br>
              <a:rPr lang="en-NZ" dirty="0"/>
            </a:br>
            <a:r>
              <a:rPr lang="en-NZ" dirty="0"/>
              <a:t>and data literacies</a:t>
            </a:r>
          </a:p>
          <a:p>
            <a:r>
              <a:rPr lang="en-NZ" dirty="0" smtClean="0"/>
              <a:t>Critical </a:t>
            </a:r>
            <a:r>
              <a:rPr lang="en-NZ" dirty="0"/>
              <a:t>thinking</a:t>
            </a:r>
          </a:p>
          <a:p>
            <a:r>
              <a:rPr lang="en-NZ" dirty="0" smtClean="0"/>
              <a:t>Analytical </a:t>
            </a:r>
            <a:r>
              <a:rPr lang="en-NZ" dirty="0"/>
              <a:t>skills</a:t>
            </a:r>
          </a:p>
          <a:p>
            <a:r>
              <a:rPr lang="en-NZ" dirty="0"/>
              <a:t>Research capabilities</a:t>
            </a:r>
          </a:p>
          <a:p>
            <a:r>
              <a:rPr lang="en-NZ" dirty="0"/>
              <a:t>Ethical practices</a:t>
            </a:r>
            <a:endParaRPr lang="en-GB" dirty="0"/>
          </a:p>
          <a:p>
            <a:r>
              <a:rPr lang="en-NZ" dirty="0" smtClean="0"/>
              <a:t>Teamwork</a:t>
            </a:r>
            <a:endParaRPr lang="en-NZ" dirty="0"/>
          </a:p>
          <a:p>
            <a:r>
              <a:rPr lang="en-NZ" dirty="0"/>
              <a:t>Citizenship</a:t>
            </a:r>
          </a:p>
          <a:p>
            <a:endParaRPr lang="en-GB" dirty="0" smtClean="0"/>
          </a:p>
          <a:p>
            <a:endParaRPr lang="en-GB" dirty="0"/>
          </a:p>
        </p:txBody>
      </p:sp>
      <p:sp>
        <p:nvSpPr>
          <p:cNvPr id="4" name="Content Placeholder 2"/>
          <p:cNvSpPr txBox="1">
            <a:spLocks/>
          </p:cNvSpPr>
          <p:nvPr/>
        </p:nvSpPr>
        <p:spPr>
          <a:xfrm>
            <a:off x="395536" y="1196752"/>
            <a:ext cx="8825946" cy="535719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5000"/>
              </a:lnSpc>
              <a:spcBef>
                <a:spcPts val="1000"/>
              </a:spcBef>
              <a:buNone/>
            </a:pPr>
            <a:endParaRPr lang="en-NZ" dirty="0" smtClean="0"/>
          </a:p>
        </p:txBody>
      </p:sp>
      <p:sp>
        <p:nvSpPr>
          <p:cNvPr id="6" name="Rectangle 5"/>
          <p:cNvSpPr/>
          <p:nvPr/>
        </p:nvSpPr>
        <p:spPr>
          <a:xfrm>
            <a:off x="5580112" y="6300028"/>
            <a:ext cx="3403560" cy="369332"/>
          </a:xfrm>
          <a:prstGeom prst="rect">
            <a:avLst/>
          </a:prstGeom>
        </p:spPr>
        <p:txBody>
          <a:bodyPr wrap="none">
            <a:spAutoFit/>
          </a:bodyPr>
          <a:lstStyle/>
          <a:p>
            <a:r>
              <a:rPr lang="en-NZ" b="1" dirty="0" smtClean="0"/>
              <a:t>(European Union, 2011, p. 18)</a:t>
            </a:r>
            <a:endParaRPr lang="en-NZ" b="1" dirty="0"/>
          </a:p>
        </p:txBody>
      </p:sp>
    </p:spTree>
    <p:extLst>
      <p:ext uri="{BB962C8B-B14F-4D97-AF65-F5344CB8AC3E}">
        <p14:creationId xmlns:p14="http://schemas.microsoft.com/office/powerpoint/2010/main" val="39811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3">
            <a:alphaModFix/>
          </a:blip>
          <a:srcRect/>
          <a:stretch/>
        </p:blipFill>
        <p:spPr>
          <a:xfrm>
            <a:off x="427210" y="1281296"/>
            <a:ext cx="8249246" cy="5399999"/>
          </a:xfrm>
          <a:prstGeom prst="rect">
            <a:avLst/>
          </a:prstGeom>
          <a:noFill/>
          <a:ln>
            <a:noFill/>
          </a:ln>
        </p:spPr>
      </p:pic>
      <p:sp>
        <p:nvSpPr>
          <p:cNvPr id="3" name="Title 1"/>
          <p:cNvSpPr>
            <a:spLocks noGrp="1"/>
          </p:cNvSpPr>
          <p:nvPr>
            <p:ph type="title"/>
          </p:nvPr>
        </p:nvSpPr>
        <p:spPr>
          <a:xfrm>
            <a:off x="457200" y="350168"/>
            <a:ext cx="8686800" cy="990600"/>
          </a:xfrm>
        </p:spPr>
        <p:txBody>
          <a:bodyPr>
            <a:normAutofit fontScale="90000"/>
          </a:bodyPr>
          <a:lstStyle/>
          <a:p>
            <a:r>
              <a:rPr lang="en-GB" dirty="0" smtClean="0"/>
              <a:t>Open Data for developing transversal skills</a:t>
            </a:r>
            <a:endParaRPr lang="en-GB" dirty="0"/>
          </a:p>
        </p:txBody>
      </p:sp>
    </p:spTree>
    <p:extLst>
      <p:ext uri="{BB962C8B-B14F-4D97-AF65-F5344CB8AC3E}">
        <p14:creationId xmlns:p14="http://schemas.microsoft.com/office/powerpoint/2010/main" val="17548000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539552" y="1268760"/>
            <a:ext cx="8107659" cy="5472000"/>
          </a:xfrm>
          <a:prstGeom prst="rect">
            <a:avLst/>
          </a:prstGeom>
          <a:noFill/>
          <a:ln>
            <a:noFill/>
          </a:ln>
        </p:spPr>
      </p:pic>
      <p:sp>
        <p:nvSpPr>
          <p:cNvPr id="3" name="Title 1"/>
          <p:cNvSpPr>
            <a:spLocks noGrp="1"/>
          </p:cNvSpPr>
          <p:nvPr>
            <p:ph type="title"/>
          </p:nvPr>
        </p:nvSpPr>
        <p:spPr>
          <a:xfrm>
            <a:off x="457200" y="350168"/>
            <a:ext cx="8686800" cy="990600"/>
          </a:xfrm>
        </p:spPr>
        <p:txBody>
          <a:bodyPr>
            <a:normAutofit fontScale="90000"/>
          </a:bodyPr>
          <a:lstStyle/>
          <a:p>
            <a:r>
              <a:rPr lang="en-GB" dirty="0" smtClean="0"/>
              <a:t>Open Data for developing transversal skills</a:t>
            </a:r>
            <a:endParaRPr lang="en-GB" dirty="0"/>
          </a:p>
        </p:txBody>
      </p:sp>
    </p:spTree>
    <p:extLst>
      <p:ext uri="{BB962C8B-B14F-4D97-AF65-F5344CB8AC3E}">
        <p14:creationId xmlns:p14="http://schemas.microsoft.com/office/powerpoint/2010/main" val="31432113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a:stretch/>
        </p:blipFill>
        <p:spPr>
          <a:xfrm>
            <a:off x="526511" y="1628800"/>
            <a:ext cx="8112856" cy="5039999"/>
          </a:xfrm>
          <a:prstGeom prst="rect">
            <a:avLst/>
          </a:prstGeom>
          <a:noFill/>
          <a:ln>
            <a:noFill/>
          </a:ln>
        </p:spPr>
      </p:pic>
      <p:sp>
        <p:nvSpPr>
          <p:cNvPr id="3" name="Title 1"/>
          <p:cNvSpPr>
            <a:spLocks noGrp="1"/>
          </p:cNvSpPr>
          <p:nvPr>
            <p:ph type="title"/>
          </p:nvPr>
        </p:nvSpPr>
        <p:spPr>
          <a:xfrm>
            <a:off x="457200" y="350168"/>
            <a:ext cx="8686800" cy="990600"/>
          </a:xfrm>
        </p:spPr>
        <p:txBody>
          <a:bodyPr>
            <a:normAutofit/>
          </a:bodyPr>
          <a:lstStyle/>
          <a:p>
            <a:r>
              <a:rPr lang="en-GB" dirty="0" smtClean="0"/>
              <a:t>Open Data for civic engagement</a:t>
            </a:r>
            <a:endParaRPr lang="en-GB" dirty="0"/>
          </a:p>
        </p:txBody>
      </p:sp>
    </p:spTree>
    <p:extLst>
      <p:ext uri="{BB962C8B-B14F-4D97-AF65-F5344CB8AC3E}">
        <p14:creationId xmlns:p14="http://schemas.microsoft.com/office/powerpoint/2010/main" val="272228727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a:stretch/>
        </p:blipFill>
        <p:spPr>
          <a:xfrm>
            <a:off x="330200" y="1948913"/>
            <a:ext cx="8535555" cy="4139999"/>
          </a:xfrm>
          <a:prstGeom prst="rect">
            <a:avLst/>
          </a:prstGeom>
          <a:noFill/>
          <a:ln>
            <a:noFill/>
          </a:ln>
        </p:spPr>
      </p:pic>
      <p:sp>
        <p:nvSpPr>
          <p:cNvPr id="2" name="Title 1"/>
          <p:cNvSpPr>
            <a:spLocks noGrp="1"/>
          </p:cNvSpPr>
          <p:nvPr>
            <p:ph type="title"/>
          </p:nvPr>
        </p:nvSpPr>
        <p:spPr/>
        <p:txBody>
          <a:bodyPr/>
          <a:lstStyle/>
          <a:p>
            <a:r>
              <a:rPr lang="en-NZ" dirty="0" smtClean="0"/>
              <a:t>Open Data as OER at different levels</a:t>
            </a:r>
            <a:endParaRPr lang="en-NZ" dirty="0"/>
          </a:p>
        </p:txBody>
      </p:sp>
    </p:spTree>
    <p:extLst>
      <p:ext uri="{BB962C8B-B14F-4D97-AF65-F5344CB8AC3E}">
        <p14:creationId xmlns:p14="http://schemas.microsoft.com/office/powerpoint/2010/main" val="170533731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457200" y="274638"/>
            <a:ext cx="8229600" cy="1143000"/>
          </a:xfrm>
        </p:spPr>
        <p:txBody>
          <a:bodyPr/>
          <a:lstStyle/>
          <a:p>
            <a:r>
              <a:rPr lang="en-US" dirty="0" smtClean="0">
                <a:cs typeface="Avenir Book"/>
              </a:rPr>
              <a:t>Open Data in learning and teaching</a:t>
            </a:r>
            <a:endParaRPr lang="en-US" dirty="0">
              <a:cs typeface="Avenir Book"/>
            </a:endParaRPr>
          </a:p>
        </p:txBody>
      </p:sp>
      <p:sp>
        <p:nvSpPr>
          <p:cNvPr id="15" name="Content Placeholder 2"/>
          <p:cNvSpPr>
            <a:spLocks noGrp="1"/>
          </p:cNvSpPr>
          <p:nvPr>
            <p:ph idx="1"/>
          </p:nvPr>
        </p:nvSpPr>
        <p:spPr>
          <a:xfrm>
            <a:off x="395536" y="1628800"/>
            <a:ext cx="8229600" cy="5884912"/>
          </a:xfrm>
        </p:spPr>
        <p:txBody>
          <a:bodyPr>
            <a:normAutofit/>
          </a:bodyPr>
          <a:lstStyle/>
          <a:p>
            <a:pPr marL="457200" indent="-457200">
              <a:lnSpc>
                <a:spcPct val="110000"/>
              </a:lnSpc>
              <a:spcBef>
                <a:spcPts val="1000"/>
              </a:spcBef>
              <a:buClr>
                <a:schemeClr val="tx2"/>
              </a:buClr>
              <a:buFont typeface="+mj-lt"/>
              <a:buAutoNum type="arabicPeriod"/>
            </a:pPr>
            <a:r>
              <a:rPr lang="en-US" b="1" dirty="0" smtClean="0">
                <a:solidFill>
                  <a:schemeClr val="tx2"/>
                </a:solidFill>
                <a:cs typeface="Avenir Book"/>
              </a:rPr>
              <a:t>Focus</a:t>
            </a:r>
            <a:r>
              <a:rPr lang="en-US" b="1" dirty="0">
                <a:solidFill>
                  <a:schemeClr val="tx2"/>
                </a:solidFill>
                <a:cs typeface="Avenir Book"/>
              </a:rPr>
              <a:t>: </a:t>
            </a:r>
            <a:r>
              <a:rPr lang="en-US" dirty="0" smtClean="0">
                <a:cs typeface="Avenir Book"/>
              </a:rPr>
              <a:t>defining </a:t>
            </a:r>
            <a:r>
              <a:rPr lang="en-US" dirty="0">
                <a:cs typeface="Avenir Book"/>
              </a:rPr>
              <a:t>the research </a:t>
            </a:r>
            <a:r>
              <a:rPr lang="en-US" dirty="0" smtClean="0">
                <a:cs typeface="Avenir Book"/>
              </a:rPr>
              <a:t>problems </a:t>
            </a:r>
            <a:r>
              <a:rPr lang="en-US" dirty="0">
                <a:cs typeface="Avenir Book"/>
              </a:rPr>
              <a:t>and </a:t>
            </a:r>
            <a:r>
              <a:rPr lang="en-US" dirty="0" smtClean="0">
                <a:cs typeface="Avenir Book"/>
              </a:rPr>
              <a:t>their </a:t>
            </a:r>
            <a:r>
              <a:rPr lang="en-US" dirty="0">
                <a:cs typeface="Avenir Book"/>
              </a:rPr>
              <a:t>relation to the </a:t>
            </a:r>
            <a:r>
              <a:rPr lang="en-US" dirty="0" smtClean="0">
                <a:cs typeface="Avenir Book"/>
              </a:rPr>
              <a:t>environment.</a:t>
            </a:r>
          </a:p>
          <a:p>
            <a:pPr marL="457200" indent="-457200">
              <a:lnSpc>
                <a:spcPct val="110000"/>
              </a:lnSpc>
              <a:spcBef>
                <a:spcPts val="1000"/>
              </a:spcBef>
              <a:buClr>
                <a:schemeClr val="tx2"/>
              </a:buClr>
              <a:buFont typeface="+mj-lt"/>
              <a:buAutoNum type="arabicPeriod"/>
            </a:pPr>
            <a:r>
              <a:rPr lang="en-US" b="1" dirty="0" smtClean="0">
                <a:solidFill>
                  <a:schemeClr val="tx2"/>
                </a:solidFill>
                <a:cs typeface="Avenir Book"/>
              </a:rPr>
              <a:t>Practicality</a:t>
            </a:r>
            <a:r>
              <a:rPr lang="en-US" b="1" dirty="0">
                <a:solidFill>
                  <a:schemeClr val="tx2"/>
                </a:solidFill>
                <a:cs typeface="Avenir Book"/>
              </a:rPr>
              <a:t>: </a:t>
            </a:r>
            <a:r>
              <a:rPr lang="en-US" dirty="0" smtClean="0">
                <a:cs typeface="Avenir Book"/>
              </a:rPr>
              <a:t>matching </a:t>
            </a:r>
            <a:r>
              <a:rPr lang="en-US" dirty="0">
                <a:cs typeface="Avenir Book"/>
              </a:rPr>
              <a:t>technical applications and practices to </a:t>
            </a:r>
            <a:r>
              <a:rPr lang="en-US" dirty="0" smtClean="0">
                <a:cs typeface="Avenir Book"/>
              </a:rPr>
              <a:t>expected solutions.</a:t>
            </a:r>
          </a:p>
          <a:p>
            <a:pPr marL="457200" indent="-457200">
              <a:lnSpc>
                <a:spcPct val="110000"/>
              </a:lnSpc>
              <a:spcBef>
                <a:spcPts val="1000"/>
              </a:spcBef>
              <a:buClr>
                <a:schemeClr val="tx2"/>
              </a:buClr>
              <a:buFont typeface="+mj-lt"/>
              <a:buAutoNum type="arabicPeriod"/>
            </a:pPr>
            <a:r>
              <a:rPr lang="en-US" b="1" dirty="0" smtClean="0">
                <a:solidFill>
                  <a:schemeClr val="tx2"/>
                </a:solidFill>
                <a:cs typeface="Avenir Book"/>
              </a:rPr>
              <a:t>Expectations</a:t>
            </a:r>
            <a:r>
              <a:rPr lang="en-US" b="1" dirty="0">
                <a:solidFill>
                  <a:schemeClr val="tx2"/>
                </a:solidFill>
                <a:cs typeface="Avenir Book"/>
              </a:rPr>
              <a:t>: </a:t>
            </a:r>
            <a:r>
              <a:rPr lang="en-US" dirty="0" smtClean="0">
                <a:cs typeface="Avenir Book"/>
              </a:rPr>
              <a:t>setting </a:t>
            </a:r>
            <a:r>
              <a:rPr lang="en-US" dirty="0">
                <a:cs typeface="Avenir Book"/>
              </a:rPr>
              <a:t>realistic </a:t>
            </a:r>
            <a:r>
              <a:rPr lang="en-US" dirty="0" smtClean="0">
                <a:cs typeface="Avenir Book"/>
              </a:rPr>
              <a:t>and achievable expectations </a:t>
            </a:r>
            <a:r>
              <a:rPr lang="en-US" dirty="0">
                <a:cs typeface="Avenir Book"/>
              </a:rPr>
              <a:t>for </a:t>
            </a:r>
            <a:r>
              <a:rPr lang="en-US" dirty="0" smtClean="0">
                <a:cs typeface="Avenir Book"/>
              </a:rPr>
              <a:t>data analysis.</a:t>
            </a:r>
          </a:p>
          <a:p>
            <a:pPr marL="457200" indent="-457200">
              <a:spcBef>
                <a:spcPts val="1000"/>
              </a:spcBef>
              <a:buClr>
                <a:schemeClr val="tx2"/>
              </a:buClr>
              <a:buFont typeface="+mj-lt"/>
              <a:buAutoNum type="arabicPeriod"/>
            </a:pPr>
            <a:r>
              <a:rPr lang="en-US" b="1" dirty="0">
                <a:solidFill>
                  <a:schemeClr val="tx2"/>
                </a:solidFill>
                <a:cs typeface="Avenir Book"/>
              </a:rPr>
              <a:t>Direction: </a:t>
            </a:r>
            <a:r>
              <a:rPr lang="en-US" dirty="0" smtClean="0">
                <a:cs typeface="Avenir Book"/>
              </a:rPr>
              <a:t>seeking data </a:t>
            </a:r>
            <a:r>
              <a:rPr lang="en-US" dirty="0">
                <a:cs typeface="Avenir Book"/>
              </a:rPr>
              <a:t>portals which contain appropriate information.</a:t>
            </a:r>
          </a:p>
          <a:p>
            <a:pPr marL="457200" indent="-457200">
              <a:spcBef>
                <a:spcPts val="1000"/>
              </a:spcBef>
              <a:buClr>
                <a:schemeClr val="tx2"/>
              </a:buClr>
              <a:buFont typeface="+mj-lt"/>
              <a:buAutoNum type="arabicPeriod"/>
            </a:pPr>
            <a:r>
              <a:rPr lang="en-US" b="1" dirty="0">
                <a:solidFill>
                  <a:schemeClr val="tx2"/>
                </a:solidFill>
                <a:cs typeface="Avenir Book"/>
              </a:rPr>
              <a:t>Training: </a:t>
            </a:r>
            <a:r>
              <a:rPr lang="en-US" dirty="0" smtClean="0">
                <a:cs typeface="Avenir Book"/>
              </a:rPr>
              <a:t>providing </a:t>
            </a:r>
            <a:r>
              <a:rPr lang="en-US" dirty="0">
                <a:cs typeface="Avenir Book"/>
              </a:rPr>
              <a:t>training materials for the software students will need to </a:t>
            </a:r>
            <a:r>
              <a:rPr lang="en-US" dirty="0" smtClean="0">
                <a:cs typeface="Avenir Book"/>
              </a:rPr>
              <a:t>use to </a:t>
            </a:r>
            <a:r>
              <a:rPr lang="en-US" dirty="0" err="1" smtClean="0">
                <a:cs typeface="Avenir Book"/>
              </a:rPr>
              <a:t>analyse</a:t>
            </a:r>
            <a:r>
              <a:rPr lang="en-US" dirty="0" smtClean="0">
                <a:cs typeface="Avenir Book"/>
              </a:rPr>
              <a:t> </a:t>
            </a:r>
            <a:r>
              <a:rPr lang="en-US" dirty="0">
                <a:cs typeface="Avenir Book"/>
              </a:rPr>
              <a:t>the data</a:t>
            </a:r>
            <a:r>
              <a:rPr lang="en-US" dirty="0" smtClean="0">
                <a:cs typeface="Avenir Book"/>
              </a:rPr>
              <a:t>.</a:t>
            </a:r>
            <a:endParaRPr lang="en-US" dirty="0">
              <a:cs typeface="Avenir Book"/>
            </a:endParaRPr>
          </a:p>
        </p:txBody>
      </p:sp>
    </p:spTree>
    <p:extLst>
      <p:ext uri="{BB962C8B-B14F-4D97-AF65-F5344CB8AC3E}">
        <p14:creationId xmlns:p14="http://schemas.microsoft.com/office/powerpoint/2010/main" val="28299033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en-GB" dirty="0" smtClean="0"/>
              <a:t>Introductions</a:t>
            </a:r>
            <a:endParaRPr lang="en-GB" dirty="0"/>
          </a:p>
        </p:txBody>
      </p:sp>
      <p:sp>
        <p:nvSpPr>
          <p:cNvPr id="3" name="Content Placeholder 2"/>
          <p:cNvSpPr>
            <a:spLocks noGrp="1"/>
          </p:cNvSpPr>
          <p:nvPr>
            <p:ph idx="1"/>
          </p:nvPr>
        </p:nvSpPr>
        <p:spPr>
          <a:xfrm>
            <a:off x="650394" y="4054252"/>
            <a:ext cx="2479319" cy="2975148"/>
          </a:xfrm>
        </p:spPr>
        <p:txBody>
          <a:bodyPr>
            <a:normAutofit/>
          </a:bodyPr>
          <a:lstStyle/>
          <a:p>
            <a:pPr>
              <a:spcBef>
                <a:spcPts val="0"/>
              </a:spcBef>
              <a:spcAft>
                <a:spcPts val="1000"/>
              </a:spcAft>
            </a:pPr>
            <a:endParaRPr lang="en-GB" dirty="0"/>
          </a:p>
          <a:p>
            <a:endParaRPr lang="en-GB" dirty="0" smtClean="0"/>
          </a:p>
          <a:p>
            <a:endParaRPr lang="en-GB" dirty="0"/>
          </a:p>
          <a:p>
            <a:endParaRPr lang="en-GB" dirty="0" smtClean="0"/>
          </a:p>
          <a:p>
            <a:endParaRPr lang="en-GB" dirty="0"/>
          </a:p>
        </p:txBody>
      </p:sp>
      <p:sp>
        <p:nvSpPr>
          <p:cNvPr id="4" name="Rectangle 3"/>
          <p:cNvSpPr/>
          <p:nvPr/>
        </p:nvSpPr>
        <p:spPr>
          <a:xfrm>
            <a:off x="526563" y="3884892"/>
            <a:ext cx="2603150" cy="3354764"/>
          </a:xfrm>
          <a:prstGeom prst="rect">
            <a:avLst/>
          </a:prstGeom>
        </p:spPr>
        <p:txBody>
          <a:bodyPr wrap="square">
            <a:spAutoFit/>
          </a:bodyPr>
          <a:lstStyle/>
          <a:p>
            <a:r>
              <a:rPr lang="en-NZ" b="1" dirty="0" smtClean="0">
                <a:solidFill>
                  <a:schemeClr val="tx2"/>
                </a:solidFill>
              </a:rPr>
              <a:t>Leo Havemann </a:t>
            </a:r>
            <a:r>
              <a:rPr lang="en-NZ" b="1" dirty="0" smtClean="0"/>
              <a:t>@leohavemann </a:t>
            </a:r>
            <a:r>
              <a:rPr lang="en-NZ" sz="1600" dirty="0" smtClean="0">
                <a:hlinkClick r:id="rId3"/>
              </a:rPr>
              <a:t>l.havemann@bbk.ac.uk</a:t>
            </a:r>
            <a:r>
              <a:rPr lang="en-NZ" sz="1600" dirty="0" smtClean="0"/>
              <a:t>  </a:t>
            </a:r>
          </a:p>
          <a:p>
            <a:pPr marL="180000" indent="-180000">
              <a:buFont typeface="Arial" panose="020B0604020202020204" pitchFamily="34" charset="0"/>
              <a:buChar char="•"/>
            </a:pPr>
            <a:r>
              <a:rPr lang="en-US" sz="1600" dirty="0" smtClean="0"/>
              <a:t>Open </a:t>
            </a:r>
            <a:r>
              <a:rPr lang="en-US" sz="1600" dirty="0"/>
              <a:t>Education </a:t>
            </a:r>
            <a:r>
              <a:rPr lang="en-US" sz="1600" dirty="0" smtClean="0"/>
              <a:t>Researcher (OU UK)</a:t>
            </a:r>
          </a:p>
          <a:p>
            <a:pPr marL="180000" indent="-180000">
              <a:buFont typeface="Arial" panose="020B0604020202020204" pitchFamily="34" charset="0"/>
              <a:buChar char="•"/>
            </a:pPr>
            <a:r>
              <a:rPr lang="en-US" sz="1600" dirty="0" smtClean="0"/>
              <a:t>Learning Technologist, Birkbeck</a:t>
            </a:r>
            <a:r>
              <a:rPr lang="en-US" sz="1600" dirty="0"/>
              <a:t>, University of </a:t>
            </a:r>
            <a:r>
              <a:rPr lang="en-US" sz="1600" dirty="0" smtClean="0"/>
              <a:t>London</a:t>
            </a:r>
          </a:p>
          <a:p>
            <a:pPr marL="180000" indent="-180000">
              <a:buFont typeface="Arial" panose="020B0604020202020204" pitchFamily="34" charset="0"/>
              <a:buChar char="•"/>
            </a:pPr>
            <a:r>
              <a:rPr lang="en-US" sz="1600" dirty="0"/>
              <a:t>Advisory board, Open Education Working Group</a:t>
            </a:r>
          </a:p>
          <a:p>
            <a:endParaRPr lang="en-NZ" sz="1600" dirty="0"/>
          </a:p>
          <a:p>
            <a:endParaRPr lang="en-NZ" sz="1600" dirty="0"/>
          </a:p>
        </p:txBody>
      </p:sp>
      <p:sp>
        <p:nvSpPr>
          <p:cNvPr id="12" name="Rectangle 11"/>
          <p:cNvSpPr/>
          <p:nvPr/>
        </p:nvSpPr>
        <p:spPr>
          <a:xfrm>
            <a:off x="3348012" y="3884892"/>
            <a:ext cx="2513609" cy="2369880"/>
          </a:xfrm>
          <a:prstGeom prst="rect">
            <a:avLst/>
          </a:prstGeom>
        </p:spPr>
        <p:txBody>
          <a:bodyPr wrap="square">
            <a:spAutoFit/>
          </a:bodyPr>
          <a:lstStyle/>
          <a:p>
            <a:r>
              <a:rPr lang="en-NZ" b="1" dirty="0" smtClean="0">
                <a:solidFill>
                  <a:schemeClr val="tx2"/>
                </a:solidFill>
              </a:rPr>
              <a:t>Javiera </a:t>
            </a:r>
            <a:r>
              <a:rPr lang="en-NZ" b="1" dirty="0">
                <a:solidFill>
                  <a:schemeClr val="tx2"/>
                </a:solidFill>
              </a:rPr>
              <a:t>Atenas </a:t>
            </a:r>
            <a:r>
              <a:rPr lang="en-NZ" b="1" dirty="0"/>
              <a:t>@jatenas </a:t>
            </a:r>
            <a:r>
              <a:rPr lang="en-NZ" sz="1600" dirty="0" smtClean="0">
                <a:hlinkClick r:id="rId4"/>
              </a:rPr>
              <a:t>javiera.atenas@</a:t>
            </a:r>
            <a:br>
              <a:rPr lang="en-NZ" sz="1600" dirty="0" smtClean="0">
                <a:hlinkClick r:id="rId4"/>
              </a:rPr>
            </a:br>
            <a:r>
              <a:rPr lang="en-NZ" sz="1600" dirty="0" smtClean="0">
                <a:hlinkClick r:id="rId4"/>
              </a:rPr>
              <a:t>idatosabiertos.org  </a:t>
            </a:r>
            <a:endParaRPr lang="en-NZ" sz="1600" dirty="0" smtClean="0"/>
          </a:p>
          <a:p>
            <a:pPr marL="180000" indent="-180000">
              <a:buFont typeface="Arial" panose="020B0604020202020204" pitchFamily="34" charset="0"/>
              <a:buChar char="•"/>
            </a:pPr>
            <a:r>
              <a:rPr lang="en-NZ" sz="1600" dirty="0" smtClean="0"/>
              <a:t>Latin </a:t>
            </a:r>
            <a:r>
              <a:rPr lang="en-NZ" sz="1600" dirty="0"/>
              <a:t>American Initiative for Open </a:t>
            </a:r>
            <a:r>
              <a:rPr lang="en-NZ" sz="1600" dirty="0" smtClean="0"/>
              <a:t>Data</a:t>
            </a:r>
          </a:p>
          <a:p>
            <a:pPr marL="180000" indent="-180000">
              <a:buFont typeface="Arial" panose="020B0604020202020204" pitchFamily="34" charset="0"/>
              <a:buChar char="•"/>
            </a:pPr>
            <a:r>
              <a:rPr lang="en-US" sz="1600" dirty="0" smtClean="0"/>
              <a:t>Co-coordinator, Open </a:t>
            </a:r>
            <a:r>
              <a:rPr lang="en-US" sz="1600" dirty="0"/>
              <a:t>Education Working </a:t>
            </a:r>
            <a:r>
              <a:rPr lang="en-US" sz="1600" dirty="0" smtClean="0"/>
              <a:t>Group</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9260" b="10724"/>
          <a:stretch/>
        </p:blipFill>
        <p:spPr>
          <a:xfrm>
            <a:off x="526563" y="1323256"/>
            <a:ext cx="2478137" cy="2493521"/>
          </a:xfrm>
          <a:prstGeom prst="rect">
            <a:avLst/>
          </a:prstGeom>
          <a:ln w="12700">
            <a:solidFill>
              <a:schemeClr val="tx1"/>
            </a:solidFill>
          </a:ln>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937"/>
          <a:stretch/>
        </p:blipFill>
        <p:spPr>
          <a:xfrm>
            <a:off x="3348012" y="1321977"/>
            <a:ext cx="2544067" cy="2494800"/>
          </a:xfrm>
          <a:prstGeom prst="rect">
            <a:avLst/>
          </a:prstGeom>
          <a:ln w="12700">
            <a:solidFill>
              <a:schemeClr val="tx1"/>
            </a:solidFill>
          </a:ln>
        </p:spPr>
      </p:pic>
      <p:pic>
        <p:nvPicPr>
          <p:cNvPr id="2050" name="Picture 2" descr="https://s3-eu-west-1.amazonaws.com/pfigshare-u-previews/2396965/thumb.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113" y="1317785"/>
            <a:ext cx="2508032" cy="35513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12775" y="4915033"/>
            <a:ext cx="2579705" cy="1754327"/>
          </a:xfrm>
          <a:prstGeom prst="rect">
            <a:avLst/>
          </a:prstGeom>
        </p:spPr>
        <p:txBody>
          <a:bodyPr wrap="square">
            <a:spAutoFit/>
          </a:bodyPr>
          <a:lstStyle/>
          <a:p>
            <a:r>
              <a:rPr lang="en-NZ" b="1" dirty="0" smtClean="0">
                <a:hlinkClick r:id="rId7"/>
              </a:rPr>
              <a:t>education.okfn.org/open-data-as-open-educational-resources-case-studies-of-emerging-practice</a:t>
            </a:r>
            <a:endParaRPr lang="en-NZ" b="1" dirty="0"/>
          </a:p>
        </p:txBody>
      </p:sp>
    </p:spTree>
    <p:extLst>
      <p:ext uri="{BB962C8B-B14F-4D97-AF65-F5344CB8AC3E}">
        <p14:creationId xmlns:p14="http://schemas.microsoft.com/office/powerpoint/2010/main" val="37753478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457200" y="274638"/>
            <a:ext cx="8229600" cy="1143000"/>
          </a:xfrm>
        </p:spPr>
        <p:txBody>
          <a:bodyPr/>
          <a:lstStyle/>
          <a:p>
            <a:r>
              <a:rPr lang="en-US" dirty="0" smtClean="0">
                <a:cs typeface="Avenir Book"/>
              </a:rPr>
              <a:t>Open Data in learning and teaching</a:t>
            </a:r>
            <a:endParaRPr lang="en-US" dirty="0">
              <a:cs typeface="Avenir Book"/>
            </a:endParaRPr>
          </a:p>
        </p:txBody>
      </p:sp>
      <p:sp>
        <p:nvSpPr>
          <p:cNvPr id="15" name="Content Placeholder 2"/>
          <p:cNvSpPr>
            <a:spLocks noGrp="1"/>
          </p:cNvSpPr>
          <p:nvPr>
            <p:ph idx="1"/>
          </p:nvPr>
        </p:nvSpPr>
        <p:spPr>
          <a:xfrm>
            <a:off x="395536" y="1628800"/>
            <a:ext cx="8229600" cy="5884912"/>
          </a:xfrm>
        </p:spPr>
        <p:txBody>
          <a:bodyPr>
            <a:normAutofit/>
          </a:bodyPr>
          <a:lstStyle/>
          <a:p>
            <a:pPr marL="457200" indent="-457200">
              <a:buClr>
                <a:schemeClr val="tx2"/>
              </a:buClr>
              <a:buFont typeface="+mj-lt"/>
              <a:buAutoNum type="arabicPeriod" startAt="6"/>
            </a:pPr>
            <a:r>
              <a:rPr lang="en-US" b="1" dirty="0" smtClean="0">
                <a:solidFill>
                  <a:schemeClr val="tx2"/>
                </a:solidFill>
                <a:cs typeface="Avenir Book"/>
              </a:rPr>
              <a:t>Location</a:t>
            </a:r>
            <a:r>
              <a:rPr lang="en-US" b="1" dirty="0">
                <a:solidFill>
                  <a:schemeClr val="tx2"/>
                </a:solidFill>
                <a:cs typeface="Avenir Book"/>
              </a:rPr>
              <a:t>: </a:t>
            </a:r>
            <a:r>
              <a:rPr lang="en-US" dirty="0">
                <a:cs typeface="Avenir Book"/>
              </a:rPr>
              <a:t>using global, local and scientific data which is as granular as possible.</a:t>
            </a:r>
          </a:p>
          <a:p>
            <a:pPr marL="457200" indent="-457200">
              <a:lnSpc>
                <a:spcPct val="110000"/>
              </a:lnSpc>
              <a:buClr>
                <a:schemeClr val="tx2"/>
              </a:buClr>
              <a:buFont typeface="+mj-lt"/>
              <a:buAutoNum type="arabicPeriod" startAt="6"/>
            </a:pPr>
            <a:r>
              <a:rPr lang="en-US" b="1" dirty="0">
                <a:solidFill>
                  <a:schemeClr val="tx2"/>
                </a:solidFill>
                <a:cs typeface="Avenir Book"/>
              </a:rPr>
              <a:t>Modelling: </a:t>
            </a:r>
            <a:r>
              <a:rPr lang="en-US" dirty="0">
                <a:cs typeface="Avenir Book"/>
              </a:rPr>
              <a:t>developing model solutions to guide students during the challenges and activities.</a:t>
            </a:r>
          </a:p>
          <a:p>
            <a:pPr marL="457200" indent="-457200">
              <a:lnSpc>
                <a:spcPct val="110000"/>
              </a:lnSpc>
              <a:buClr>
                <a:schemeClr val="tx2"/>
              </a:buClr>
              <a:buFont typeface="+mj-lt"/>
              <a:buAutoNum type="arabicPeriod" startAt="6"/>
            </a:pPr>
            <a:r>
              <a:rPr lang="en-US" b="1" dirty="0">
                <a:solidFill>
                  <a:schemeClr val="tx2"/>
                </a:solidFill>
                <a:cs typeface="Avenir Book"/>
              </a:rPr>
              <a:t>Collaboration: </a:t>
            </a:r>
            <a:r>
              <a:rPr lang="en-US" dirty="0">
                <a:cs typeface="Avenir Book"/>
              </a:rPr>
              <a:t>supporting students to work collaboratively and at multidisciplinary level.</a:t>
            </a:r>
          </a:p>
          <a:p>
            <a:pPr marL="457200" indent="-457200">
              <a:lnSpc>
                <a:spcPct val="110000"/>
              </a:lnSpc>
              <a:buClr>
                <a:schemeClr val="tx2"/>
              </a:buClr>
              <a:buFont typeface="+mj-lt"/>
              <a:buAutoNum type="arabicPeriod" startAt="6"/>
            </a:pPr>
            <a:r>
              <a:rPr lang="en-US" b="1" dirty="0">
                <a:solidFill>
                  <a:schemeClr val="tx2"/>
                </a:solidFill>
                <a:cs typeface="Avenir Book"/>
              </a:rPr>
              <a:t>Communication: </a:t>
            </a:r>
            <a:r>
              <a:rPr lang="en-US" dirty="0">
                <a:cs typeface="Avenir Book"/>
              </a:rPr>
              <a:t>enabling students to communicate their findings to local or wider communities.</a:t>
            </a:r>
          </a:p>
          <a:p>
            <a:pPr marL="457200" indent="-457200">
              <a:lnSpc>
                <a:spcPct val="110000"/>
              </a:lnSpc>
              <a:buClr>
                <a:schemeClr val="tx2"/>
              </a:buClr>
              <a:buFont typeface="+mj-lt"/>
              <a:buAutoNum type="arabicPeriod" startAt="6"/>
            </a:pPr>
            <a:r>
              <a:rPr lang="en-US" b="1" dirty="0">
                <a:solidFill>
                  <a:schemeClr val="tx2"/>
                </a:solidFill>
                <a:cs typeface="Avenir Book"/>
              </a:rPr>
              <a:t>Criticality: </a:t>
            </a:r>
            <a:r>
              <a:rPr lang="en-US" dirty="0">
                <a:cs typeface="Avenir Book"/>
              </a:rPr>
              <a:t>encouraging students to consider how data are were collected and manipulated, by whom, and for what purposes.</a:t>
            </a:r>
          </a:p>
          <a:p>
            <a:pPr marL="457200" indent="-457200">
              <a:spcBef>
                <a:spcPts val="1000"/>
              </a:spcBef>
              <a:buFont typeface="+mj-lt"/>
              <a:buAutoNum type="arabicPeriod" startAt="6"/>
            </a:pPr>
            <a:endParaRPr lang="en-US" dirty="0">
              <a:latin typeface="Avenir Book"/>
              <a:cs typeface="Avenir Book"/>
            </a:endParaRPr>
          </a:p>
        </p:txBody>
      </p:sp>
    </p:spTree>
    <p:extLst>
      <p:ext uri="{BB962C8B-B14F-4D97-AF65-F5344CB8AC3E}">
        <p14:creationId xmlns:p14="http://schemas.microsoft.com/office/powerpoint/2010/main" val="41879412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95536" y="1256218"/>
            <a:ext cx="5328592" cy="5341134"/>
          </a:xfrm>
        </p:spPr>
        <p:txBody>
          <a:bodyPr>
            <a:noAutofit/>
          </a:bodyPr>
          <a:lstStyle/>
          <a:p>
            <a:pPr>
              <a:spcBef>
                <a:spcPts val="300"/>
              </a:spcBef>
              <a:buClr>
                <a:schemeClr val="tx2"/>
              </a:buClr>
            </a:pPr>
            <a:r>
              <a:rPr lang="en-NZ" sz="2200" dirty="0" smtClean="0">
                <a:cs typeface="Avenir Book"/>
              </a:rPr>
              <a:t>The University of Nottingham used open data in a postgraduate computer science programming course to teach students to </a:t>
            </a:r>
            <a:r>
              <a:rPr lang="en-NZ" sz="2200" dirty="0">
                <a:cs typeface="Avenir Book"/>
              </a:rPr>
              <a:t>code with networks, </a:t>
            </a:r>
            <a:r>
              <a:rPr lang="en-NZ" sz="2200" dirty="0" smtClean="0">
                <a:cs typeface="Avenir Book"/>
              </a:rPr>
              <a:t>files and </a:t>
            </a:r>
            <a:r>
              <a:rPr lang="en-NZ" sz="2200" dirty="0">
                <a:cs typeface="Avenir Book"/>
              </a:rPr>
              <a:t>data structures.</a:t>
            </a:r>
          </a:p>
          <a:p>
            <a:pPr>
              <a:spcBef>
                <a:spcPts val="300"/>
              </a:spcBef>
              <a:buClr>
                <a:schemeClr val="tx2"/>
              </a:buClr>
            </a:pPr>
            <a:r>
              <a:rPr lang="en-NZ" sz="2200" dirty="0" smtClean="0">
                <a:cs typeface="Avenir Book"/>
              </a:rPr>
              <a:t>They used Python, which is a free </a:t>
            </a:r>
            <a:br>
              <a:rPr lang="en-NZ" sz="2200" dirty="0" smtClean="0">
                <a:cs typeface="Avenir Book"/>
              </a:rPr>
            </a:br>
            <a:r>
              <a:rPr lang="en-NZ" sz="2200" dirty="0" smtClean="0">
                <a:cs typeface="Avenir Book"/>
              </a:rPr>
              <a:t>open source community-based programming language (Python Software Foundation, 2017).</a:t>
            </a:r>
          </a:p>
          <a:p>
            <a:pPr>
              <a:spcBef>
                <a:spcPts val="300"/>
              </a:spcBef>
              <a:buClr>
                <a:schemeClr val="tx2"/>
              </a:buClr>
            </a:pPr>
            <a:r>
              <a:rPr lang="en-NZ" sz="2200" dirty="0">
                <a:cs typeface="Avenir Book"/>
              </a:rPr>
              <a:t>D</a:t>
            </a:r>
            <a:r>
              <a:rPr lang="en-NZ" sz="2200" dirty="0" smtClean="0">
                <a:cs typeface="Avenir Book"/>
              </a:rPr>
              <a:t>ata were obtained from e-Book text files sourced from </a:t>
            </a:r>
            <a:r>
              <a:rPr lang="en-NZ" sz="2200" dirty="0" smtClean="0">
                <a:cs typeface="Avenir Book"/>
                <a:hlinkClick r:id="rId3"/>
              </a:rPr>
              <a:t>Project Gutenberg</a:t>
            </a:r>
            <a:r>
              <a:rPr lang="en-NZ" sz="2200" dirty="0">
                <a:cs typeface="Avenir Book"/>
                <a:hlinkClick r:id="rId3"/>
              </a:rPr>
              <a:t> </a:t>
            </a:r>
            <a:r>
              <a:rPr lang="en-NZ" sz="2200" dirty="0" smtClean="0">
                <a:cs typeface="Avenir Book"/>
              </a:rPr>
              <a:t>and </a:t>
            </a:r>
            <a:r>
              <a:rPr lang="en-NZ" sz="2200" dirty="0" smtClean="0">
                <a:cs typeface="Avenir Book"/>
                <a:hlinkClick r:id="rId4"/>
              </a:rPr>
              <a:t>City Council Carpark status data</a:t>
            </a:r>
            <a:r>
              <a:rPr lang="en-NZ" sz="2200" dirty="0" smtClean="0">
                <a:cs typeface="Avenir Book"/>
              </a:rPr>
              <a:t>.</a:t>
            </a:r>
          </a:p>
          <a:p>
            <a:pPr>
              <a:spcBef>
                <a:spcPts val="300"/>
              </a:spcBef>
              <a:buClr>
                <a:schemeClr val="tx2"/>
              </a:buClr>
            </a:pPr>
            <a:r>
              <a:rPr lang="en-NZ" sz="2200" dirty="0" smtClean="0">
                <a:cs typeface="Avenir Book"/>
              </a:rPr>
              <a:t>The assignment combined conceptual knowledge with authentic applications for public and educational use.</a:t>
            </a:r>
          </a:p>
          <a:p>
            <a:pPr>
              <a:spcBef>
                <a:spcPts val="300"/>
              </a:spcBef>
              <a:buClr>
                <a:schemeClr val="tx2"/>
              </a:buClr>
            </a:pPr>
            <a:endParaRPr lang="en-NZ" sz="2200" dirty="0" smtClean="0">
              <a:cs typeface="Avenir Book"/>
            </a:endParaRPr>
          </a:p>
          <a:p>
            <a:pPr>
              <a:spcBef>
                <a:spcPts val="300"/>
              </a:spcBef>
            </a:pPr>
            <a:endParaRPr lang="en-NZ" sz="2200" dirty="0" smtClean="0">
              <a:cs typeface="Avenir Book"/>
            </a:endParaRPr>
          </a:p>
          <a:p>
            <a:pPr>
              <a:spcBef>
                <a:spcPts val="300"/>
              </a:spcBef>
            </a:pPr>
            <a:r>
              <a:rPr lang="en-NZ" sz="2200" dirty="0" smtClean="0">
                <a:cs typeface="Avenir Book"/>
              </a:rPr>
              <a:t>  </a:t>
            </a:r>
          </a:p>
          <a:p>
            <a:pPr>
              <a:spcBef>
                <a:spcPts val="300"/>
              </a:spcBef>
            </a:pPr>
            <a:endParaRPr lang="en-US" sz="2200" dirty="0">
              <a:cs typeface="Avenir Book"/>
            </a:endParaRPr>
          </a:p>
        </p:txBody>
      </p:sp>
      <p:sp>
        <p:nvSpPr>
          <p:cNvPr id="7" name="Title 1"/>
          <p:cNvSpPr>
            <a:spLocks noGrp="1"/>
          </p:cNvSpPr>
          <p:nvPr>
            <p:ph type="title"/>
          </p:nvPr>
        </p:nvSpPr>
        <p:spPr>
          <a:xfrm>
            <a:off x="374848" y="332656"/>
            <a:ext cx="8949680" cy="990600"/>
          </a:xfrm>
        </p:spPr>
        <p:txBody>
          <a:bodyPr>
            <a:normAutofit/>
          </a:bodyPr>
          <a:lstStyle/>
          <a:p>
            <a:r>
              <a:rPr lang="en-NZ" dirty="0" smtClean="0"/>
              <a:t>Open Data for introductory programming</a:t>
            </a:r>
            <a:endParaRPr lang="en-NZ"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866"/>
          <a:stretch/>
        </p:blipFill>
        <p:spPr bwMode="auto">
          <a:xfrm>
            <a:off x="5546629" y="5539331"/>
            <a:ext cx="3585222" cy="105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25835"/>
          <a:stretch/>
        </p:blipFill>
        <p:spPr>
          <a:xfrm>
            <a:off x="5508104" y="1354262"/>
            <a:ext cx="3600000" cy="2101860"/>
          </a:xfrm>
          <a:prstGeom prst="rect">
            <a:avLst/>
          </a:prstGeom>
          <a:ln w="12700">
            <a:solidFill>
              <a:schemeClr val="tx1"/>
            </a:solidFill>
          </a:ln>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b="14790"/>
          <a:stretch/>
        </p:blipFill>
        <p:spPr>
          <a:xfrm>
            <a:off x="5508104" y="3284984"/>
            <a:ext cx="3600000" cy="2371241"/>
          </a:xfrm>
          <a:prstGeom prst="rect">
            <a:avLst/>
          </a:prstGeom>
          <a:ln w="12700">
            <a:solidFill>
              <a:schemeClr val="tx1"/>
            </a:solidFill>
          </a:ln>
        </p:spPr>
      </p:pic>
      <p:sp>
        <p:nvSpPr>
          <p:cNvPr id="8" name="TextBox 7"/>
          <p:cNvSpPr txBox="1"/>
          <p:nvPr/>
        </p:nvSpPr>
        <p:spPr>
          <a:xfrm>
            <a:off x="6668540" y="6381328"/>
            <a:ext cx="2367956" cy="769441"/>
          </a:xfrm>
          <a:prstGeom prst="rect">
            <a:avLst/>
          </a:prstGeom>
          <a:noFill/>
        </p:spPr>
        <p:txBody>
          <a:bodyPr wrap="none" rtlCol="0">
            <a:spAutoFit/>
          </a:bodyPr>
          <a:lstStyle/>
          <a:p>
            <a:r>
              <a:rPr lang="en-NZ" sz="2200" dirty="0">
                <a:cs typeface="Avenir Book"/>
              </a:rPr>
              <a:t>(</a:t>
            </a:r>
            <a:r>
              <a:rPr lang="en-NZ" sz="2200" dirty="0" smtClean="0">
                <a:cs typeface="Avenir Book"/>
              </a:rPr>
              <a:t>Coughlan, </a:t>
            </a:r>
            <a:r>
              <a:rPr lang="en-NZ" sz="2200" dirty="0">
                <a:cs typeface="Avenir Book"/>
              </a:rPr>
              <a:t>2015)</a:t>
            </a:r>
          </a:p>
          <a:p>
            <a:endParaRPr lang="en-NZ" sz="2200" dirty="0"/>
          </a:p>
        </p:txBody>
      </p:sp>
    </p:spTree>
    <p:extLst>
      <p:ext uri="{BB962C8B-B14F-4D97-AF65-F5344CB8AC3E}">
        <p14:creationId xmlns:p14="http://schemas.microsoft.com/office/powerpoint/2010/main" val="3917900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51520" y="1124744"/>
            <a:ext cx="5832648" cy="5341134"/>
          </a:xfrm>
        </p:spPr>
        <p:txBody>
          <a:bodyPr>
            <a:noAutofit/>
          </a:bodyPr>
          <a:lstStyle/>
          <a:p>
            <a:pPr>
              <a:spcBef>
                <a:spcPts val="300"/>
              </a:spcBef>
              <a:buClr>
                <a:schemeClr val="tx2"/>
              </a:buClr>
              <a:buSzPct val="100000"/>
            </a:pPr>
            <a:r>
              <a:rPr lang="en-NZ" sz="2200" dirty="0" smtClean="0">
                <a:cs typeface="Avenir Book"/>
              </a:rPr>
              <a:t>The </a:t>
            </a:r>
            <a:r>
              <a:rPr lang="en-NZ" sz="2200" dirty="0" err="1" smtClean="0">
                <a:cs typeface="Avenir Book"/>
              </a:rPr>
              <a:t>Scuola</a:t>
            </a:r>
            <a:r>
              <a:rPr lang="en-NZ" sz="2200" dirty="0" smtClean="0">
                <a:cs typeface="Avenir Book"/>
              </a:rPr>
              <a:t> di </a:t>
            </a:r>
            <a:r>
              <a:rPr lang="en-NZ" sz="2200" dirty="0" err="1" smtClean="0">
                <a:cs typeface="Avenir Book"/>
              </a:rPr>
              <a:t>OpenCoesione</a:t>
            </a:r>
            <a:r>
              <a:rPr lang="en-NZ" sz="2200" dirty="0" smtClean="0">
                <a:cs typeface="Avenir Book"/>
              </a:rPr>
              <a:t> is a MOOC designed for Italian High School students </a:t>
            </a:r>
            <a:br>
              <a:rPr lang="en-NZ" sz="2200" dirty="0" smtClean="0">
                <a:cs typeface="Avenir Book"/>
              </a:rPr>
            </a:br>
            <a:r>
              <a:rPr lang="en-NZ" sz="2200" dirty="0" smtClean="0">
                <a:cs typeface="Avenir Book"/>
              </a:rPr>
              <a:t>to challenge them to:</a:t>
            </a:r>
          </a:p>
          <a:p>
            <a:pPr marL="731520" lvl="1" indent="-457200">
              <a:spcBef>
                <a:spcPts val="300"/>
              </a:spcBef>
              <a:buClr>
                <a:schemeClr val="tx2"/>
              </a:buClr>
              <a:buFont typeface="+mj-lt"/>
              <a:buAutoNum type="arabicPeriod"/>
            </a:pPr>
            <a:r>
              <a:rPr lang="en-NZ" sz="2200" dirty="0">
                <a:cs typeface="Avenir Book"/>
              </a:rPr>
              <a:t>f</a:t>
            </a:r>
            <a:r>
              <a:rPr lang="en-NZ" sz="2200" dirty="0" smtClean="0">
                <a:cs typeface="Avenir Book"/>
              </a:rPr>
              <a:t>ind out how public money is spent </a:t>
            </a:r>
            <a:br>
              <a:rPr lang="en-NZ" sz="2200" dirty="0" smtClean="0">
                <a:cs typeface="Avenir Book"/>
              </a:rPr>
            </a:br>
            <a:r>
              <a:rPr lang="en-NZ" sz="2200" dirty="0" smtClean="0">
                <a:cs typeface="Avenir Book"/>
              </a:rPr>
              <a:t>in a given area,</a:t>
            </a:r>
          </a:p>
          <a:p>
            <a:pPr marL="731520" lvl="1" indent="-457200">
              <a:spcBef>
                <a:spcPts val="300"/>
              </a:spcBef>
              <a:buClr>
                <a:schemeClr val="tx2"/>
              </a:buClr>
              <a:buFont typeface="+mj-lt"/>
              <a:buAutoNum type="arabicPeriod"/>
            </a:pPr>
            <a:r>
              <a:rPr lang="en-NZ" sz="2200" dirty="0">
                <a:cs typeface="Avenir Book"/>
              </a:rPr>
              <a:t>a</a:t>
            </a:r>
            <a:r>
              <a:rPr lang="en-NZ" sz="2200" dirty="0" smtClean="0">
                <a:cs typeface="Avenir Book"/>
              </a:rPr>
              <a:t>ssess the progress and challenges facing funded projects, and</a:t>
            </a:r>
          </a:p>
          <a:p>
            <a:pPr marL="731520" lvl="1" indent="-457200">
              <a:spcBef>
                <a:spcPts val="300"/>
              </a:spcBef>
              <a:buClr>
                <a:schemeClr val="tx2"/>
              </a:buClr>
              <a:buFont typeface="+mj-lt"/>
              <a:buAutoNum type="arabicPeriod"/>
            </a:pPr>
            <a:r>
              <a:rPr lang="en-NZ" sz="2200" dirty="0">
                <a:cs typeface="Avenir Book"/>
              </a:rPr>
              <a:t>m</a:t>
            </a:r>
            <a:r>
              <a:rPr lang="en-NZ" sz="2200" dirty="0" smtClean="0">
                <a:cs typeface="Avenir Book"/>
              </a:rPr>
              <a:t>onitor public investment.</a:t>
            </a:r>
          </a:p>
          <a:p>
            <a:pPr>
              <a:spcBef>
                <a:spcPts val="500"/>
              </a:spcBef>
              <a:buClr>
                <a:schemeClr val="tx2"/>
              </a:buClr>
            </a:pPr>
            <a:r>
              <a:rPr lang="en-NZ" sz="2200" dirty="0" smtClean="0">
                <a:cs typeface="Avenir Book"/>
              </a:rPr>
              <a:t>Data are obtained from the </a:t>
            </a:r>
            <a:r>
              <a:rPr lang="en-NZ" sz="2200" dirty="0" err="1" smtClean="0">
                <a:cs typeface="Avenir Book"/>
              </a:rPr>
              <a:t>OpenCoesione</a:t>
            </a:r>
            <a:r>
              <a:rPr lang="en-NZ" sz="2200" dirty="0" smtClean="0">
                <a:cs typeface="Avenir Book"/>
              </a:rPr>
              <a:t> portal, the Italian National Institute of Statistics and other public sources.</a:t>
            </a:r>
          </a:p>
          <a:p>
            <a:pPr>
              <a:spcBef>
                <a:spcPts val="500"/>
              </a:spcBef>
              <a:buClr>
                <a:schemeClr val="tx2"/>
              </a:buClr>
            </a:pPr>
            <a:r>
              <a:rPr lang="en-NZ" sz="2200" dirty="0" smtClean="0">
                <a:cs typeface="Avenir Book"/>
              </a:rPr>
              <a:t>Participants collaborate in teams on projects involving open data analysis, </a:t>
            </a:r>
            <a:br>
              <a:rPr lang="en-NZ" sz="2200" dirty="0" smtClean="0">
                <a:cs typeface="Avenir Book"/>
              </a:rPr>
            </a:br>
            <a:r>
              <a:rPr lang="en-NZ" sz="2200" dirty="0" smtClean="0">
                <a:cs typeface="Avenir Book"/>
              </a:rPr>
              <a:t>data journalism and creating infographics related to real-life </a:t>
            </a:r>
            <a:r>
              <a:rPr lang="en-NZ" sz="2200" dirty="0">
                <a:cs typeface="Avenir Book"/>
              </a:rPr>
              <a:t>civic </a:t>
            </a:r>
            <a:r>
              <a:rPr lang="en-NZ" sz="2200" dirty="0" smtClean="0">
                <a:cs typeface="Avenir Book"/>
              </a:rPr>
              <a:t>issues.</a:t>
            </a:r>
          </a:p>
        </p:txBody>
      </p:sp>
      <p:sp>
        <p:nvSpPr>
          <p:cNvPr id="7" name="Title 1"/>
          <p:cNvSpPr>
            <a:spLocks noGrp="1"/>
          </p:cNvSpPr>
          <p:nvPr>
            <p:ph type="title"/>
          </p:nvPr>
        </p:nvSpPr>
        <p:spPr>
          <a:xfrm>
            <a:off x="374848" y="332656"/>
            <a:ext cx="8229600" cy="990600"/>
          </a:xfrm>
        </p:spPr>
        <p:txBody>
          <a:bodyPr>
            <a:normAutofit/>
          </a:bodyPr>
          <a:lstStyle/>
          <a:p>
            <a:r>
              <a:rPr lang="en-NZ" dirty="0" smtClean="0"/>
              <a:t>A </a:t>
            </a:r>
            <a:r>
              <a:rPr lang="en-NZ" dirty="0" err="1"/>
              <a:t>S</a:t>
            </a:r>
            <a:r>
              <a:rPr lang="en-NZ" dirty="0" err="1" smtClean="0"/>
              <a:t>cuola</a:t>
            </a:r>
            <a:r>
              <a:rPr lang="en-NZ" dirty="0" smtClean="0"/>
              <a:t> di </a:t>
            </a:r>
            <a:r>
              <a:rPr lang="en-NZ" dirty="0" err="1" smtClean="0"/>
              <a:t>OpenCoesione</a:t>
            </a:r>
            <a:endParaRPr lang="en-NZ" dirty="0"/>
          </a:p>
        </p:txBody>
      </p:sp>
      <p:pic>
        <p:nvPicPr>
          <p:cNvPr id="1026" name="Picture 2" descr="http://www.sardegna2050.it/wp-content/uploads/2016/12/A-scuola-di-open-coesion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6335292" y="404664"/>
            <a:ext cx="2773212" cy="6722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248" r="2973" b="3154"/>
          <a:stretch/>
        </p:blipFill>
        <p:spPr>
          <a:xfrm>
            <a:off x="5873858" y="1247461"/>
            <a:ext cx="3270270" cy="2981030"/>
          </a:xfrm>
          <a:prstGeom prst="rect">
            <a:avLst/>
          </a:prstGeom>
          <a:ln w="12700">
            <a:solidFill>
              <a:schemeClr val="tx1"/>
            </a:solid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378"/>
          <a:stretch/>
        </p:blipFill>
        <p:spPr>
          <a:xfrm>
            <a:off x="5873858" y="4194398"/>
            <a:ext cx="3270270" cy="2663602"/>
          </a:xfrm>
          <a:prstGeom prst="rect">
            <a:avLst/>
          </a:prstGeom>
          <a:ln w="12700">
            <a:solidFill>
              <a:schemeClr val="tx1"/>
            </a:solidFill>
          </a:ln>
        </p:spPr>
      </p:pic>
      <p:sp>
        <p:nvSpPr>
          <p:cNvPr id="4" name="TextBox 3"/>
          <p:cNvSpPr txBox="1"/>
          <p:nvPr/>
        </p:nvSpPr>
        <p:spPr>
          <a:xfrm>
            <a:off x="2629059" y="6381328"/>
            <a:ext cx="3244799" cy="769441"/>
          </a:xfrm>
          <a:prstGeom prst="rect">
            <a:avLst/>
          </a:prstGeom>
          <a:noFill/>
        </p:spPr>
        <p:txBody>
          <a:bodyPr wrap="none" rtlCol="0">
            <a:spAutoFit/>
          </a:bodyPr>
          <a:lstStyle/>
          <a:p>
            <a:r>
              <a:rPr lang="en-NZ" sz="2200" dirty="0">
                <a:cs typeface="Avenir Book"/>
              </a:rPr>
              <a:t>(</a:t>
            </a:r>
            <a:r>
              <a:rPr lang="en-NZ" sz="2200" dirty="0" err="1">
                <a:cs typeface="Avenir Book"/>
              </a:rPr>
              <a:t>Ciociola</a:t>
            </a:r>
            <a:r>
              <a:rPr lang="en-NZ" sz="2200" dirty="0">
                <a:cs typeface="Avenir Book"/>
              </a:rPr>
              <a:t> &amp; </a:t>
            </a:r>
            <a:r>
              <a:rPr lang="en-NZ" sz="2200" dirty="0" err="1">
                <a:cs typeface="Avenir Book"/>
              </a:rPr>
              <a:t>Reggi</a:t>
            </a:r>
            <a:r>
              <a:rPr lang="en-NZ" sz="2200" dirty="0">
                <a:cs typeface="Avenir Book"/>
              </a:rPr>
              <a:t>, 2015)</a:t>
            </a:r>
          </a:p>
          <a:p>
            <a:endParaRPr lang="en-NZ" sz="2200" dirty="0"/>
          </a:p>
        </p:txBody>
      </p:sp>
    </p:spTree>
    <p:extLst>
      <p:ext uri="{BB962C8B-B14F-4D97-AF65-F5344CB8AC3E}">
        <p14:creationId xmlns:p14="http://schemas.microsoft.com/office/powerpoint/2010/main" val="23524686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405"/>
          <a:stretch/>
        </p:blipFill>
        <p:spPr>
          <a:xfrm>
            <a:off x="6007140" y="1113818"/>
            <a:ext cx="2701195" cy="2268000"/>
          </a:xfrm>
          <a:prstGeom prst="rect">
            <a:avLst/>
          </a:prstGeom>
        </p:spPr>
      </p:pic>
      <p:sp>
        <p:nvSpPr>
          <p:cNvPr id="7" name="Title 1"/>
          <p:cNvSpPr>
            <a:spLocks noGrp="1"/>
          </p:cNvSpPr>
          <p:nvPr>
            <p:ph type="title"/>
          </p:nvPr>
        </p:nvSpPr>
        <p:spPr>
          <a:xfrm>
            <a:off x="374848" y="332656"/>
            <a:ext cx="8769152" cy="990600"/>
          </a:xfrm>
        </p:spPr>
        <p:txBody>
          <a:bodyPr>
            <a:normAutofit/>
          </a:bodyPr>
          <a:lstStyle/>
          <a:p>
            <a:r>
              <a:rPr lang="en-NZ" dirty="0" smtClean="0"/>
              <a:t>Open data and knowledge societies</a:t>
            </a:r>
            <a:endParaRPr lang="en-NZ" dirty="0"/>
          </a:p>
        </p:txBody>
      </p:sp>
      <p:sp>
        <p:nvSpPr>
          <p:cNvPr id="8" name="TextBox 7"/>
          <p:cNvSpPr txBox="1"/>
          <p:nvPr/>
        </p:nvSpPr>
        <p:spPr>
          <a:xfrm>
            <a:off x="7193067" y="6403975"/>
            <a:ext cx="1943609" cy="769441"/>
          </a:xfrm>
          <a:prstGeom prst="rect">
            <a:avLst/>
          </a:prstGeom>
          <a:noFill/>
        </p:spPr>
        <p:txBody>
          <a:bodyPr wrap="none" rtlCol="0">
            <a:spAutoFit/>
          </a:bodyPr>
          <a:lstStyle/>
          <a:p>
            <a:r>
              <a:rPr lang="en-NZ" sz="2200" dirty="0" smtClean="0">
                <a:cs typeface="Avenir Book"/>
              </a:rPr>
              <a:t>(Power, 2015)</a:t>
            </a:r>
          </a:p>
          <a:p>
            <a:endParaRPr lang="en-NZ" sz="2200" dirty="0"/>
          </a:p>
        </p:txBody>
      </p:sp>
      <p:sp>
        <p:nvSpPr>
          <p:cNvPr id="9" name="Content Placeholder 2"/>
          <p:cNvSpPr>
            <a:spLocks noGrp="1"/>
          </p:cNvSpPr>
          <p:nvPr>
            <p:ph idx="1"/>
          </p:nvPr>
        </p:nvSpPr>
        <p:spPr>
          <a:xfrm>
            <a:off x="395535" y="1196752"/>
            <a:ext cx="8636200" cy="5341134"/>
          </a:xfrm>
        </p:spPr>
        <p:txBody>
          <a:bodyPr>
            <a:noAutofit/>
          </a:bodyPr>
          <a:lstStyle/>
          <a:p>
            <a:pPr>
              <a:spcBef>
                <a:spcPts val="300"/>
              </a:spcBef>
              <a:buClr>
                <a:schemeClr val="tx2"/>
              </a:buClr>
            </a:pPr>
            <a:r>
              <a:rPr lang="en-NZ" sz="2200" dirty="0" smtClean="0">
                <a:cs typeface="Avenir Book"/>
              </a:rPr>
              <a:t>MSc students studying towards Information </a:t>
            </a:r>
            <a:br>
              <a:rPr lang="en-NZ" sz="2200" dirty="0" smtClean="0">
                <a:cs typeface="Avenir Book"/>
              </a:rPr>
            </a:br>
            <a:r>
              <a:rPr lang="en-NZ" sz="2200" dirty="0" smtClean="0">
                <a:cs typeface="Avenir Book"/>
              </a:rPr>
              <a:t>Management or Information Technology  </a:t>
            </a:r>
            <a:br>
              <a:rPr lang="en-NZ" sz="2200" dirty="0" smtClean="0">
                <a:cs typeface="Avenir Book"/>
              </a:rPr>
            </a:br>
            <a:r>
              <a:rPr lang="en-NZ" sz="2200" dirty="0" smtClean="0">
                <a:cs typeface="Avenir Book"/>
              </a:rPr>
              <a:t>qualifications at the University of Bristol </a:t>
            </a:r>
            <a:br>
              <a:rPr lang="en-NZ" sz="2200" dirty="0" smtClean="0">
                <a:cs typeface="Avenir Book"/>
              </a:rPr>
            </a:br>
            <a:r>
              <a:rPr lang="en-NZ" sz="2200" dirty="0" smtClean="0">
                <a:cs typeface="Avenir Book"/>
              </a:rPr>
              <a:t>use open datasets and websites to consider </a:t>
            </a:r>
            <a:br>
              <a:rPr lang="en-NZ" sz="2200" dirty="0" smtClean="0">
                <a:cs typeface="Avenir Book"/>
              </a:rPr>
            </a:br>
            <a:r>
              <a:rPr lang="en-NZ" sz="2200" dirty="0" smtClean="0">
                <a:cs typeface="Avenir Book"/>
              </a:rPr>
              <a:t>the benefits of being able to make sense of </a:t>
            </a:r>
            <a:br>
              <a:rPr lang="en-NZ" sz="2200" dirty="0" smtClean="0">
                <a:cs typeface="Avenir Book"/>
              </a:rPr>
            </a:br>
            <a:r>
              <a:rPr lang="en-NZ" sz="2200" dirty="0" smtClean="0">
                <a:cs typeface="Avenir Book"/>
              </a:rPr>
              <a:t>data for individuals, organisations and society.</a:t>
            </a:r>
          </a:p>
          <a:p>
            <a:pPr>
              <a:spcBef>
                <a:spcPts val="300"/>
              </a:spcBef>
              <a:buClr>
                <a:schemeClr val="tx2"/>
              </a:buClr>
            </a:pPr>
            <a:r>
              <a:rPr lang="en-NZ" sz="2200" dirty="0" smtClean="0">
                <a:cs typeface="Avenir Book"/>
              </a:rPr>
              <a:t>Website statistics and visualisation tools are used to help students consider the role of information and knowledge management and data literacy in knowledge societies and knowledge economies.</a:t>
            </a:r>
          </a:p>
          <a:p>
            <a:pPr>
              <a:spcBef>
                <a:spcPts val="300"/>
              </a:spcBef>
              <a:buClr>
                <a:schemeClr val="tx2"/>
              </a:buClr>
            </a:pPr>
            <a:r>
              <a:rPr lang="en-NZ" sz="2200" dirty="0" smtClean="0">
                <a:cs typeface="Avenir Book"/>
              </a:rPr>
              <a:t>Students are asked to interrogate and analyse trends and developments using open data to deepen their understanding of how data is used to provide information and deepen knowledge, but also how it is produced, consumed and commodified.</a:t>
            </a:r>
          </a:p>
          <a:p>
            <a:pPr>
              <a:spcBef>
                <a:spcPts val="300"/>
              </a:spcBef>
              <a:buClr>
                <a:schemeClr val="tx2"/>
              </a:buClr>
            </a:pPr>
            <a:r>
              <a:rPr lang="en-NZ" sz="2200" dirty="0" smtClean="0">
                <a:cs typeface="Avenir Book"/>
              </a:rPr>
              <a:t>This case study has been shared internally as an exemplar of practice at Sharing Approaches to Learning and Teaching (SALT) meetings and Faculty forums.</a:t>
            </a:r>
          </a:p>
          <a:p>
            <a:pPr>
              <a:spcBef>
                <a:spcPts val="300"/>
              </a:spcBef>
              <a:buClr>
                <a:schemeClr val="tx2"/>
              </a:buClr>
            </a:pPr>
            <a:endParaRPr lang="en-NZ" sz="2200" dirty="0" smtClean="0">
              <a:cs typeface="Avenir Book"/>
            </a:endParaRPr>
          </a:p>
          <a:p>
            <a:pPr>
              <a:spcBef>
                <a:spcPts val="300"/>
              </a:spcBef>
              <a:buClr>
                <a:schemeClr val="tx2"/>
              </a:buClr>
            </a:pPr>
            <a:endParaRPr lang="en-NZ" sz="2200" dirty="0" smtClean="0">
              <a:cs typeface="Avenir Book"/>
            </a:endParaRPr>
          </a:p>
          <a:p>
            <a:pPr>
              <a:spcBef>
                <a:spcPts val="300"/>
              </a:spcBef>
              <a:buClr>
                <a:schemeClr val="tx2"/>
              </a:buClr>
            </a:pPr>
            <a:endParaRPr lang="en-NZ" sz="2200" dirty="0" smtClean="0">
              <a:cs typeface="Avenir Book"/>
            </a:endParaRPr>
          </a:p>
          <a:p>
            <a:pPr>
              <a:spcBef>
                <a:spcPts val="300"/>
              </a:spcBef>
              <a:buClr>
                <a:schemeClr val="tx2"/>
              </a:buClr>
            </a:pPr>
            <a:endParaRPr lang="en-NZ" sz="2200" dirty="0" smtClean="0">
              <a:cs typeface="Avenir Book"/>
            </a:endParaRPr>
          </a:p>
          <a:p>
            <a:pPr>
              <a:spcBef>
                <a:spcPts val="300"/>
              </a:spcBef>
            </a:pPr>
            <a:endParaRPr lang="en-NZ" sz="2200" dirty="0" smtClean="0">
              <a:cs typeface="Avenir Book"/>
            </a:endParaRPr>
          </a:p>
          <a:p>
            <a:pPr>
              <a:spcBef>
                <a:spcPts val="300"/>
              </a:spcBef>
            </a:pPr>
            <a:r>
              <a:rPr lang="en-NZ" sz="2200" dirty="0" smtClean="0">
                <a:cs typeface="Avenir Book"/>
              </a:rPr>
              <a:t>  </a:t>
            </a:r>
          </a:p>
          <a:p>
            <a:pPr>
              <a:spcBef>
                <a:spcPts val="300"/>
              </a:spcBef>
            </a:pPr>
            <a:endParaRPr lang="en-US" sz="2200" dirty="0">
              <a:cs typeface="Avenir Book"/>
            </a:endParaRPr>
          </a:p>
        </p:txBody>
      </p:sp>
    </p:spTree>
    <p:extLst>
      <p:ext uri="{BB962C8B-B14F-4D97-AF65-F5344CB8AC3E}">
        <p14:creationId xmlns:p14="http://schemas.microsoft.com/office/powerpoint/2010/main" val="6538917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332656"/>
            <a:ext cx="8229600" cy="990600"/>
          </a:xfrm>
        </p:spPr>
        <p:txBody>
          <a:bodyPr>
            <a:normAutofit/>
          </a:bodyPr>
          <a:lstStyle/>
          <a:p>
            <a:r>
              <a:rPr lang="en-NZ" dirty="0"/>
              <a:t>Open Migration</a:t>
            </a:r>
          </a:p>
        </p:txBody>
      </p:sp>
      <p:sp>
        <p:nvSpPr>
          <p:cNvPr id="9" name="Content Placeholder 2"/>
          <p:cNvSpPr>
            <a:spLocks noGrp="1"/>
          </p:cNvSpPr>
          <p:nvPr>
            <p:ph idx="1"/>
          </p:nvPr>
        </p:nvSpPr>
        <p:spPr>
          <a:xfrm>
            <a:off x="395536" y="1256218"/>
            <a:ext cx="8748464" cy="6061214"/>
          </a:xfrm>
        </p:spPr>
        <p:txBody>
          <a:bodyPr>
            <a:noAutofit/>
          </a:bodyPr>
          <a:lstStyle/>
          <a:p>
            <a:pPr>
              <a:spcBef>
                <a:spcPts val="300"/>
              </a:spcBef>
              <a:buClr>
                <a:schemeClr val="tx2"/>
              </a:buClr>
              <a:buSzPct val="100000"/>
            </a:pPr>
            <a:r>
              <a:rPr lang="en-NZ" sz="2200" dirty="0" smtClean="0">
                <a:cs typeface="Avenir Book"/>
              </a:rPr>
              <a:t>Open Data can be used to support learners to understand </a:t>
            </a:r>
            <a:br>
              <a:rPr lang="en-NZ" sz="2200" dirty="0" smtClean="0">
                <a:cs typeface="Avenir Book"/>
              </a:rPr>
            </a:br>
            <a:r>
              <a:rPr lang="en-NZ" sz="2200" dirty="0" smtClean="0">
                <a:cs typeface="Avenir Book"/>
              </a:rPr>
              <a:t>socio-political phenomena, such as the refugee crisis. </a:t>
            </a:r>
          </a:p>
          <a:p>
            <a:pPr>
              <a:spcBef>
                <a:spcPts val="300"/>
              </a:spcBef>
              <a:buClr>
                <a:schemeClr val="tx2"/>
              </a:buClr>
              <a:buSzPct val="100000"/>
            </a:pPr>
            <a:r>
              <a:rPr lang="en-NZ" sz="2200" dirty="0" smtClean="0">
                <a:cs typeface="Avenir Book"/>
              </a:rPr>
              <a:t>This </a:t>
            </a:r>
            <a:r>
              <a:rPr lang="en-NZ" sz="2200" dirty="0">
                <a:cs typeface="Avenir Book"/>
              </a:rPr>
              <a:t>Italian project </a:t>
            </a:r>
            <a:r>
              <a:rPr lang="en-NZ" sz="2200" dirty="0" smtClean="0">
                <a:cs typeface="Avenir Book"/>
              </a:rPr>
              <a:t>used journalistic techniques</a:t>
            </a:r>
            <a:r>
              <a:rPr lang="en-NZ" sz="2200" dirty="0">
                <a:cs typeface="Avenir Book"/>
              </a:rPr>
              <a:t>, such as fact-checking (</a:t>
            </a:r>
            <a:r>
              <a:rPr lang="en-US" sz="2200" dirty="0">
                <a:cs typeface="Avenir Book"/>
              </a:rPr>
              <a:t>Annenberg Public Policy Center, 2017)</a:t>
            </a:r>
            <a:r>
              <a:rPr lang="en-NZ" sz="2200" dirty="0">
                <a:cs typeface="Avenir Book"/>
              </a:rPr>
              <a:t> in civic and </a:t>
            </a:r>
            <a:r>
              <a:rPr lang="en-NZ" sz="2200" dirty="0" smtClean="0">
                <a:cs typeface="Avenir Book"/>
              </a:rPr>
              <a:t/>
            </a:r>
            <a:br>
              <a:rPr lang="en-NZ" sz="2200" dirty="0" smtClean="0">
                <a:cs typeface="Avenir Book"/>
              </a:rPr>
            </a:br>
            <a:r>
              <a:rPr lang="en-NZ" sz="2200" dirty="0" smtClean="0">
                <a:cs typeface="Avenir Book"/>
              </a:rPr>
              <a:t>data-led </a:t>
            </a:r>
            <a:r>
              <a:rPr lang="en-NZ" sz="2200" dirty="0">
                <a:cs typeface="Avenir Book"/>
              </a:rPr>
              <a:t>research and data-expeditions (School </a:t>
            </a:r>
            <a:r>
              <a:rPr lang="en-NZ" sz="2200" dirty="0" smtClean="0">
                <a:cs typeface="Avenir Book"/>
              </a:rPr>
              <a:t>of Data, </a:t>
            </a:r>
            <a:r>
              <a:rPr lang="en-NZ" sz="2200" dirty="0" err="1" smtClean="0">
                <a:cs typeface="Avenir Book"/>
              </a:rPr>
              <a:t>n.d.</a:t>
            </a:r>
            <a:r>
              <a:rPr lang="en-NZ" sz="2200" dirty="0" smtClean="0">
                <a:cs typeface="Avenir Book"/>
              </a:rPr>
              <a:t>).</a:t>
            </a:r>
          </a:p>
          <a:p>
            <a:pPr>
              <a:spcBef>
                <a:spcPts val="300"/>
              </a:spcBef>
              <a:buClr>
                <a:schemeClr val="tx2"/>
              </a:buClr>
              <a:buSzPct val="100000"/>
            </a:pPr>
            <a:r>
              <a:rPr lang="en-NZ" sz="2200" dirty="0" smtClean="0">
                <a:cs typeface="Avenir Book"/>
              </a:rPr>
              <a:t>Students engaged </a:t>
            </a:r>
            <a:r>
              <a:rPr lang="en-NZ" sz="2200" dirty="0">
                <a:cs typeface="Avenir Book"/>
              </a:rPr>
              <a:t>with </a:t>
            </a:r>
            <a:r>
              <a:rPr lang="en-NZ" sz="2200" dirty="0" smtClean="0">
                <a:cs typeface="Avenir Book"/>
              </a:rPr>
              <a:t>migration data to </a:t>
            </a:r>
            <a:r>
              <a:rPr lang="en-NZ" sz="2200" dirty="0">
                <a:cs typeface="Avenir Book"/>
              </a:rPr>
              <a:t>challenge </a:t>
            </a:r>
            <a:r>
              <a:rPr lang="en-NZ" sz="2200" dirty="0" smtClean="0">
                <a:cs typeface="Avenir Book"/>
              </a:rPr>
              <a:t>stereotypes </a:t>
            </a:r>
            <a:br>
              <a:rPr lang="en-NZ" sz="2200" dirty="0" smtClean="0">
                <a:cs typeface="Avenir Book"/>
              </a:rPr>
            </a:br>
            <a:r>
              <a:rPr lang="en-NZ" sz="2200" dirty="0" smtClean="0">
                <a:cs typeface="Avenir Book"/>
              </a:rPr>
              <a:t>and influence public </a:t>
            </a:r>
            <a:r>
              <a:rPr lang="en-NZ" sz="2200" dirty="0">
                <a:cs typeface="Avenir Book"/>
              </a:rPr>
              <a:t>opinion and </a:t>
            </a:r>
            <a:r>
              <a:rPr lang="en-NZ" sz="2200" dirty="0" smtClean="0">
                <a:cs typeface="Avenir Book"/>
              </a:rPr>
              <a:t>policy.</a:t>
            </a:r>
          </a:p>
          <a:p>
            <a:pPr>
              <a:spcBef>
                <a:spcPts val="300"/>
              </a:spcBef>
              <a:buClr>
                <a:schemeClr val="tx2"/>
              </a:buClr>
              <a:buSzPct val="100000"/>
            </a:pPr>
            <a:r>
              <a:rPr lang="en-NZ" sz="2200" dirty="0" smtClean="0">
                <a:cs typeface="Avenir Book"/>
              </a:rPr>
              <a:t>The </a:t>
            </a:r>
            <a:r>
              <a:rPr lang="en-NZ" sz="2200" dirty="0">
                <a:cs typeface="Avenir Book"/>
              </a:rPr>
              <a:t>project </a:t>
            </a:r>
            <a:r>
              <a:rPr lang="en-NZ" sz="2200" dirty="0" smtClean="0">
                <a:cs typeface="Avenir Book"/>
              </a:rPr>
              <a:t>trained </a:t>
            </a:r>
            <a:r>
              <a:rPr lang="en-NZ" sz="2200" dirty="0">
                <a:cs typeface="Avenir Book"/>
              </a:rPr>
              <a:t>students, researchers </a:t>
            </a:r>
            <a:r>
              <a:rPr lang="en-NZ" sz="2200" dirty="0" smtClean="0">
                <a:cs typeface="Avenir Book"/>
              </a:rPr>
              <a:t/>
            </a:r>
            <a:br>
              <a:rPr lang="en-NZ" sz="2200" dirty="0" smtClean="0">
                <a:cs typeface="Avenir Book"/>
              </a:rPr>
            </a:br>
            <a:r>
              <a:rPr lang="en-NZ" sz="2200" dirty="0" smtClean="0">
                <a:cs typeface="Avenir Book"/>
              </a:rPr>
              <a:t>and </a:t>
            </a:r>
            <a:r>
              <a:rPr lang="en-NZ" sz="2200" dirty="0">
                <a:cs typeface="Avenir Book"/>
              </a:rPr>
              <a:t>citizens to understand the real numbers </a:t>
            </a:r>
            <a:r>
              <a:rPr lang="en-NZ" sz="2200" dirty="0" smtClean="0">
                <a:cs typeface="Avenir Book"/>
              </a:rPr>
              <a:t/>
            </a:r>
            <a:br>
              <a:rPr lang="en-NZ" sz="2200" dirty="0" smtClean="0">
                <a:cs typeface="Avenir Book"/>
              </a:rPr>
            </a:br>
            <a:r>
              <a:rPr lang="en-NZ" sz="2200" dirty="0" smtClean="0">
                <a:cs typeface="Avenir Book"/>
              </a:rPr>
              <a:t>and issues for </a:t>
            </a:r>
            <a:r>
              <a:rPr lang="en-NZ" sz="2200" dirty="0">
                <a:cs typeface="Avenir Book"/>
              </a:rPr>
              <a:t>refugees in </a:t>
            </a:r>
            <a:r>
              <a:rPr lang="en-NZ" sz="2200" dirty="0" smtClean="0">
                <a:cs typeface="Avenir Book"/>
              </a:rPr>
              <a:t>Italy in order to </a:t>
            </a:r>
            <a:br>
              <a:rPr lang="en-NZ" sz="2200" dirty="0" smtClean="0">
                <a:cs typeface="Avenir Book"/>
              </a:rPr>
            </a:br>
            <a:r>
              <a:rPr lang="en-NZ" sz="2200" dirty="0" smtClean="0">
                <a:cs typeface="Avenir Book"/>
              </a:rPr>
              <a:t>support </a:t>
            </a:r>
            <a:r>
              <a:rPr lang="en-NZ" sz="2200" dirty="0">
                <a:cs typeface="Avenir Book"/>
              </a:rPr>
              <a:t>their integration into the </a:t>
            </a:r>
            <a:r>
              <a:rPr lang="en-NZ" sz="2200" dirty="0" smtClean="0">
                <a:cs typeface="Avenir Book"/>
              </a:rPr>
              <a:t>community</a:t>
            </a:r>
            <a:r>
              <a:rPr lang="en-NZ" sz="2200" dirty="0">
                <a:cs typeface="Avenir Book"/>
              </a:rPr>
              <a:t>. </a:t>
            </a:r>
            <a:endParaRPr lang="en-NZ" sz="2200" dirty="0" smtClean="0">
              <a:cs typeface="Avenir Book"/>
            </a:endParaRPr>
          </a:p>
          <a:p>
            <a:pPr>
              <a:spcBef>
                <a:spcPts val="300"/>
              </a:spcBef>
              <a:buClr>
                <a:schemeClr val="tx2"/>
              </a:buClr>
              <a:buSzPct val="100000"/>
            </a:pPr>
            <a:r>
              <a:rPr lang="en-NZ" sz="2200" dirty="0" smtClean="0">
                <a:cs typeface="Avenir Book"/>
              </a:rPr>
              <a:t>Open </a:t>
            </a:r>
            <a:r>
              <a:rPr lang="en-NZ" sz="2200" dirty="0">
                <a:cs typeface="Avenir Book"/>
              </a:rPr>
              <a:t>Data was used in this project to </a:t>
            </a:r>
            <a:r>
              <a:rPr lang="en-NZ" sz="2200" dirty="0" smtClean="0">
                <a:cs typeface="Avenir Book"/>
              </a:rPr>
              <a:t>create</a:t>
            </a:r>
            <a:br>
              <a:rPr lang="en-NZ" sz="2200" dirty="0" smtClean="0">
                <a:cs typeface="Avenir Book"/>
              </a:rPr>
            </a:br>
            <a:r>
              <a:rPr lang="en-NZ" sz="2200" dirty="0" smtClean="0">
                <a:cs typeface="Avenir Book"/>
              </a:rPr>
              <a:t>a </a:t>
            </a:r>
            <a:r>
              <a:rPr lang="en-NZ" sz="2200" dirty="0">
                <a:cs typeface="Avenir Book"/>
              </a:rPr>
              <a:t>replicable pedagogical pathway to </a:t>
            </a:r>
            <a:r>
              <a:rPr lang="en-NZ" sz="2200" dirty="0" smtClean="0">
                <a:cs typeface="Avenir Book"/>
              </a:rPr>
              <a:t>improve</a:t>
            </a:r>
            <a:br>
              <a:rPr lang="en-NZ" sz="2200" dirty="0" smtClean="0">
                <a:cs typeface="Avenir Book"/>
              </a:rPr>
            </a:br>
            <a:r>
              <a:rPr lang="en-NZ" sz="2200" dirty="0" smtClean="0">
                <a:cs typeface="Avenir Book"/>
              </a:rPr>
              <a:t>media </a:t>
            </a:r>
            <a:r>
              <a:rPr lang="en-NZ" sz="2200" dirty="0">
                <a:cs typeface="Avenir Book"/>
              </a:rPr>
              <a:t>and data literacy.</a:t>
            </a:r>
          </a:p>
          <a:p>
            <a:pPr marL="0" indent="0">
              <a:spcBef>
                <a:spcPts val="500"/>
              </a:spcBef>
              <a:buClr>
                <a:schemeClr val="tx2"/>
              </a:buClr>
              <a:buSzPct val="100000"/>
              <a:buNone/>
            </a:pPr>
            <a:r>
              <a:rPr lang="en-NZ" sz="2200" dirty="0" smtClean="0">
                <a:cs typeface="Avenir Book"/>
              </a:rPr>
              <a:t>	(</a:t>
            </a:r>
            <a:r>
              <a:rPr lang="en-US" sz="2200" dirty="0">
                <a:cs typeface="Avenir Book"/>
              </a:rPr>
              <a:t>Atenas, </a:t>
            </a:r>
            <a:r>
              <a:rPr lang="en-US" sz="2200" dirty="0" err="1" smtClean="0">
                <a:cs typeface="Avenir Book"/>
              </a:rPr>
              <a:t>Havemann</a:t>
            </a:r>
            <a:r>
              <a:rPr lang="en-US" sz="2200" dirty="0" smtClean="0">
                <a:cs typeface="Avenir Book"/>
              </a:rPr>
              <a:t>, &amp; </a:t>
            </a:r>
            <a:r>
              <a:rPr lang="en-US" sz="2200" dirty="0" err="1">
                <a:cs typeface="Avenir Book"/>
              </a:rPr>
              <a:t>Menapace</a:t>
            </a:r>
            <a:r>
              <a:rPr lang="en-US" sz="2200" dirty="0">
                <a:cs typeface="Avenir Book"/>
              </a:rPr>
              <a:t>, 2017)</a:t>
            </a:r>
            <a:r>
              <a:rPr lang="en-NZ" sz="2200" dirty="0">
                <a:cs typeface="Avenir Book"/>
              </a:rPr>
              <a:t>.</a:t>
            </a:r>
            <a:endParaRPr lang="en-US" sz="2200" dirty="0">
              <a:cs typeface="Avenir Book"/>
            </a:endParaRPr>
          </a:p>
        </p:txBody>
      </p:sp>
      <p:pic>
        <p:nvPicPr>
          <p:cNvPr id="4" name="Shape 154" descr="immigrant-bring-more-crime-daily-express.jpg"/>
          <p:cNvPicPr preferRelativeResize="0">
            <a:picLocks/>
          </p:cNvPicPr>
          <p:nvPr/>
        </p:nvPicPr>
        <p:blipFill rotWithShape="1">
          <a:blip r:embed="rId2">
            <a:alphaModFix/>
          </a:blip>
          <a:srcRect l="696" r="-87"/>
          <a:stretch/>
        </p:blipFill>
        <p:spPr>
          <a:xfrm>
            <a:off x="6588224" y="3645024"/>
            <a:ext cx="2555776" cy="3212976"/>
          </a:xfrm>
          <a:prstGeom prst="rect">
            <a:avLst/>
          </a:prstGeom>
          <a:noFill/>
          <a:ln w="12700">
            <a:solidFill>
              <a:schemeClr val="tx1"/>
            </a:solidFill>
          </a:ln>
        </p:spPr>
      </p:pic>
    </p:spTree>
    <p:extLst>
      <p:ext uri="{BB962C8B-B14F-4D97-AF65-F5344CB8AC3E}">
        <p14:creationId xmlns:p14="http://schemas.microsoft.com/office/powerpoint/2010/main" val="2868871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to you</a:t>
            </a:r>
            <a:endParaRPr lang="en-US" dirty="0"/>
          </a:p>
        </p:txBody>
      </p:sp>
      <p:sp>
        <p:nvSpPr>
          <p:cNvPr id="3" name="Content Placeholder 2"/>
          <p:cNvSpPr>
            <a:spLocks noGrp="1"/>
          </p:cNvSpPr>
          <p:nvPr>
            <p:ph idx="1"/>
          </p:nvPr>
        </p:nvSpPr>
        <p:spPr/>
        <p:txBody>
          <a:bodyPr/>
          <a:lstStyle/>
          <a:p>
            <a:endParaRPr lang="en-US" dirty="0" smtClean="0"/>
          </a:p>
          <a:p>
            <a:r>
              <a:rPr lang="en-US" dirty="0" smtClean="0"/>
              <a:t>How can we make more datasets openly available for use as OER?</a:t>
            </a:r>
          </a:p>
          <a:p>
            <a:endParaRPr lang="en-US" dirty="0"/>
          </a:p>
          <a:p>
            <a:r>
              <a:rPr lang="en-US" dirty="0" smtClean="0"/>
              <a:t>How can we raise awareness that Open Data can be used as OER?</a:t>
            </a:r>
            <a:endParaRPr lang="en-US" dirty="0"/>
          </a:p>
        </p:txBody>
      </p:sp>
    </p:spTree>
    <p:extLst>
      <p:ext uri="{BB962C8B-B14F-4D97-AF65-F5344CB8AC3E}">
        <p14:creationId xmlns:p14="http://schemas.microsoft.com/office/powerpoint/2010/main" val="1871251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en-NZ" dirty="0" smtClean="0"/>
              <a:t>References &amp; resources</a:t>
            </a:r>
            <a:endParaRPr lang="en-NZ" dirty="0"/>
          </a:p>
        </p:txBody>
      </p:sp>
      <p:sp>
        <p:nvSpPr>
          <p:cNvPr id="3" name="Content Placeholder 2"/>
          <p:cNvSpPr>
            <a:spLocks noGrp="1"/>
          </p:cNvSpPr>
          <p:nvPr>
            <p:ph idx="1"/>
          </p:nvPr>
        </p:nvSpPr>
        <p:spPr>
          <a:xfrm>
            <a:off x="457200" y="1340768"/>
            <a:ext cx="8291264" cy="8352928"/>
          </a:xfrm>
        </p:spPr>
        <p:txBody>
          <a:bodyPr>
            <a:normAutofit/>
          </a:bodyPr>
          <a:lstStyle/>
          <a:p>
            <a:pPr marL="355600" indent="-355600">
              <a:buNone/>
            </a:pPr>
            <a:r>
              <a:rPr lang="en-US" sz="1600" dirty="0" err="1" smtClean="0"/>
              <a:t>Atenas</a:t>
            </a:r>
            <a:r>
              <a:rPr lang="en-US" sz="1600" dirty="0" smtClean="0"/>
              <a:t>, J. (2016) Putting </a:t>
            </a:r>
            <a:r>
              <a:rPr lang="en-US" sz="1600" dirty="0"/>
              <a:t>research into practice: Training academics to use Open Data as OER: An experience from Uruguay. </a:t>
            </a:r>
            <a:r>
              <a:rPr lang="en-US" sz="1600" dirty="0" smtClean="0"/>
              <a:t>Thoughts on Open Education. Retrieved </a:t>
            </a:r>
            <a:r>
              <a:rPr lang="en-US" sz="1600" dirty="0"/>
              <a:t>from </a:t>
            </a:r>
            <a:r>
              <a:rPr lang="en-US" sz="1600" dirty="0" smtClean="0">
                <a:hlinkClick r:id="rId3"/>
              </a:rPr>
              <a:t>https</a:t>
            </a:r>
            <a:r>
              <a:rPr lang="en-US" sz="1600" dirty="0">
                <a:hlinkClick r:id="rId3"/>
              </a:rPr>
              <a:t>://oerqualityproject.wordpress.com/2016/07/13/putting-research-into-practice-training-academics-to-use-open-data-as-oer-an-experience-from-uruguay</a:t>
            </a:r>
            <a:r>
              <a:rPr lang="en-US" sz="1600" dirty="0" smtClean="0">
                <a:hlinkClick r:id="rId3"/>
              </a:rPr>
              <a:t>/</a:t>
            </a:r>
            <a:r>
              <a:rPr lang="en-US" sz="1600" dirty="0" smtClean="0"/>
              <a:t> </a:t>
            </a:r>
            <a:endParaRPr lang="en-US" sz="1600" dirty="0"/>
          </a:p>
          <a:p>
            <a:pPr marL="355600" indent="-355600">
              <a:buNone/>
            </a:pPr>
            <a:r>
              <a:rPr lang="en-US" sz="1600" dirty="0" err="1" smtClean="0"/>
              <a:t>Atenas</a:t>
            </a:r>
            <a:r>
              <a:rPr lang="en-US" sz="1600" dirty="0" smtClean="0"/>
              <a:t>, J., Havemann, L., &amp; </a:t>
            </a:r>
            <a:r>
              <a:rPr lang="en-US" sz="1600" dirty="0" err="1" smtClean="0"/>
              <a:t>Menapace</a:t>
            </a:r>
            <a:r>
              <a:rPr lang="en-US" sz="1600" dirty="0" smtClean="0"/>
              <a:t>, A. (2017). Open Data and media literacies: Educating for democracy. In </a:t>
            </a:r>
            <a:r>
              <a:rPr lang="en-US" sz="1600" i="1" dirty="0" smtClean="0"/>
              <a:t>OER17: The Politics of Open</a:t>
            </a:r>
            <a:r>
              <a:rPr lang="en-US" sz="1600" dirty="0" smtClean="0"/>
              <a:t>, April 5-6, 2017. </a:t>
            </a:r>
            <a:r>
              <a:rPr lang="en-US" sz="1600" dirty="0" smtClean="0"/>
              <a:t>London. </a:t>
            </a:r>
            <a:r>
              <a:rPr lang="en-US" sz="1600" dirty="0" smtClean="0"/>
              <a:t>Retrieved from </a:t>
            </a:r>
            <a:r>
              <a:rPr lang="en-US" sz="1600" dirty="0" smtClean="0">
                <a:hlinkClick r:id="rId4"/>
              </a:rPr>
              <a:t>http://eprints.bbk.ac.uk/18959/</a:t>
            </a:r>
            <a:endParaRPr lang="en-US" sz="1600" dirty="0" smtClean="0"/>
          </a:p>
          <a:p>
            <a:pPr marL="355600" indent="-355600">
              <a:buNone/>
            </a:pPr>
            <a:r>
              <a:rPr lang="en-US" sz="1600" dirty="0" smtClean="0"/>
              <a:t>Atenas, J., </a:t>
            </a:r>
            <a:r>
              <a:rPr lang="en-US" sz="1600" dirty="0" err="1" smtClean="0"/>
              <a:t>Havemann</a:t>
            </a:r>
            <a:r>
              <a:rPr lang="en-US" sz="1600" dirty="0" smtClean="0"/>
              <a:t>, L., &amp; </a:t>
            </a:r>
            <a:r>
              <a:rPr lang="en-US" sz="1600" dirty="0" err="1" smtClean="0"/>
              <a:t>Priego</a:t>
            </a:r>
            <a:r>
              <a:rPr lang="en-US" sz="1600" dirty="0" smtClean="0"/>
              <a:t>, E. (2015). Open data as open educational resources: Towards transversal skills and global citizenship. </a:t>
            </a:r>
            <a:r>
              <a:rPr lang="en-US" sz="1600" i="1" dirty="0" smtClean="0"/>
              <a:t>Open Praxis, 4</a:t>
            </a:r>
            <a:r>
              <a:rPr lang="en-US" sz="1600" dirty="0" smtClean="0"/>
              <a:t>, 377-389. Retrieved </a:t>
            </a:r>
            <a:r>
              <a:rPr lang="en-US" sz="1600" dirty="0"/>
              <a:t>from </a:t>
            </a:r>
            <a:r>
              <a:rPr lang="en-US" sz="1600" dirty="0">
                <a:hlinkClick r:id="rId5"/>
              </a:rPr>
              <a:t>https://</a:t>
            </a:r>
            <a:r>
              <a:rPr lang="en-US" sz="1600" dirty="0" smtClean="0">
                <a:hlinkClick r:id="rId5"/>
              </a:rPr>
              <a:t>www.openpraxis.org/index.php/OpenPraxis/article/view/233/180</a:t>
            </a:r>
            <a:endParaRPr lang="en-US" sz="1600" dirty="0" smtClean="0"/>
          </a:p>
          <a:p>
            <a:pPr marL="355600" indent="-355600">
              <a:buNone/>
            </a:pPr>
            <a:r>
              <a:rPr lang="en-US" sz="1600" dirty="0" smtClean="0"/>
              <a:t>Bradshaw, P. (</a:t>
            </a:r>
            <a:r>
              <a:rPr lang="en-US" sz="1600" dirty="0" err="1" smtClean="0"/>
              <a:t>n.d.</a:t>
            </a:r>
            <a:r>
              <a:rPr lang="en-US" sz="1600" dirty="0" smtClean="0"/>
              <a:t>). </a:t>
            </a:r>
            <a:r>
              <a:rPr lang="en-US" sz="1600" i="1" dirty="0" smtClean="0"/>
              <a:t>The inverted pyramid of data journalism (complete). </a:t>
            </a:r>
            <a:r>
              <a:rPr lang="en-US" sz="1600" dirty="0"/>
              <a:t>Retrieved from </a:t>
            </a:r>
            <a:r>
              <a:rPr lang="en-US" sz="1600" dirty="0">
                <a:hlinkClick r:id="rId6"/>
              </a:rPr>
              <a:t>https://onlinejournalismblog.com/2011/07/07/the-inverted-pyramid-of-data-journalism</a:t>
            </a:r>
            <a:r>
              <a:rPr lang="en-US" sz="1600" dirty="0" smtClean="0">
                <a:hlinkClick r:id="rId6"/>
              </a:rPr>
              <a:t>/</a:t>
            </a:r>
            <a:endParaRPr lang="en-US" sz="1600" dirty="0" smtClean="0"/>
          </a:p>
          <a:p>
            <a:pPr marL="355600" indent="-355600">
              <a:buNone/>
            </a:pPr>
            <a:r>
              <a:rPr lang="en-NZ" sz="1600" dirty="0"/>
              <a:t>Brabazon, T. (2001). Internet teaching and the administration of knowledge. </a:t>
            </a:r>
            <a:r>
              <a:rPr lang="en-NZ" sz="1600" i="1" dirty="0"/>
              <a:t>First Monday, 6</a:t>
            </a:r>
            <a:r>
              <a:rPr lang="en-NZ" sz="1600" dirty="0"/>
              <a:t>(6). Retrieved from </a:t>
            </a:r>
            <a:r>
              <a:rPr lang="en-NZ" sz="1600" dirty="0">
                <a:hlinkClick r:id="rId7"/>
              </a:rPr>
              <a:t>http://firstmonday.org/ojs/index.php/fm/rt/printerFriendly/867/776</a:t>
            </a:r>
            <a:endParaRPr lang="en-NZ" sz="1600" dirty="0"/>
          </a:p>
          <a:p>
            <a:pPr marL="355600" indent="-355600">
              <a:buNone/>
            </a:pPr>
            <a:r>
              <a:rPr lang="en-US" sz="1600" dirty="0"/>
              <a:t>Break Away. (</a:t>
            </a:r>
            <a:r>
              <a:rPr lang="en-US" sz="1600" dirty="0" err="1"/>
              <a:t>n.d.</a:t>
            </a:r>
            <a:r>
              <a:rPr lang="en-US" sz="1600" dirty="0"/>
              <a:t>). </a:t>
            </a:r>
            <a:r>
              <a:rPr lang="en-US" sz="1600" i="1" dirty="0"/>
              <a:t>Active citizenship. </a:t>
            </a:r>
            <a:r>
              <a:rPr lang="en-US" sz="1600" dirty="0"/>
              <a:t>Retrieved from </a:t>
            </a:r>
            <a:r>
              <a:rPr lang="en-US" sz="1600" dirty="0">
                <a:hlinkClick r:id="rId8"/>
              </a:rPr>
              <a:t>http://alternativebreaks.org/</a:t>
            </a:r>
            <a:endParaRPr lang="en-US" sz="1600" dirty="0"/>
          </a:p>
          <a:p>
            <a:pPr marL="355600" indent="-355600">
              <a:buNone/>
            </a:pPr>
            <a:r>
              <a:rPr lang="en-US" sz="1600" dirty="0" err="1"/>
              <a:t>Ciociola</a:t>
            </a:r>
            <a:r>
              <a:rPr lang="en-US" sz="1600" dirty="0"/>
              <a:t>, C., &amp; </a:t>
            </a:r>
            <a:r>
              <a:rPr lang="en-US" sz="1600" dirty="0" err="1"/>
              <a:t>Reggi</a:t>
            </a:r>
            <a:r>
              <a:rPr lang="en-US" sz="1600" dirty="0"/>
              <a:t>, L.</a:t>
            </a:r>
            <a:r>
              <a:rPr lang="en-NZ" sz="1600" dirty="0"/>
              <a:t> (2015). A Scuola di OpenCoesione: From open data to civic engagement. In J. Atenas, &amp; L. Havemann (Eds.), </a:t>
            </a:r>
            <a:r>
              <a:rPr lang="en-NZ" sz="1600" i="1" dirty="0"/>
              <a:t>Open data as open educational resources: Case studies of emerging practice </a:t>
            </a:r>
            <a:r>
              <a:rPr lang="en-NZ" sz="1600" dirty="0"/>
              <a:t>(pp. 26-37). London, United Kingdom. Open Knowledge, Open Education Working Group. Retrieved from  </a:t>
            </a:r>
            <a:r>
              <a:rPr lang="en-NZ" sz="1600" dirty="0">
                <a:hlinkClick r:id="rId9"/>
              </a:rPr>
              <a:t>http://eprints.bbk.ac.uk/13346</a:t>
            </a:r>
            <a:r>
              <a:rPr lang="en-NZ" sz="1600" dirty="0"/>
              <a:t> </a:t>
            </a:r>
          </a:p>
          <a:p>
            <a:pPr marL="355600" indent="-355600">
              <a:buNone/>
            </a:pPr>
            <a:endParaRPr lang="en-US" sz="1600" dirty="0" smtClean="0"/>
          </a:p>
          <a:p>
            <a:pPr marL="355600" indent="-355600">
              <a:buNone/>
            </a:pPr>
            <a:endParaRPr lang="en-US" sz="1600" dirty="0" smtClean="0"/>
          </a:p>
        </p:txBody>
      </p:sp>
    </p:spTree>
    <p:extLst>
      <p:ext uri="{BB962C8B-B14F-4D97-AF65-F5344CB8AC3E}">
        <p14:creationId xmlns:p14="http://schemas.microsoft.com/office/powerpoint/2010/main" val="19045800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91264" cy="8352928"/>
          </a:xfrm>
        </p:spPr>
        <p:txBody>
          <a:bodyPr>
            <a:noAutofit/>
          </a:bodyPr>
          <a:lstStyle/>
          <a:p>
            <a:pPr marL="355600" indent="-355600">
              <a:buNone/>
            </a:pPr>
            <a:r>
              <a:rPr lang="en-US" sz="1600" dirty="0"/>
              <a:t>Coughlan, T.</a:t>
            </a:r>
            <a:r>
              <a:rPr lang="en-NZ" sz="1600" dirty="0"/>
              <a:t> (2015). Using open data as a material for introductory programming assignments. In J. Atenas, &amp; L. Havemann (Eds.), </a:t>
            </a:r>
            <a:r>
              <a:rPr lang="en-NZ" sz="1600" i="1" dirty="0"/>
              <a:t>Open data as open educational resources: Case studies of emerging practice </a:t>
            </a:r>
            <a:r>
              <a:rPr lang="en-NZ" sz="1600" dirty="0"/>
              <a:t>(pp. 38-48). London, United Kingdom. Open Knowledge, Open Education Working Group. Retrieved from </a:t>
            </a:r>
            <a:r>
              <a:rPr lang="en-NZ" sz="1600" dirty="0">
                <a:hlinkClick r:id="rId3"/>
              </a:rPr>
              <a:t>http://eprints.bbk.ac.uk/13346</a:t>
            </a:r>
            <a:r>
              <a:rPr lang="en-NZ" sz="1600" dirty="0"/>
              <a:t> </a:t>
            </a:r>
            <a:endParaRPr lang="en-US" sz="1600" dirty="0" smtClean="0"/>
          </a:p>
          <a:p>
            <a:pPr marL="355600" indent="-355600">
              <a:buNone/>
            </a:pPr>
            <a:r>
              <a:rPr lang="en-US" sz="1600" dirty="0" smtClean="0"/>
              <a:t>European </a:t>
            </a:r>
            <a:r>
              <a:rPr lang="en-US" sz="1600" dirty="0" smtClean="0"/>
              <a:t>Union. (</a:t>
            </a:r>
            <a:r>
              <a:rPr lang="en-US" sz="1600" dirty="0"/>
              <a:t>2011). </a:t>
            </a:r>
            <a:r>
              <a:rPr lang="en-NZ" sz="1600" i="1" dirty="0"/>
              <a:t>Transferability of skills across economic </a:t>
            </a:r>
            <a:r>
              <a:rPr lang="en-NZ" sz="1600" i="1" dirty="0" smtClean="0"/>
              <a:t>sectors. </a:t>
            </a:r>
            <a:r>
              <a:rPr lang="en-NZ" sz="1600" dirty="0" smtClean="0">
                <a:hlinkClick r:id="rId4"/>
              </a:rPr>
              <a:t>http</a:t>
            </a:r>
            <a:r>
              <a:rPr lang="en-NZ" sz="1600" dirty="0">
                <a:hlinkClick r:id="rId4"/>
              </a:rPr>
              <a:t>://</a:t>
            </a:r>
            <a:r>
              <a:rPr lang="en-NZ" sz="1600" dirty="0" smtClean="0">
                <a:hlinkClick r:id="rId4"/>
              </a:rPr>
              <a:t>dx.doi.org/10.2767/40404</a:t>
            </a:r>
            <a:endParaRPr lang="en-NZ" sz="1600" dirty="0" smtClean="0"/>
          </a:p>
          <a:p>
            <a:pPr marL="355600" indent="-355600">
              <a:buNone/>
            </a:pPr>
            <a:r>
              <a:rPr lang="en-US" sz="1600" dirty="0" err="1" smtClean="0"/>
              <a:t>Figshare</a:t>
            </a:r>
            <a:r>
              <a:rPr lang="en-US" sz="1600" dirty="0" smtClean="0"/>
              <a:t>. (</a:t>
            </a:r>
            <a:r>
              <a:rPr lang="en-US" sz="1600" dirty="0" err="1" smtClean="0"/>
              <a:t>n.d.</a:t>
            </a:r>
            <a:r>
              <a:rPr lang="en-US" sz="1600" dirty="0" smtClean="0"/>
              <a:t>). </a:t>
            </a:r>
            <a:r>
              <a:rPr lang="en-US" sz="1600" i="1" dirty="0" smtClean="0"/>
              <a:t>Store, share, discover research. </a:t>
            </a:r>
            <a:r>
              <a:rPr lang="en-US" sz="1600" dirty="0"/>
              <a:t>Retrieved from </a:t>
            </a:r>
            <a:r>
              <a:rPr lang="en-US" sz="1600" dirty="0">
                <a:hlinkClick r:id="rId5"/>
              </a:rPr>
              <a:t>https://figshare.com</a:t>
            </a:r>
            <a:r>
              <a:rPr lang="en-US" sz="1600" dirty="0" smtClean="0">
                <a:hlinkClick r:id="rId5"/>
              </a:rPr>
              <a:t>/</a:t>
            </a:r>
            <a:endParaRPr lang="en-US" sz="1600" dirty="0" smtClean="0"/>
          </a:p>
          <a:p>
            <a:pPr marL="355600" indent="-355600">
              <a:buNone/>
            </a:pPr>
            <a:r>
              <a:rPr lang="en-US" sz="1600" dirty="0" err="1" smtClean="0"/>
              <a:t>Gertz</a:t>
            </a:r>
            <a:r>
              <a:rPr lang="en-US" sz="1600" dirty="0"/>
              <a:t>, M. (2017). Why we should keep using the term “fake news”. In </a:t>
            </a:r>
            <a:r>
              <a:rPr lang="en-US" sz="1600" i="1" dirty="0"/>
              <a:t>Media Matters for America</a:t>
            </a:r>
            <a:r>
              <a:rPr lang="en-US" sz="1600" dirty="0"/>
              <a:t> [Blog]. Retrieved from </a:t>
            </a:r>
            <a:r>
              <a:rPr lang="en-US" sz="1600" dirty="0">
                <a:hlinkClick r:id="rId6"/>
              </a:rPr>
              <a:t>https://www.mediamatters.org/blog/2017/01/09/why-we-should-keep-using-term-fake-news/</a:t>
            </a:r>
            <a:r>
              <a:rPr lang="en-US" sz="1600" dirty="0" smtClean="0">
                <a:hlinkClick r:id="rId6"/>
              </a:rPr>
              <a:t>214957</a:t>
            </a:r>
            <a:endParaRPr lang="en-US" sz="1600" dirty="0" smtClean="0"/>
          </a:p>
          <a:p>
            <a:pPr marL="355600" indent="-355600">
              <a:buNone/>
            </a:pPr>
            <a:r>
              <a:rPr lang="en-US" sz="1600" dirty="0" err="1"/>
              <a:t>Gurstein</a:t>
            </a:r>
            <a:r>
              <a:rPr lang="en-US" sz="1600" dirty="0"/>
              <a:t>, M. B. (2011). Open data: Empowering the empowered or effective data use for everyone? First Monday, 16(2). Retrieved from </a:t>
            </a:r>
            <a:r>
              <a:rPr lang="en-US" sz="1600" dirty="0" smtClean="0">
                <a:hlinkClick r:id="rId7"/>
              </a:rPr>
              <a:t>http</a:t>
            </a:r>
            <a:r>
              <a:rPr lang="en-US" sz="1600" dirty="0">
                <a:hlinkClick r:id="rId7"/>
              </a:rPr>
              <a:t>://dx.doi.org/10.5210/</a:t>
            </a:r>
            <a:r>
              <a:rPr lang="en-US" sz="1600" dirty="0" smtClean="0">
                <a:hlinkClick r:id="rId7"/>
              </a:rPr>
              <a:t>fm.v16i2.3316</a:t>
            </a:r>
            <a:r>
              <a:rPr lang="en-US" sz="1600" dirty="0" smtClean="0"/>
              <a:t> </a:t>
            </a:r>
          </a:p>
          <a:p>
            <a:pPr marL="355600" indent="-355600">
              <a:buNone/>
            </a:pPr>
            <a:r>
              <a:rPr lang="en-US" sz="1600" dirty="0"/>
              <a:t>Havemann, L. (2016). Open Educational Resources. In M. A. Peters (Ed.), </a:t>
            </a:r>
            <a:r>
              <a:rPr lang="en-US" sz="1600" i="1" dirty="0"/>
              <a:t>Encyclopedia of Educational Philosophy and Theory</a:t>
            </a:r>
            <a:r>
              <a:rPr lang="en-US" sz="1600" dirty="0"/>
              <a:t>. Singapore: Springer Singapore. Retrieved from </a:t>
            </a:r>
            <a:r>
              <a:rPr lang="en-US" sz="1600" dirty="0">
                <a:hlinkClick r:id="rId8"/>
              </a:rPr>
              <a:t>http://eprints.bbk.ac.uk/17820/</a:t>
            </a:r>
            <a:r>
              <a:rPr lang="en-US" sz="1600" dirty="0"/>
              <a:t> </a:t>
            </a:r>
          </a:p>
          <a:p>
            <a:pPr marL="355600" indent="-355600">
              <a:buNone/>
            </a:pPr>
            <a:r>
              <a:rPr lang="en-US" sz="1600" dirty="0"/>
              <a:t>Open Knowledge International. (</a:t>
            </a:r>
            <a:r>
              <a:rPr lang="en-US" sz="1600" dirty="0" err="1"/>
              <a:t>n.d.</a:t>
            </a:r>
            <a:r>
              <a:rPr lang="en-US" sz="1600" dirty="0"/>
              <a:t>). </a:t>
            </a:r>
            <a:r>
              <a:rPr lang="en-US" sz="1600" i="1" dirty="0"/>
              <a:t>Open data handbook. </a:t>
            </a:r>
            <a:r>
              <a:rPr lang="en-US" sz="1600" dirty="0"/>
              <a:t>Retrieved from </a:t>
            </a:r>
            <a:r>
              <a:rPr lang="en-US" sz="1600" dirty="0">
                <a:hlinkClick r:id="rId9"/>
              </a:rPr>
              <a:t>http://opendatahandbook.org/guide/en/</a:t>
            </a:r>
            <a:endParaRPr lang="en-US" sz="1600" dirty="0"/>
          </a:p>
          <a:p>
            <a:pPr marL="355600" indent="-355600">
              <a:buNone/>
            </a:pPr>
            <a:endParaRPr lang="en-NZ" sz="1600" dirty="0"/>
          </a:p>
          <a:p>
            <a:pPr marL="355600" indent="-355600">
              <a:buNone/>
            </a:pPr>
            <a:endParaRPr lang="en-US" sz="1600" dirty="0"/>
          </a:p>
          <a:p>
            <a:pPr marL="355600" indent="-355600">
              <a:buNone/>
            </a:pPr>
            <a:endParaRPr lang="en-US" sz="1600" dirty="0"/>
          </a:p>
        </p:txBody>
      </p:sp>
    </p:spTree>
    <p:extLst>
      <p:ext uri="{BB962C8B-B14F-4D97-AF65-F5344CB8AC3E}">
        <p14:creationId xmlns:p14="http://schemas.microsoft.com/office/powerpoint/2010/main" val="34309932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91264" cy="8352928"/>
          </a:xfrm>
        </p:spPr>
        <p:txBody>
          <a:bodyPr>
            <a:noAutofit/>
          </a:bodyPr>
          <a:lstStyle/>
          <a:p>
            <a:pPr marL="355600" indent="-355600">
              <a:buNone/>
            </a:pPr>
            <a:r>
              <a:rPr lang="en-US" sz="1600" dirty="0"/>
              <a:t>Power, V. (2015). Open data for sustainable development: Knowledge society &amp; knowledge economy. . </a:t>
            </a:r>
            <a:r>
              <a:rPr lang="en-NZ" sz="1600" dirty="0"/>
              <a:t>In J. Atenas, &amp; L. Havemann (Eds.), </a:t>
            </a:r>
            <a:r>
              <a:rPr lang="en-NZ" sz="1600" i="1" dirty="0"/>
              <a:t>Open data as open educational resources: Case studies of emerging practice </a:t>
            </a:r>
            <a:r>
              <a:rPr lang="en-NZ" sz="1600" dirty="0"/>
              <a:t>(pp. 67-77). London, </a:t>
            </a:r>
            <a:br>
              <a:rPr lang="en-NZ" sz="1600" dirty="0"/>
            </a:br>
            <a:r>
              <a:rPr lang="en-NZ" sz="1600" dirty="0"/>
              <a:t>United Kingdom. Open Knowledge, Open Education Working Group. Retrieved from  </a:t>
            </a:r>
            <a:r>
              <a:rPr lang="en-NZ" sz="1600" dirty="0">
                <a:hlinkClick r:id="rId3"/>
              </a:rPr>
              <a:t>http://eprints.bbk.ac.uk/13346</a:t>
            </a:r>
            <a:r>
              <a:rPr lang="en-NZ" sz="1600" dirty="0"/>
              <a:t> </a:t>
            </a:r>
            <a:endParaRPr lang="en-US" sz="1600" dirty="0" smtClean="0"/>
          </a:p>
          <a:p>
            <a:pPr marL="355600" indent="-355600">
              <a:buNone/>
            </a:pPr>
            <a:r>
              <a:rPr lang="en-US" sz="1600" dirty="0" smtClean="0"/>
              <a:t>School </a:t>
            </a:r>
            <a:r>
              <a:rPr lang="en-US" sz="1600" dirty="0"/>
              <a:t>of Data. (</a:t>
            </a:r>
            <a:r>
              <a:rPr lang="en-US" sz="1600" dirty="0" err="1"/>
              <a:t>n.d.</a:t>
            </a:r>
            <a:r>
              <a:rPr lang="en-US" sz="1600" dirty="0"/>
              <a:t>). </a:t>
            </a:r>
            <a:r>
              <a:rPr lang="en-US" sz="1600" i="1" dirty="0"/>
              <a:t>Data expeditions</a:t>
            </a:r>
            <a:r>
              <a:rPr lang="en-US" sz="1600" dirty="0"/>
              <a:t>. Retrieved from </a:t>
            </a:r>
            <a:r>
              <a:rPr lang="en-US" sz="1600" dirty="0">
                <a:hlinkClick r:id="rId4"/>
              </a:rPr>
              <a:t>https://schoolofdata.org/data-expeditions</a:t>
            </a:r>
            <a:r>
              <a:rPr lang="en-US" sz="1600" dirty="0" smtClean="0">
                <a:hlinkClick r:id="rId4"/>
              </a:rPr>
              <a:t>/</a:t>
            </a:r>
            <a:endParaRPr lang="en-US" sz="1600" dirty="0" smtClean="0"/>
          </a:p>
          <a:p>
            <a:pPr marL="355600" indent="-355600">
              <a:buNone/>
            </a:pPr>
            <a:r>
              <a:rPr lang="en-US" sz="1600" dirty="0" smtClean="0"/>
              <a:t>UNESCO</a:t>
            </a:r>
            <a:r>
              <a:rPr lang="en-US" sz="1600" dirty="0"/>
              <a:t>. (2002). </a:t>
            </a:r>
            <a:r>
              <a:rPr lang="en-US" sz="1600" i="1" dirty="0"/>
              <a:t>Forum on the Impact of Open Courseware for Higher Education in Developing Countries: Final Report. </a:t>
            </a:r>
            <a:r>
              <a:rPr lang="en-US" sz="1600" dirty="0"/>
              <a:t>Retrieved from </a:t>
            </a:r>
            <a:r>
              <a:rPr lang="en-US" sz="1600" dirty="0">
                <a:hlinkClick r:id="rId5"/>
              </a:rPr>
              <a:t>http://unesdoc.unesco.org/images/0012/001285/128515e.pdf</a:t>
            </a:r>
            <a:endParaRPr lang="en-US" sz="1600" dirty="0"/>
          </a:p>
          <a:p>
            <a:pPr marL="355600" indent="-355600">
              <a:buNone/>
            </a:pPr>
            <a:r>
              <a:rPr lang="en-US" sz="1600" dirty="0" smtClean="0"/>
              <a:t>UNESCO. (2015). </a:t>
            </a:r>
            <a:r>
              <a:rPr lang="en-NZ" sz="1600" i="1" dirty="0" smtClean="0"/>
              <a:t>2013 Asia-Pacific Education Research Institutes Network (ERI-Net) Regional Study on Transversal competencies in education policy and practice. </a:t>
            </a:r>
            <a:r>
              <a:rPr lang="en-NZ" sz="1600" dirty="0" smtClean="0"/>
              <a:t>Paris, France: Author. Retrieved from </a:t>
            </a:r>
            <a:r>
              <a:rPr lang="en-NZ" sz="1600" dirty="0" smtClean="0">
                <a:hlinkClick r:id="rId6"/>
              </a:rPr>
              <a:t>http://unesdoc.unesco.org/images/0023/002319/231907E.pdf</a:t>
            </a:r>
            <a:endParaRPr lang="en-NZ" sz="1600" dirty="0" smtClean="0"/>
          </a:p>
          <a:p>
            <a:pPr marL="355600" indent="-355600">
              <a:buNone/>
            </a:pPr>
            <a:r>
              <a:rPr lang="en-US" sz="1600" dirty="0" smtClean="0"/>
              <a:t>UNESCO. (2017). </a:t>
            </a:r>
            <a:r>
              <a:rPr lang="en-US" sz="1600" i="1" dirty="0" smtClean="0"/>
              <a:t>What are Open Educational Resources (OERs)? </a:t>
            </a:r>
            <a:r>
              <a:rPr lang="en-US" sz="1600" dirty="0" smtClean="0"/>
              <a:t>Retrieved from </a:t>
            </a:r>
            <a:r>
              <a:rPr lang="en-US" sz="1600" dirty="0" smtClean="0">
                <a:hlinkClick r:id="rId7"/>
              </a:rPr>
              <a:t>http://www.unesco.org/new/en/communication-and-information/access-to-knowledge/open-educational-resources/what-are-open-educational-resources-oers</a:t>
            </a:r>
            <a:endParaRPr lang="en-US" sz="1600" dirty="0" smtClean="0"/>
          </a:p>
          <a:p>
            <a:pPr marL="355600" indent="-355600">
              <a:buNone/>
            </a:pPr>
            <a:r>
              <a:rPr lang="en-US" sz="1600" dirty="0" err="1"/>
              <a:t>Zuboff</a:t>
            </a:r>
            <a:r>
              <a:rPr lang="en-US" sz="1600" dirty="0"/>
              <a:t>, S (2015) Big other: surveillance capitalism and the prospects of an information civilization. Journal of Information Technology, 30(1), </a:t>
            </a:r>
            <a:r>
              <a:rPr lang="en-US" sz="1600" dirty="0" err="1"/>
              <a:t>pp</a:t>
            </a:r>
            <a:r>
              <a:rPr lang="en-US" sz="1600" dirty="0"/>
              <a:t> 75–89, Retrieved from </a:t>
            </a:r>
            <a:r>
              <a:rPr lang="en-US" sz="1600" dirty="0" smtClean="0"/>
              <a:t> </a:t>
            </a:r>
            <a:r>
              <a:rPr lang="en-US" sz="1600" dirty="0">
                <a:hlinkClick r:id="rId8"/>
              </a:rPr>
              <a:t>https://link.springer.com/article/10.1057%2Fjit.2015.5</a:t>
            </a:r>
            <a:r>
              <a:rPr lang="en-US" sz="1600" dirty="0"/>
              <a:t> </a:t>
            </a:r>
          </a:p>
        </p:txBody>
      </p:sp>
    </p:spTree>
    <p:extLst>
      <p:ext uri="{BB962C8B-B14F-4D97-AF65-F5344CB8AC3E}">
        <p14:creationId xmlns:p14="http://schemas.microsoft.com/office/powerpoint/2010/main" val="21703814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think about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recent White House report on ‘big data’ concludes, ‘The technological trajectory, however, is clear: more and more data will be generated about individuals and will persist under the control of others’ (White House, 2014: 9). Reading this statement brought to mind a 2009 interview with Google Chairperson Eric Schmidt </a:t>
            </a:r>
            <a:r>
              <a:rPr lang="en-US" dirty="0" smtClean="0"/>
              <a:t>…[who stated] , </a:t>
            </a:r>
            <a:r>
              <a:rPr lang="en-US" dirty="0"/>
              <a:t>‘If you have something that you don’t want anyone to know, maybe you shouldn’t be doing it in the first place, but if you really need that kind of privacy, the reality is that search engines including Google do retain this information for some time … It is possible that that information could be made available to the authorities’ (Newman, 2009). What these two statements share is the attribution of agency to ‘technology.’ ‘Big data’ is cast as the inevitable consequence of a technological juggernaut with a life of its own entirely outside the social. We are but bystanders</a:t>
            </a:r>
            <a:r>
              <a:rPr lang="en-US" dirty="0" smtClean="0"/>
              <a:t>.”</a:t>
            </a:r>
          </a:p>
          <a:p>
            <a:pPr algn="r"/>
            <a:r>
              <a:rPr lang="en-US" dirty="0" smtClean="0"/>
              <a:t>(</a:t>
            </a:r>
            <a:r>
              <a:rPr lang="en-US" dirty="0" err="1" smtClean="0"/>
              <a:t>Zuboff</a:t>
            </a:r>
            <a:r>
              <a:rPr lang="en-US" dirty="0" smtClean="0"/>
              <a:t>, 2015)</a:t>
            </a:r>
            <a:endParaRPr lang="en-US" dirty="0"/>
          </a:p>
        </p:txBody>
      </p:sp>
    </p:spTree>
    <p:extLst>
      <p:ext uri="{BB962C8B-B14F-4D97-AF65-F5344CB8AC3E}">
        <p14:creationId xmlns:p14="http://schemas.microsoft.com/office/powerpoint/2010/main" val="198694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Education/Open Data</a:t>
            </a:r>
            <a:endParaRPr lang="en-US" dirty="0"/>
          </a:p>
        </p:txBody>
      </p:sp>
      <p:sp>
        <p:nvSpPr>
          <p:cNvPr id="3" name="Content Placeholder 2"/>
          <p:cNvSpPr>
            <a:spLocks noGrp="1"/>
          </p:cNvSpPr>
          <p:nvPr>
            <p:ph idx="1"/>
          </p:nvPr>
        </p:nvSpPr>
        <p:spPr/>
        <p:txBody>
          <a:bodyPr>
            <a:normAutofit/>
          </a:bodyPr>
          <a:lstStyle/>
          <a:p>
            <a:pPr marL="0" indent="0">
              <a:buNone/>
            </a:pPr>
            <a:endParaRPr lang="en-US" sz="3600" dirty="0"/>
          </a:p>
          <a:p>
            <a:r>
              <a:rPr lang="en-US" sz="3600" dirty="0" smtClean="0"/>
              <a:t>Are </a:t>
            </a:r>
            <a:r>
              <a:rPr lang="en-US" sz="3600" dirty="0" smtClean="0"/>
              <a:t>these opening movements ‘in conversation’?</a:t>
            </a:r>
          </a:p>
          <a:p>
            <a:r>
              <a:rPr lang="en-US" sz="3600" dirty="0" smtClean="0"/>
              <a:t>What can Open Data do for Open Education?</a:t>
            </a:r>
          </a:p>
          <a:p>
            <a:r>
              <a:rPr lang="en-US" sz="3600" dirty="0" smtClean="0"/>
              <a:t>And what </a:t>
            </a:r>
            <a:r>
              <a:rPr lang="en-US" sz="3600" dirty="0"/>
              <a:t>can </a:t>
            </a:r>
            <a:r>
              <a:rPr lang="en-US" sz="3600" dirty="0" smtClean="0"/>
              <a:t>Open Education do for Open Data?</a:t>
            </a:r>
            <a:endParaRPr lang="en-US" sz="3600" dirty="0"/>
          </a:p>
          <a:p>
            <a:endParaRPr lang="en-US" dirty="0"/>
          </a:p>
        </p:txBody>
      </p:sp>
    </p:spTree>
    <p:extLst>
      <p:ext uri="{BB962C8B-B14F-4D97-AF65-F5344CB8AC3E}">
        <p14:creationId xmlns:p14="http://schemas.microsoft.com/office/powerpoint/2010/main" val="43256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990600"/>
          </a:xfrm>
        </p:spPr>
        <p:txBody>
          <a:bodyPr>
            <a:normAutofit fontScale="90000"/>
          </a:bodyPr>
          <a:lstStyle/>
          <a:p>
            <a:r>
              <a:rPr lang="en-GB" dirty="0" smtClean="0"/>
              <a:t>Opening </a:t>
            </a:r>
            <a:r>
              <a:rPr lang="en-GB" dirty="0" smtClean="0"/>
              <a:t>movements</a:t>
            </a:r>
            <a:r>
              <a:rPr lang="en-GB" dirty="0"/>
              <a:t> </a:t>
            </a:r>
            <a:r>
              <a:rPr lang="en-GB" dirty="0" smtClean="0"/>
              <a:t>…</a:t>
            </a:r>
            <a:r>
              <a:rPr lang="en-GB" dirty="0" smtClean="0"/>
              <a:t> </a:t>
            </a:r>
            <a:r>
              <a:rPr lang="en-GB" dirty="0" err="1" smtClean="0"/>
              <a:t>siloed</a:t>
            </a:r>
            <a:r>
              <a:rPr lang="en-GB" dirty="0" smtClean="0"/>
              <a:t> </a:t>
            </a:r>
            <a:r>
              <a:rPr lang="en-GB" dirty="0" smtClean="0"/>
              <a:t>conversations?</a:t>
            </a:r>
            <a:endParaRPr lang="en-GB" dirty="0"/>
          </a:p>
        </p:txBody>
      </p:sp>
      <p:sp>
        <p:nvSpPr>
          <p:cNvPr id="3" name="Content Placeholder 2"/>
          <p:cNvSpPr>
            <a:spLocks noGrp="1"/>
          </p:cNvSpPr>
          <p:nvPr>
            <p:ph idx="1"/>
          </p:nvPr>
        </p:nvSpPr>
        <p:spPr>
          <a:xfrm>
            <a:off x="179512" y="1484784"/>
            <a:ext cx="8748167" cy="5472608"/>
          </a:xfrm>
        </p:spPr>
        <p:txBody>
          <a:bodyPr>
            <a:normAutofit fontScale="92500" lnSpcReduction="10000"/>
          </a:bodyPr>
          <a:lstStyle/>
          <a:p>
            <a:pPr marL="0" indent="0">
              <a:spcBef>
                <a:spcPts val="0"/>
              </a:spcBef>
              <a:spcAft>
                <a:spcPts val="1000"/>
              </a:spcAft>
              <a:buNone/>
            </a:pPr>
            <a:r>
              <a:rPr lang="en-US" sz="2600" dirty="0"/>
              <a:t>The idea of </a:t>
            </a:r>
            <a:r>
              <a:rPr lang="en-US" sz="2600" b="1" dirty="0"/>
              <a:t>openness</a:t>
            </a:r>
            <a:r>
              <a:rPr lang="en-US" sz="2600" dirty="0"/>
              <a:t> in </a:t>
            </a:r>
            <a:r>
              <a:rPr lang="en-US" sz="2600" dirty="0" smtClean="0"/>
              <a:t/>
            </a:r>
            <a:br>
              <a:rPr lang="en-US" sz="2600" dirty="0" smtClean="0"/>
            </a:br>
            <a:r>
              <a:rPr lang="en-US" sz="2600" dirty="0" smtClean="0"/>
              <a:t>education </a:t>
            </a:r>
            <a:r>
              <a:rPr lang="en-US" sz="2600" dirty="0"/>
              <a:t>has come to be closely </a:t>
            </a:r>
            <a:r>
              <a:rPr lang="en-US" sz="2600" dirty="0" smtClean="0"/>
              <a:t/>
            </a:r>
            <a:br>
              <a:rPr lang="en-US" sz="2600" dirty="0" smtClean="0"/>
            </a:br>
            <a:r>
              <a:rPr lang="en-US" sz="2600" dirty="0" smtClean="0"/>
              <a:t>associated </a:t>
            </a:r>
            <a:r>
              <a:rPr lang="en-US" sz="2600" dirty="0"/>
              <a:t>with </a:t>
            </a:r>
            <a:r>
              <a:rPr lang="en-US" sz="2600" b="1" dirty="0" smtClean="0"/>
              <a:t>technology-</a:t>
            </a:r>
            <a:br>
              <a:rPr lang="en-US" sz="2600" b="1" dirty="0" smtClean="0"/>
            </a:br>
            <a:r>
              <a:rPr lang="en-US" sz="2600" b="1" dirty="0" smtClean="0"/>
              <a:t>enabled </a:t>
            </a:r>
            <a:r>
              <a:rPr lang="en-US" sz="2600" dirty="0" smtClean="0"/>
              <a:t>approaches, </a:t>
            </a:r>
            <a:r>
              <a:rPr lang="en-US" sz="2600" dirty="0"/>
              <a:t>such as </a:t>
            </a:r>
            <a:r>
              <a:rPr lang="en-US" sz="2600" dirty="0" smtClean="0"/>
              <a:t/>
            </a:r>
            <a:br>
              <a:rPr lang="en-US" sz="2600" dirty="0" smtClean="0"/>
            </a:br>
            <a:r>
              <a:rPr lang="en-US" sz="2600" b="1" dirty="0" smtClean="0"/>
              <a:t>Open Educational </a:t>
            </a:r>
            <a:r>
              <a:rPr lang="en-US" sz="2600" b="1" dirty="0"/>
              <a:t>Resources </a:t>
            </a:r>
            <a:r>
              <a:rPr lang="en-US" sz="2600" b="1" dirty="0" smtClean="0"/>
              <a:t/>
            </a:r>
            <a:br>
              <a:rPr lang="en-US" sz="2600" b="1" dirty="0" smtClean="0"/>
            </a:br>
            <a:r>
              <a:rPr lang="en-US" sz="2600" b="1" dirty="0" smtClean="0"/>
              <a:t>(</a:t>
            </a:r>
            <a:r>
              <a:rPr lang="en-US" sz="2600" b="1" dirty="0"/>
              <a:t>OER</a:t>
            </a:r>
            <a:r>
              <a:rPr lang="en-US" sz="2600" b="1" dirty="0" smtClean="0"/>
              <a:t>), </a:t>
            </a:r>
            <a:r>
              <a:rPr lang="en-US" sz="2600" dirty="0" smtClean="0"/>
              <a:t>and </a:t>
            </a:r>
            <a:r>
              <a:rPr lang="en-US" sz="2600" b="1" dirty="0" smtClean="0"/>
              <a:t>Massive </a:t>
            </a:r>
            <a:r>
              <a:rPr lang="en-US" sz="2600" b="1" dirty="0"/>
              <a:t>Open Online </a:t>
            </a:r>
            <a:r>
              <a:rPr lang="en-US" sz="2600" b="1" dirty="0" smtClean="0"/>
              <a:t/>
            </a:r>
            <a:br>
              <a:rPr lang="en-US" sz="2600" b="1" dirty="0" smtClean="0"/>
            </a:br>
            <a:r>
              <a:rPr lang="en-US" sz="2600" b="1" dirty="0" smtClean="0"/>
              <a:t>Courses </a:t>
            </a:r>
            <a:r>
              <a:rPr lang="en-US" sz="2600" b="1" dirty="0"/>
              <a:t>(MOOCs).</a:t>
            </a:r>
          </a:p>
          <a:p>
            <a:pPr marL="0" indent="0">
              <a:lnSpc>
                <a:spcPct val="110000"/>
              </a:lnSpc>
              <a:spcBef>
                <a:spcPts val="0"/>
              </a:spcBef>
              <a:spcAft>
                <a:spcPts val="1000"/>
              </a:spcAft>
              <a:buNone/>
            </a:pPr>
            <a:r>
              <a:rPr lang="en-US" sz="2600" dirty="0"/>
              <a:t>It has also been associated with </a:t>
            </a:r>
            <a:r>
              <a:rPr lang="en-US" sz="2600" dirty="0" smtClean="0"/>
              <a:t/>
            </a:r>
            <a:br>
              <a:rPr lang="en-US" sz="2600" dirty="0" smtClean="0"/>
            </a:br>
            <a:r>
              <a:rPr lang="en-US" sz="2600" dirty="0" smtClean="0"/>
              <a:t>other </a:t>
            </a:r>
            <a:r>
              <a:rPr lang="en-US" sz="2600" dirty="0"/>
              <a:t>related, parallel but ‘</a:t>
            </a:r>
            <a:r>
              <a:rPr lang="en-US" sz="2600" dirty="0" err="1"/>
              <a:t>siloed</a:t>
            </a:r>
            <a:r>
              <a:rPr lang="en-US" sz="2600" dirty="0"/>
              <a:t>’ </a:t>
            </a:r>
            <a:r>
              <a:rPr lang="en-US" sz="2600" dirty="0" smtClean="0"/>
              <a:t/>
            </a:r>
            <a:br>
              <a:rPr lang="en-US" sz="2600" dirty="0" smtClean="0"/>
            </a:br>
            <a:r>
              <a:rPr lang="en-US" sz="2600" dirty="0" smtClean="0"/>
              <a:t>opening </a:t>
            </a:r>
            <a:r>
              <a:rPr lang="en-US" sz="2600" dirty="0"/>
              <a:t>movements for Open </a:t>
            </a:r>
            <a:r>
              <a:rPr lang="en-US" sz="2600" dirty="0" smtClean="0"/>
              <a:t>Data, </a:t>
            </a:r>
            <a:br>
              <a:rPr lang="en-US" sz="2600" dirty="0" smtClean="0"/>
            </a:br>
            <a:r>
              <a:rPr lang="en-US" sz="2600" dirty="0" smtClean="0"/>
              <a:t>Open Access, </a:t>
            </a:r>
            <a:r>
              <a:rPr lang="en-US" sz="2600" dirty="0"/>
              <a:t>Open </a:t>
            </a:r>
            <a:r>
              <a:rPr lang="en-US" sz="2600" dirty="0" smtClean="0"/>
              <a:t>Science etc. </a:t>
            </a:r>
            <a:endParaRPr lang="en-US" sz="2600" dirty="0"/>
          </a:p>
          <a:p>
            <a:pPr marL="0" indent="0">
              <a:spcBef>
                <a:spcPts val="0"/>
              </a:spcBef>
              <a:spcAft>
                <a:spcPts val="1000"/>
              </a:spcAft>
              <a:buNone/>
            </a:pPr>
            <a:r>
              <a:rPr lang="en-US" sz="2600" dirty="0"/>
              <a:t>More recently the term </a:t>
            </a:r>
            <a:r>
              <a:rPr lang="en-US" sz="2600" b="1" dirty="0"/>
              <a:t>Open Educational Practices </a:t>
            </a:r>
            <a:r>
              <a:rPr lang="en-US" sz="2600" b="1" dirty="0" smtClean="0"/>
              <a:t>(OEP) </a:t>
            </a:r>
            <a:r>
              <a:rPr lang="en-US" sz="2600" dirty="0" smtClean="0"/>
              <a:t>has </a:t>
            </a:r>
            <a:r>
              <a:rPr lang="en-US" sz="2600" dirty="0"/>
              <a:t>emerged via attempts to critique and reformulate the discourse around openness in </a:t>
            </a:r>
            <a:r>
              <a:rPr lang="en-US" sz="2600" dirty="0" smtClean="0"/>
              <a:t>education (Havemann, 2016).</a:t>
            </a:r>
            <a:endParaRPr lang="en-US" sz="2600" dirty="0"/>
          </a:p>
          <a:p>
            <a:pPr marL="0" indent="0">
              <a:spcBef>
                <a:spcPts val="0"/>
              </a:spcBef>
              <a:spcAft>
                <a:spcPts val="1000"/>
              </a:spcAft>
              <a:buNone/>
            </a:pPr>
            <a:endParaRPr lang="en-US" dirty="0" smtClean="0"/>
          </a:p>
          <a:p>
            <a:pPr marL="0" indent="0">
              <a:spcBef>
                <a:spcPts val="0"/>
              </a:spcBef>
              <a:spcAft>
                <a:spcPts val="1000"/>
              </a:spcAft>
              <a:buNone/>
            </a:pPr>
            <a:endParaRPr lang="en-US" dirty="0" smtClean="0"/>
          </a:p>
          <a:p>
            <a:pPr marL="0" indent="0">
              <a:buNone/>
            </a:pPr>
            <a:endParaRPr lang="en-GB" dirty="0"/>
          </a:p>
        </p:txBody>
      </p:sp>
      <p:pic>
        <p:nvPicPr>
          <p:cNvPr id="1026" name="Picture 2" descr="https://secure.meetupstatic.com/photos/event/1/e/4/f/600_445567759.jpeg"/>
          <p:cNvPicPr>
            <a:picLocks noChangeAspect="1" noChangeArrowheads="1"/>
          </p:cNvPicPr>
          <p:nvPr/>
        </p:nvPicPr>
        <p:blipFill rotWithShape="1">
          <a:blip r:embed="rId3">
            <a:extLst>
              <a:ext uri="{28A0092B-C50C-407E-A947-70E740481C1C}">
                <a14:useLocalDpi xmlns:a14="http://schemas.microsoft.com/office/drawing/2010/main" val="0"/>
              </a:ext>
            </a:extLst>
          </a:blip>
          <a:srcRect l="14162" t="6720" r="16175"/>
          <a:stretch/>
        </p:blipFill>
        <p:spPr bwMode="auto">
          <a:xfrm>
            <a:off x="5735751" y="1340768"/>
            <a:ext cx="3228737" cy="324245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4597596"/>
            <a:ext cx="3456384" cy="830997"/>
          </a:xfrm>
          <a:prstGeom prst="rect">
            <a:avLst/>
          </a:prstGeom>
          <a:noFill/>
        </p:spPr>
        <p:txBody>
          <a:bodyPr wrap="square" rtlCol="0">
            <a:spAutoFit/>
          </a:bodyPr>
          <a:lstStyle/>
          <a:p>
            <a:pPr algn="r"/>
            <a:r>
              <a:rPr lang="en-NZ" sz="1200" b="1" dirty="0" smtClean="0"/>
              <a:t>© Julien </a:t>
            </a:r>
            <a:r>
              <a:rPr lang="en-NZ" sz="1200" b="1" dirty="0" err="1" smtClean="0"/>
              <a:t>Colomb</a:t>
            </a:r>
            <a:r>
              <a:rPr lang="en-NZ" sz="1200" b="1" dirty="0" smtClean="0"/>
              <a:t>, 2016:</a:t>
            </a:r>
            <a:br>
              <a:rPr lang="en-NZ" sz="1200" b="1" dirty="0" smtClean="0"/>
            </a:br>
            <a:r>
              <a:rPr lang="en-US" sz="1200" dirty="0"/>
              <a:t>https://www.meetup.com/Berlin-Open-Science-Meetup/photos/26645056/445567759/</a:t>
            </a:r>
          </a:p>
          <a:p>
            <a:pPr algn="r"/>
            <a:r>
              <a:rPr lang="en-NZ" sz="1200" b="1" dirty="0" smtClean="0"/>
              <a:t> </a:t>
            </a:r>
            <a:endParaRPr lang="en-NZ" sz="1200" b="1" dirty="0"/>
          </a:p>
        </p:txBody>
      </p:sp>
    </p:spTree>
    <p:extLst>
      <p:ext uri="{BB962C8B-B14F-4D97-AF65-F5344CB8AC3E}">
        <p14:creationId xmlns:p14="http://schemas.microsoft.com/office/powerpoint/2010/main" val="1561313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70" y="332656"/>
            <a:ext cx="8229600" cy="990600"/>
          </a:xfrm>
        </p:spPr>
        <p:txBody>
          <a:bodyPr/>
          <a:lstStyle/>
          <a:p>
            <a:r>
              <a:rPr lang="en-NZ" dirty="0" smtClean="0"/>
              <a:t>Open Educational Resources (OER)</a:t>
            </a:r>
            <a:endParaRPr lang="en-NZ" dirty="0"/>
          </a:p>
        </p:txBody>
      </p:sp>
      <p:sp>
        <p:nvSpPr>
          <p:cNvPr id="3" name="Content Placeholder 2"/>
          <p:cNvSpPr>
            <a:spLocks noGrp="1"/>
          </p:cNvSpPr>
          <p:nvPr>
            <p:ph idx="1"/>
          </p:nvPr>
        </p:nvSpPr>
        <p:spPr>
          <a:xfrm>
            <a:off x="457200" y="1600200"/>
            <a:ext cx="3610744" cy="4876800"/>
          </a:xfrm>
        </p:spPr>
        <p:txBody>
          <a:bodyPr/>
          <a:lstStyle/>
          <a:p>
            <a:pPr marL="0" indent="0">
              <a:buNone/>
            </a:pPr>
            <a:r>
              <a:rPr lang="en-US" dirty="0"/>
              <a:t>A key strand of the drive to open education is the movement for </a:t>
            </a:r>
            <a:r>
              <a:rPr lang="en-US" b="1" dirty="0"/>
              <a:t>Open Educational Resources </a:t>
            </a:r>
            <a:r>
              <a:rPr lang="en-US" dirty="0"/>
              <a:t>(OER), which proposes </a:t>
            </a:r>
            <a:r>
              <a:rPr lang="en-US" dirty="0" smtClean="0"/>
              <a:t/>
            </a:r>
            <a:br>
              <a:rPr lang="en-US" dirty="0" smtClean="0"/>
            </a:br>
            <a:r>
              <a:rPr lang="en-US" dirty="0" smtClean="0"/>
              <a:t>that </a:t>
            </a:r>
            <a:r>
              <a:rPr lang="en-US" dirty="0"/>
              <a:t>the application of </a:t>
            </a:r>
            <a:r>
              <a:rPr lang="en-US" dirty="0" smtClean="0"/>
              <a:t/>
            </a:r>
            <a:br>
              <a:rPr lang="en-US" dirty="0" smtClean="0"/>
            </a:br>
            <a:r>
              <a:rPr lang="en-US" b="1" dirty="0" smtClean="0"/>
              <a:t>open</a:t>
            </a:r>
            <a:r>
              <a:rPr lang="en-US" b="1" dirty="0"/>
              <a:t>, permissive licenses </a:t>
            </a:r>
            <a:r>
              <a:rPr lang="en-US" dirty="0"/>
              <a:t>to teaching and learning resources is a means of widening access to knowledge and enhancing teaching quality. </a:t>
            </a:r>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56792"/>
            <a:ext cx="502521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989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19" y="332656"/>
            <a:ext cx="8229600" cy="990600"/>
          </a:xfrm>
        </p:spPr>
        <p:txBody>
          <a:bodyPr/>
          <a:lstStyle/>
          <a:p>
            <a:r>
              <a:rPr lang="en-US" dirty="0" smtClean="0"/>
              <a:t>Open data</a:t>
            </a:r>
            <a:endParaRPr lang="en-US" dirty="0"/>
          </a:p>
        </p:txBody>
      </p:sp>
      <p:sp>
        <p:nvSpPr>
          <p:cNvPr id="3" name="Content Placeholder 2"/>
          <p:cNvSpPr>
            <a:spLocks noGrp="1"/>
          </p:cNvSpPr>
          <p:nvPr>
            <p:ph idx="1"/>
          </p:nvPr>
        </p:nvSpPr>
        <p:spPr>
          <a:xfrm>
            <a:off x="466119" y="3482590"/>
            <a:ext cx="8229600" cy="3977952"/>
          </a:xfrm>
        </p:spPr>
        <p:txBody>
          <a:bodyPr>
            <a:normAutofit fontScale="62500" lnSpcReduction="20000"/>
          </a:bodyPr>
          <a:lstStyle/>
          <a:p>
            <a:pPr marL="0" indent="0">
              <a:lnSpc>
                <a:spcPct val="120000"/>
              </a:lnSpc>
              <a:spcBef>
                <a:spcPts val="500"/>
              </a:spcBef>
              <a:buNone/>
            </a:pPr>
            <a:r>
              <a:rPr lang="en-US" sz="3800" b="1" dirty="0" smtClean="0">
                <a:solidFill>
                  <a:schemeClr val="tx2"/>
                </a:solidFill>
              </a:rPr>
              <a:t>Availability </a:t>
            </a:r>
            <a:r>
              <a:rPr lang="en-US" sz="3800" b="1" dirty="0">
                <a:solidFill>
                  <a:schemeClr val="tx2"/>
                </a:solidFill>
              </a:rPr>
              <a:t>and Access: </a:t>
            </a:r>
            <a:r>
              <a:rPr lang="en-US" sz="3800" dirty="0"/>
              <a:t>the data must be available as a whole and at no more than a reasonable </a:t>
            </a:r>
            <a:r>
              <a:rPr lang="en-US" sz="3800" dirty="0" smtClean="0"/>
              <a:t>reproduction cost.</a:t>
            </a:r>
          </a:p>
          <a:p>
            <a:pPr marL="0" indent="0">
              <a:lnSpc>
                <a:spcPct val="120000"/>
              </a:lnSpc>
              <a:spcBef>
                <a:spcPts val="500"/>
              </a:spcBef>
              <a:buNone/>
            </a:pPr>
            <a:r>
              <a:rPr lang="en-US" sz="3800" b="1" dirty="0" smtClean="0">
                <a:solidFill>
                  <a:schemeClr val="tx2"/>
                </a:solidFill>
              </a:rPr>
              <a:t>Re-use </a:t>
            </a:r>
            <a:r>
              <a:rPr lang="en-US" sz="3800" b="1" dirty="0">
                <a:solidFill>
                  <a:schemeClr val="tx2"/>
                </a:solidFill>
              </a:rPr>
              <a:t>and Redistribution: </a:t>
            </a:r>
            <a:r>
              <a:rPr lang="en-US" sz="3800" dirty="0"/>
              <a:t>the data must be </a:t>
            </a:r>
            <a:r>
              <a:rPr lang="en-US" sz="3800" dirty="0" smtClean="0"/>
              <a:t>provided under </a:t>
            </a:r>
            <a:r>
              <a:rPr lang="en-US" sz="3800" dirty="0"/>
              <a:t>terms that permit re-use and </a:t>
            </a:r>
            <a:r>
              <a:rPr lang="en-US" sz="3800" dirty="0" smtClean="0"/>
              <a:t>redistribution, including </a:t>
            </a:r>
            <a:r>
              <a:rPr lang="en-US" sz="3800" dirty="0"/>
              <a:t>the intermixing with other </a:t>
            </a:r>
            <a:r>
              <a:rPr lang="en-US" sz="3800" dirty="0" smtClean="0"/>
              <a:t>datasets.</a:t>
            </a:r>
          </a:p>
          <a:p>
            <a:pPr marL="0" indent="0">
              <a:lnSpc>
                <a:spcPct val="120000"/>
              </a:lnSpc>
              <a:spcBef>
                <a:spcPts val="500"/>
              </a:spcBef>
              <a:buNone/>
            </a:pPr>
            <a:r>
              <a:rPr lang="en-US" sz="3800" b="1" dirty="0" smtClean="0">
                <a:solidFill>
                  <a:schemeClr val="tx2"/>
                </a:solidFill>
              </a:rPr>
              <a:t>Universal </a:t>
            </a:r>
            <a:r>
              <a:rPr lang="en-US" sz="3800" b="1" dirty="0">
                <a:solidFill>
                  <a:schemeClr val="tx2"/>
                </a:solidFill>
              </a:rPr>
              <a:t>Participation: </a:t>
            </a:r>
            <a:r>
              <a:rPr lang="en-US" sz="3800" dirty="0"/>
              <a:t>everyone must be able to use</a:t>
            </a:r>
            <a:r>
              <a:rPr lang="en-US" sz="3800" dirty="0" smtClean="0"/>
              <a:t>, </a:t>
            </a:r>
            <a:br>
              <a:rPr lang="en-US" sz="3800" dirty="0" smtClean="0"/>
            </a:br>
            <a:r>
              <a:rPr lang="en-US" sz="3800" dirty="0" smtClean="0"/>
              <a:t>re-use </a:t>
            </a:r>
            <a:r>
              <a:rPr lang="en-US" sz="3800" dirty="0"/>
              <a:t>and </a:t>
            </a:r>
            <a:r>
              <a:rPr lang="en-US" sz="3800" dirty="0" smtClean="0"/>
              <a:t>redistribute. There </a:t>
            </a:r>
            <a:r>
              <a:rPr lang="en-US" sz="3800" dirty="0"/>
              <a:t>should be </a:t>
            </a:r>
            <a:r>
              <a:rPr lang="en-US" sz="3800" dirty="0" smtClean="0"/>
              <a:t>no discrimination </a:t>
            </a:r>
            <a:r>
              <a:rPr lang="en-US" sz="3800" dirty="0"/>
              <a:t>against fields of </a:t>
            </a:r>
            <a:r>
              <a:rPr lang="en-US" sz="3800" dirty="0" err="1" smtClean="0"/>
              <a:t>endeavour</a:t>
            </a:r>
            <a:r>
              <a:rPr lang="en-US" sz="3800" dirty="0" smtClean="0"/>
              <a:t> </a:t>
            </a:r>
            <a:r>
              <a:rPr lang="en-US" sz="3800" dirty="0"/>
              <a:t>or </a:t>
            </a:r>
            <a:r>
              <a:rPr lang="en-US" sz="3800" dirty="0" smtClean="0"/>
              <a:t>against persons </a:t>
            </a:r>
            <a:r>
              <a:rPr lang="en-US" sz="3800" dirty="0"/>
              <a:t>or </a:t>
            </a:r>
            <a:r>
              <a:rPr lang="en-US" sz="3800" dirty="0" smtClean="0"/>
              <a:t>groups.</a:t>
            </a:r>
            <a:endParaRPr lang="en-US" i="1" dirty="0"/>
          </a:p>
        </p:txBody>
      </p:sp>
      <p:pic>
        <p:nvPicPr>
          <p:cNvPr id="4" name="Shape 91"/>
          <p:cNvPicPr preferRelativeResize="0"/>
          <p:nvPr/>
        </p:nvPicPr>
        <p:blipFill>
          <a:blip r:embed="rId3">
            <a:alphaModFix/>
          </a:blip>
          <a:stretch>
            <a:fillRect/>
          </a:stretch>
        </p:blipFill>
        <p:spPr>
          <a:xfrm>
            <a:off x="7325675" y="980728"/>
            <a:ext cx="1818325" cy="1650700"/>
          </a:xfrm>
          <a:prstGeom prst="rect">
            <a:avLst/>
          </a:prstGeom>
          <a:noFill/>
          <a:ln>
            <a:noFill/>
          </a:ln>
        </p:spPr>
      </p:pic>
      <p:sp>
        <p:nvSpPr>
          <p:cNvPr id="5" name="Content Placeholder 2"/>
          <p:cNvSpPr txBox="1">
            <a:spLocks/>
          </p:cNvSpPr>
          <p:nvPr/>
        </p:nvSpPr>
        <p:spPr>
          <a:xfrm>
            <a:off x="456373" y="1280237"/>
            <a:ext cx="7320437" cy="2173174"/>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20000"/>
              </a:lnSpc>
              <a:spcBef>
                <a:spcPts val="500"/>
              </a:spcBef>
              <a:buFont typeface="Arial" pitchFamily="34" charset="0"/>
              <a:buNone/>
            </a:pPr>
            <a:r>
              <a:rPr lang="en-US" sz="3800" dirty="0" smtClean="0"/>
              <a:t>The Open Data Handbook defines Open Data as:</a:t>
            </a:r>
          </a:p>
          <a:p>
            <a:pPr marL="274320" lvl="1" indent="0">
              <a:lnSpc>
                <a:spcPct val="120000"/>
              </a:lnSpc>
              <a:spcBef>
                <a:spcPts val="500"/>
              </a:spcBef>
              <a:buFont typeface="Arial" pitchFamily="34" charset="0"/>
              <a:buNone/>
            </a:pPr>
            <a:r>
              <a:rPr lang="en-US" sz="3800" b="1" i="1" dirty="0" smtClean="0"/>
              <a:t>“data that can be freely used, re-used and redistributed by anyone - subject only, at most, to the requirement to attribute and </a:t>
            </a:r>
            <a:r>
              <a:rPr lang="en-US" sz="3800" b="1" i="1" dirty="0" err="1" smtClean="0"/>
              <a:t>sharealike</a:t>
            </a:r>
            <a:r>
              <a:rPr lang="en-US" sz="3800" b="1" i="1" dirty="0" smtClean="0"/>
              <a:t>.”</a:t>
            </a:r>
          </a:p>
          <a:p>
            <a:pPr marL="274320" lvl="1" indent="0" algn="r">
              <a:lnSpc>
                <a:spcPct val="120000"/>
              </a:lnSpc>
              <a:spcBef>
                <a:spcPts val="500"/>
              </a:spcBef>
              <a:buFont typeface="Arial" pitchFamily="34" charset="0"/>
              <a:buNone/>
            </a:pPr>
            <a:r>
              <a:rPr lang="en-US" sz="3800" dirty="0" smtClean="0"/>
              <a:t>(Open Knowledge International, </a:t>
            </a:r>
            <a:r>
              <a:rPr lang="en-US" sz="3800" dirty="0" err="1" smtClean="0"/>
              <a:t>n.d.</a:t>
            </a:r>
            <a:r>
              <a:rPr lang="en-US" sz="3800" dirty="0" smtClean="0"/>
              <a:t>)</a:t>
            </a:r>
          </a:p>
          <a:p>
            <a:pPr marL="0" indent="0">
              <a:lnSpc>
                <a:spcPct val="120000"/>
              </a:lnSpc>
              <a:spcBef>
                <a:spcPts val="500"/>
              </a:spcBef>
              <a:buFont typeface="Arial" pitchFamily="34" charset="0"/>
              <a:buNone/>
            </a:pPr>
            <a:endParaRPr lang="en-US" sz="3800" i="1" dirty="0" smtClean="0"/>
          </a:p>
        </p:txBody>
      </p:sp>
    </p:spTree>
    <p:extLst>
      <p:ext uri="{BB962C8B-B14F-4D97-AF65-F5344CB8AC3E}">
        <p14:creationId xmlns:p14="http://schemas.microsoft.com/office/powerpoint/2010/main" val="38314387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en-US" dirty="0" smtClean="0"/>
              <a:t>Digital and data divides</a:t>
            </a:r>
            <a:endParaRPr lang="en-US" dirty="0"/>
          </a:p>
        </p:txBody>
      </p:sp>
      <p:sp>
        <p:nvSpPr>
          <p:cNvPr id="3" name="Content Placeholder 2"/>
          <p:cNvSpPr>
            <a:spLocks noGrp="1"/>
          </p:cNvSpPr>
          <p:nvPr>
            <p:ph idx="1"/>
          </p:nvPr>
        </p:nvSpPr>
        <p:spPr>
          <a:xfrm>
            <a:off x="539552" y="1504528"/>
            <a:ext cx="8229600" cy="4876800"/>
          </a:xfrm>
        </p:spPr>
        <p:txBody>
          <a:bodyPr>
            <a:normAutofit fontScale="92500" lnSpcReduction="10000"/>
          </a:bodyPr>
          <a:lstStyle/>
          <a:p>
            <a:pPr lvl="0">
              <a:spcBef>
                <a:spcPts val="0"/>
              </a:spcBef>
              <a:buNone/>
            </a:pPr>
            <a:endParaRPr lang="en-NZ" b="1" i="1" dirty="0" smtClean="0"/>
          </a:p>
          <a:p>
            <a:pPr lvl="0">
              <a:spcBef>
                <a:spcPts val="0"/>
              </a:spcBef>
              <a:buNone/>
            </a:pPr>
            <a:r>
              <a:rPr lang="en-NZ" sz="2600" i="1" dirty="0" smtClean="0"/>
              <a:t>“</a:t>
            </a:r>
            <a:r>
              <a:rPr lang="en-NZ" sz="2600" i="1" dirty="0"/>
              <a:t>The illusion of access promoted by computers </a:t>
            </a:r>
            <a:br>
              <a:rPr lang="en-NZ" sz="2600" i="1" dirty="0"/>
            </a:br>
            <a:r>
              <a:rPr lang="en-NZ" sz="2600" i="1" dirty="0"/>
              <a:t>provokes a confusion between the presentation of information and the capacity to use, sort and interpret it.” </a:t>
            </a:r>
          </a:p>
          <a:p>
            <a:pPr lvl="0" algn="r">
              <a:spcBef>
                <a:spcPts val="0"/>
              </a:spcBef>
              <a:buNone/>
            </a:pPr>
            <a:r>
              <a:rPr lang="en-NZ" sz="2600" i="1" dirty="0"/>
              <a:t>	</a:t>
            </a:r>
            <a:r>
              <a:rPr lang="en-NZ" sz="2600" dirty="0"/>
              <a:t>(Brabazon, 2001) </a:t>
            </a:r>
          </a:p>
          <a:p>
            <a:endParaRPr lang="en-US" sz="2600" dirty="0" smtClean="0"/>
          </a:p>
          <a:p>
            <a:endParaRPr lang="en-US" sz="2600" dirty="0"/>
          </a:p>
          <a:p>
            <a:r>
              <a:rPr lang="en-US" sz="2600" i="1" dirty="0" smtClean="0"/>
              <a:t>“as </a:t>
            </a:r>
            <a:r>
              <a:rPr lang="en-US" sz="2600" i="1" dirty="0"/>
              <a:t>with the earlier </a:t>
            </a:r>
            <a:r>
              <a:rPr lang="en-US" sz="2600" i="1" dirty="0" smtClean="0"/>
              <a:t>discussion concerning </a:t>
            </a:r>
            <a:r>
              <a:rPr lang="en-US" sz="2600" i="1" dirty="0"/>
              <a:t>the </a:t>
            </a:r>
            <a:r>
              <a:rPr lang="en-US" sz="2600" i="1" dirty="0" smtClean="0"/>
              <a:t>‘digital divide’ </a:t>
            </a:r>
            <a:r>
              <a:rPr lang="en-US" sz="2600" i="1" dirty="0"/>
              <a:t>there would, in this context, appear to be some confusion </a:t>
            </a:r>
            <a:r>
              <a:rPr lang="en-US" sz="2600" i="1" dirty="0" smtClean="0"/>
              <a:t>between movements </a:t>
            </a:r>
            <a:r>
              <a:rPr lang="en-US" sz="2600" i="1" dirty="0"/>
              <a:t>to enhance citizen </a:t>
            </a:r>
            <a:r>
              <a:rPr lang="en-US" sz="2600" i="1" dirty="0" smtClean="0"/>
              <a:t>‘access’ </a:t>
            </a:r>
            <a:r>
              <a:rPr lang="en-US" sz="2600" i="1" dirty="0"/>
              <a:t>to data and the related issues concerning enhancing citizen </a:t>
            </a:r>
            <a:r>
              <a:rPr lang="en-US" sz="2600" i="1" dirty="0" smtClean="0"/>
              <a:t>‘use’ of </a:t>
            </a:r>
            <a:r>
              <a:rPr lang="en-US" sz="2600" i="1" dirty="0"/>
              <a:t>this </a:t>
            </a:r>
            <a:r>
              <a:rPr lang="en-US" sz="2600" i="1" dirty="0" smtClean="0"/>
              <a:t>data” </a:t>
            </a:r>
          </a:p>
          <a:p>
            <a:pPr algn="r"/>
            <a:r>
              <a:rPr lang="en-US" sz="2600" dirty="0"/>
              <a:t>(</a:t>
            </a:r>
            <a:r>
              <a:rPr lang="en-US" sz="2600" dirty="0" err="1" smtClean="0"/>
              <a:t>Gurstein</a:t>
            </a:r>
            <a:r>
              <a:rPr lang="en-US" sz="2600" dirty="0" smtClean="0"/>
              <a:t>, 2011)</a:t>
            </a:r>
            <a:endParaRPr lang="en-US" sz="2600" dirty="0"/>
          </a:p>
        </p:txBody>
      </p:sp>
    </p:spTree>
    <p:extLst>
      <p:ext uri="{BB962C8B-B14F-4D97-AF65-F5344CB8AC3E}">
        <p14:creationId xmlns:p14="http://schemas.microsoft.com/office/powerpoint/2010/main" val="166361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68"/>
            <a:ext cx="8686800" cy="990600"/>
          </a:xfrm>
        </p:spPr>
        <p:txBody>
          <a:bodyPr>
            <a:normAutofit/>
          </a:bodyPr>
          <a:lstStyle/>
          <a:p>
            <a:r>
              <a:rPr lang="en-GB" dirty="0" smtClean="0"/>
              <a:t>Using Open Data as OER</a:t>
            </a:r>
            <a:endParaRPr lang="en-GB" dirty="0"/>
          </a:p>
        </p:txBody>
      </p:sp>
      <p:sp>
        <p:nvSpPr>
          <p:cNvPr id="3" name="Content Placeholder 2"/>
          <p:cNvSpPr>
            <a:spLocks noGrp="1"/>
          </p:cNvSpPr>
          <p:nvPr>
            <p:ph idx="1"/>
          </p:nvPr>
        </p:nvSpPr>
        <p:spPr>
          <a:xfrm>
            <a:off x="457200" y="1484784"/>
            <a:ext cx="8229600" cy="5357192"/>
          </a:xfrm>
        </p:spPr>
        <p:txBody>
          <a:bodyPr>
            <a:normAutofit/>
          </a:bodyPr>
          <a:lstStyle/>
          <a:p>
            <a:endParaRPr lang="en-GB" dirty="0"/>
          </a:p>
          <a:p>
            <a:endParaRPr lang="en-GB" dirty="0" smtClean="0"/>
          </a:p>
          <a:p>
            <a:endParaRPr lang="en-GB" dirty="0"/>
          </a:p>
          <a:p>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927" y="1124744"/>
            <a:ext cx="4363585" cy="3403596"/>
          </a:xfrm>
          <a:prstGeom prst="rect">
            <a:avLst/>
          </a:prstGeom>
        </p:spPr>
      </p:pic>
      <p:sp>
        <p:nvSpPr>
          <p:cNvPr id="4" name="Content Placeholder 2"/>
          <p:cNvSpPr txBox="1">
            <a:spLocks/>
          </p:cNvSpPr>
          <p:nvPr/>
        </p:nvSpPr>
        <p:spPr>
          <a:xfrm>
            <a:off x="539552" y="1354541"/>
            <a:ext cx="7922840" cy="568863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spcAft>
                <a:spcPts val="1000"/>
              </a:spcAft>
              <a:buFont typeface="Arial" pitchFamily="34" charset="0"/>
              <a:buNone/>
            </a:pPr>
            <a:r>
              <a:rPr lang="en-US" sz="2800" dirty="0" smtClean="0"/>
              <a:t>Many international </a:t>
            </a:r>
            <a:br>
              <a:rPr lang="en-US" sz="2800" dirty="0" smtClean="0"/>
            </a:br>
            <a:r>
              <a:rPr lang="en-US" sz="2800" dirty="0" err="1" smtClean="0"/>
              <a:t>organisations</a:t>
            </a:r>
            <a:r>
              <a:rPr lang="en-US" sz="2800" dirty="0" smtClean="0"/>
              <a:t>, </a:t>
            </a:r>
            <a:br>
              <a:rPr lang="en-US" sz="2800" dirty="0" smtClean="0"/>
            </a:br>
            <a:r>
              <a:rPr lang="en-US" sz="2800" dirty="0" smtClean="0"/>
              <a:t>governments, NGOs and </a:t>
            </a:r>
            <a:br>
              <a:rPr lang="en-US" sz="2800" dirty="0" smtClean="0"/>
            </a:br>
            <a:r>
              <a:rPr lang="en-US" sz="2800" dirty="0" smtClean="0"/>
              <a:t>academic researchers</a:t>
            </a:r>
            <a:br>
              <a:rPr lang="en-US" sz="2800" dirty="0" smtClean="0"/>
            </a:br>
            <a:r>
              <a:rPr lang="en-US" sz="2800" dirty="0" smtClean="0"/>
              <a:t>generate datasets, which are </a:t>
            </a:r>
          </a:p>
          <a:p>
            <a:pPr marL="0" indent="0">
              <a:spcBef>
                <a:spcPts val="0"/>
              </a:spcBef>
              <a:spcAft>
                <a:spcPts val="1000"/>
              </a:spcAft>
              <a:buFont typeface="Arial" pitchFamily="34" charset="0"/>
              <a:buNone/>
            </a:pPr>
            <a:r>
              <a:rPr lang="en-US" sz="2800" dirty="0"/>
              <a:t>o</a:t>
            </a:r>
            <a:r>
              <a:rPr lang="en-US" sz="2800" dirty="0" smtClean="0"/>
              <a:t>ften </a:t>
            </a:r>
            <a:r>
              <a:rPr lang="en-US" sz="2800" dirty="0"/>
              <a:t>f</a:t>
            </a:r>
            <a:r>
              <a:rPr lang="en-US" sz="2800" dirty="0" smtClean="0"/>
              <a:t>reely available </a:t>
            </a:r>
            <a:br>
              <a:rPr lang="en-US" sz="2800" dirty="0" smtClean="0"/>
            </a:br>
            <a:r>
              <a:rPr lang="en-US" sz="2800" dirty="0" smtClean="0"/>
              <a:t>online and openly-licensed.</a:t>
            </a:r>
          </a:p>
          <a:p>
            <a:pPr marL="0" indent="0">
              <a:spcBef>
                <a:spcPts val="0"/>
              </a:spcBef>
              <a:spcAft>
                <a:spcPts val="1000"/>
              </a:spcAft>
              <a:buFont typeface="Arial" pitchFamily="34" charset="0"/>
              <a:buNone/>
            </a:pPr>
            <a:r>
              <a:rPr lang="en-US" sz="2800" dirty="0" smtClean="0"/>
              <a:t>This data can be used in learning and teaching (therefore becoming OER) to give students authentic experiences of working with the same raw data used by researchers and policy-makers </a:t>
            </a:r>
            <a:r>
              <a:rPr lang="en-US" dirty="0" smtClean="0"/>
              <a:t>(</a:t>
            </a:r>
            <a:r>
              <a:rPr lang="en-US" dirty="0" err="1" smtClean="0"/>
              <a:t>Atenas</a:t>
            </a:r>
            <a:r>
              <a:rPr lang="en-US" dirty="0" smtClean="0"/>
              <a:t>, Havemann &amp; </a:t>
            </a:r>
            <a:r>
              <a:rPr lang="en-US" dirty="0" err="1" smtClean="0"/>
              <a:t>Priego</a:t>
            </a:r>
            <a:r>
              <a:rPr lang="en-US" dirty="0" smtClean="0"/>
              <a:t>, </a:t>
            </a:r>
            <a:r>
              <a:rPr lang="en-US" dirty="0" smtClean="0"/>
              <a:t>2015; </a:t>
            </a:r>
            <a:r>
              <a:rPr lang="en-US" dirty="0" err="1" smtClean="0"/>
              <a:t>Atenas</a:t>
            </a:r>
            <a:r>
              <a:rPr lang="en-US" dirty="0" smtClean="0"/>
              <a:t>, 2016</a:t>
            </a:r>
            <a:r>
              <a:rPr lang="en-US" dirty="0" smtClean="0"/>
              <a:t>)</a:t>
            </a:r>
            <a:r>
              <a:rPr lang="en-US" dirty="0" smtClean="0"/>
              <a:t>.</a:t>
            </a:r>
            <a:endParaRPr lang="en-NZ" sz="2000" dirty="0" smtClean="0"/>
          </a:p>
          <a:p>
            <a:pPr>
              <a:spcBef>
                <a:spcPts val="0"/>
              </a:spcBef>
              <a:spcAft>
                <a:spcPts val="1000"/>
              </a:spcAft>
            </a:pPr>
            <a:endParaRPr lang="en-NZ" dirty="0" smtClean="0"/>
          </a:p>
          <a:p>
            <a:pPr>
              <a:spcBef>
                <a:spcPts val="0"/>
              </a:spcBef>
              <a:spcAft>
                <a:spcPts val="1000"/>
              </a:spcAft>
            </a:pPr>
            <a:endParaRPr lang="en-NZ" dirty="0" smtClean="0"/>
          </a:p>
          <a:p>
            <a:pPr marL="0" indent="0">
              <a:spcBef>
                <a:spcPts val="0"/>
              </a:spcBef>
              <a:spcAft>
                <a:spcPts val="1000"/>
              </a:spcAft>
              <a:buFont typeface="Arial" pitchFamily="34" charset="0"/>
              <a:buNone/>
            </a:pPr>
            <a:endParaRPr lang="en-NZ" dirty="0" smtClean="0"/>
          </a:p>
          <a:p>
            <a:pPr>
              <a:spcBef>
                <a:spcPts val="0"/>
              </a:spcBef>
              <a:spcAft>
                <a:spcPts val="1000"/>
              </a:spcAft>
            </a:pPr>
            <a:endParaRPr lang="en-GB" dirty="0" smtClean="0"/>
          </a:p>
          <a:p>
            <a:endParaRPr lang="en-GB" dirty="0"/>
          </a:p>
        </p:txBody>
      </p:sp>
      <p:sp>
        <p:nvSpPr>
          <p:cNvPr id="6" name="Rectangle 5"/>
          <p:cNvSpPr/>
          <p:nvPr/>
        </p:nvSpPr>
        <p:spPr>
          <a:xfrm>
            <a:off x="7209075" y="4365104"/>
            <a:ext cx="1971437" cy="369332"/>
          </a:xfrm>
          <a:prstGeom prst="rect">
            <a:avLst/>
          </a:prstGeom>
        </p:spPr>
        <p:txBody>
          <a:bodyPr wrap="none">
            <a:spAutoFit/>
          </a:bodyPr>
          <a:lstStyle/>
          <a:p>
            <a:r>
              <a:rPr lang="en-NZ" b="1" dirty="0" smtClean="0"/>
              <a:t>(Bradshaw, </a:t>
            </a:r>
            <a:r>
              <a:rPr lang="en-NZ" b="1" dirty="0" err="1" smtClean="0"/>
              <a:t>n.d.</a:t>
            </a:r>
            <a:r>
              <a:rPr lang="en-NZ" b="1" dirty="0" smtClean="0"/>
              <a:t>)</a:t>
            </a:r>
            <a:endParaRPr lang="en-NZ" b="1" dirty="0"/>
          </a:p>
        </p:txBody>
      </p:sp>
    </p:spTree>
    <p:extLst>
      <p:ext uri="{BB962C8B-B14F-4D97-AF65-F5344CB8AC3E}">
        <p14:creationId xmlns:p14="http://schemas.microsoft.com/office/powerpoint/2010/main" val="374615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rgbClr val="292934"/>
      </a:dk1>
      <a:lt1>
        <a:srgbClr val="FFFFFF"/>
      </a:lt1>
      <a:dk2>
        <a:srgbClr val="364D9D"/>
      </a:dk2>
      <a:lt2>
        <a:srgbClr val="F3F2DC"/>
      </a:lt2>
      <a:accent1>
        <a:srgbClr val="C7D8FE"/>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14412</TotalTime>
  <Words>2023</Words>
  <Application>Microsoft Macintosh PowerPoint</Application>
  <PresentationFormat>On-screen Show (4:3)</PresentationFormat>
  <Paragraphs>204</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 OER and use of Open Data  to Develop Transversal and Citizenship Skills  </vt:lpstr>
      <vt:lpstr>Introductions</vt:lpstr>
      <vt:lpstr>Why think about data?</vt:lpstr>
      <vt:lpstr>Open Education/Open Data</vt:lpstr>
      <vt:lpstr>Opening movements … siloed conversations?</vt:lpstr>
      <vt:lpstr>Open Educational Resources (OER)</vt:lpstr>
      <vt:lpstr>Open data</vt:lpstr>
      <vt:lpstr>Digital and data divides</vt:lpstr>
      <vt:lpstr>Using Open Data as OER</vt:lpstr>
      <vt:lpstr>Sources of Open Data</vt:lpstr>
      <vt:lpstr>The practical value of Open Data</vt:lpstr>
      <vt:lpstr>The civic value of Open Data</vt:lpstr>
      <vt:lpstr>Open Data for social participation</vt:lpstr>
      <vt:lpstr>Transversal skills</vt:lpstr>
      <vt:lpstr>Open Data for developing transversal skills</vt:lpstr>
      <vt:lpstr>Open Data for developing transversal skills</vt:lpstr>
      <vt:lpstr>Open Data for civic engagement</vt:lpstr>
      <vt:lpstr>Open Data as OER at different levels</vt:lpstr>
      <vt:lpstr>Open Data in learning and teaching</vt:lpstr>
      <vt:lpstr>Open Data in learning and teaching</vt:lpstr>
      <vt:lpstr>Open Data for introductory programming</vt:lpstr>
      <vt:lpstr>A Scuola di OpenCoesione</vt:lpstr>
      <vt:lpstr>Open data and knowledge societies</vt:lpstr>
      <vt:lpstr>Open Migration</vt:lpstr>
      <vt:lpstr>Over to you</vt:lpstr>
      <vt:lpstr>References &amp; resources</vt:lpstr>
      <vt:lpstr>PowerPoint Presentation</vt:lpstr>
      <vt:lpstr>PowerPoint Presentation</vt:lpstr>
    </vt:vector>
  </TitlesOfParts>
  <Company>Birkbeck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Openness in education  content, collaboration, connectivity</dc:title>
  <dc:creator>Dawn Marsh</dc:creator>
  <cp:lastModifiedBy>Leo Havemann</cp:lastModifiedBy>
  <cp:revision>260</cp:revision>
  <dcterms:created xsi:type="dcterms:W3CDTF">2017-05-09T10:00:27Z</dcterms:created>
  <dcterms:modified xsi:type="dcterms:W3CDTF">2017-09-23T12:55:42Z</dcterms:modified>
</cp:coreProperties>
</file>