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Montserrat"/>
      <p:regular r:id="rId37"/>
      <p:bold r:id="rId38"/>
      <p:italic r:id="rId39"/>
      <p:boldItalic r:id="rId40"/>
    </p:embeddedFont>
    <p:embeddedFont>
      <p:font typeface="Lato"/>
      <p:regular r:id="rId41"/>
      <p:bold r:id="rId42"/>
      <p:italic r:id="rId43"/>
      <p:boldItalic r:id="rId44"/>
    </p:embeddedFont>
    <p:embeddedFont>
      <p:font typeface="Source Sans Pr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42" Type="http://schemas.openxmlformats.org/officeDocument/2006/relationships/font" Target="fonts/Lato-bold.fntdata"/><Relationship Id="rId41" Type="http://schemas.openxmlformats.org/officeDocument/2006/relationships/font" Target="fonts/Lato-regular.fntdata"/><Relationship Id="rId22" Type="http://schemas.openxmlformats.org/officeDocument/2006/relationships/slide" Target="slides/slide17.xml"/><Relationship Id="rId44" Type="http://schemas.openxmlformats.org/officeDocument/2006/relationships/font" Target="fonts/Lato-boldItalic.fntdata"/><Relationship Id="rId21" Type="http://schemas.openxmlformats.org/officeDocument/2006/relationships/slide" Target="slides/slide16.xml"/><Relationship Id="rId43" Type="http://schemas.openxmlformats.org/officeDocument/2006/relationships/font" Target="fonts/Lato-italic.fntdata"/><Relationship Id="rId24" Type="http://schemas.openxmlformats.org/officeDocument/2006/relationships/slide" Target="slides/slide19.xml"/><Relationship Id="rId46" Type="http://schemas.openxmlformats.org/officeDocument/2006/relationships/font" Target="fonts/SourceSansPro-bold.fntdata"/><Relationship Id="rId23" Type="http://schemas.openxmlformats.org/officeDocument/2006/relationships/slide" Target="slides/slide18.xml"/><Relationship Id="rId45" Type="http://schemas.openxmlformats.org/officeDocument/2006/relationships/font" Target="fonts/SourceSansPr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SourceSansPro-boldItalic.fntdata"/><Relationship Id="rId25" Type="http://schemas.openxmlformats.org/officeDocument/2006/relationships/slide" Target="slides/slide20.xml"/><Relationship Id="rId47" Type="http://schemas.openxmlformats.org/officeDocument/2006/relationships/font" Target="fonts/SourceSansPro-italic.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prints.bbk.ac.uk/1896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cisa.ac.uk/bestpractice/surveys/tel/TEL_survey_report_2018/Execsummary" TargetMode="External"/><Relationship Id="rId3" Type="http://schemas.openxmlformats.org/officeDocument/2006/relationships/hyperlink" Target="https://educationaltechnologyjournal.springeropen.com/articles/10.1186/s41239-017-0087-5"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eprints.bbk.ac.uk/8710/" TargetMode="External"/><Relationship Id="rId3" Type="http://schemas.openxmlformats.org/officeDocument/2006/relationships/hyperlink" Target="http://eprints.bbk.ac.uk/21673/" TargetMode="External"/><Relationship Id="rId4" Type="http://schemas.openxmlformats.org/officeDocument/2006/relationships/hyperlink" Target="http://eprints.bbk.ac.uk/19834/" TargetMode="External"/><Relationship Id="rId5" Type="http://schemas.openxmlformats.org/officeDocument/2006/relationships/hyperlink" Target="http://eprints.bbk.ac.uk/20785/" TargetMode="External"/><Relationship Id="rId6" Type="http://schemas.openxmlformats.org/officeDocument/2006/relationships/hyperlink" Target="http://www.ble.ac.uk/eboo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444444"/>
                </a:solidFill>
                <a:highlight>
                  <a:srgbClr val="EEEEEE"/>
                </a:highlight>
                <a:latin typeface="Lato"/>
                <a:ea typeface="Lato"/>
                <a:cs typeface="Lato"/>
                <a:sym typeface="Lato"/>
              </a:rPr>
              <a:t>goo.gl/bKPvpm</a:t>
            </a:r>
            <a:br>
              <a:rPr lang="en-GB" sz="1200">
                <a:latin typeface="Lato"/>
                <a:ea typeface="Lato"/>
                <a:cs typeface="Lato"/>
                <a:sym typeface="Lato"/>
              </a:rPr>
            </a:br>
            <a:endParaRPr sz="1200">
              <a:latin typeface="Lato"/>
              <a:ea typeface="Lato"/>
              <a:cs typeface="Lato"/>
              <a:sym typeface="Lato"/>
            </a:endParaRPr>
          </a:p>
          <a:p>
            <a:pPr indent="0" lvl="0" marL="0" rtl="0" algn="l">
              <a:spcBef>
                <a:spcPts val="0"/>
              </a:spcBef>
              <a:spcAft>
                <a:spcPts val="0"/>
              </a:spcAft>
              <a:buClr>
                <a:srgbClr val="000000"/>
              </a:buClr>
              <a:buSzPts val="1100"/>
              <a:buFont typeface="Arial"/>
              <a:buNone/>
            </a:pPr>
            <a:r>
              <a:rPr lang="en-GB" sz="1200">
                <a:latin typeface="Lato"/>
                <a:ea typeface="Lato"/>
                <a:cs typeface="Lato"/>
                <a:sym typeface="Lato"/>
              </a:rPr>
              <a:t>Presentation at University of London Centre for Distance Education RIDE 2019 (15 March),  by </a:t>
            </a:r>
            <a:r>
              <a:rPr lang="en-GB" sz="1200">
                <a:latin typeface="Lato"/>
                <a:ea typeface="Lato"/>
                <a:cs typeface="Lato"/>
                <a:sym typeface="Lato"/>
              </a:rPr>
              <a:t>Leo Havemann (UCL, formerly at Birkbeck), co-authored with Sarah Sherman (Bloomsbury Learning Environment), Elizabeth Charles, Scott Rodgers, </a:t>
            </a:r>
            <a:r>
              <a:rPr i="1" lang="en-GB" sz="1200">
                <a:latin typeface="Lato"/>
                <a:ea typeface="Lato"/>
                <a:cs typeface="Lato"/>
                <a:sym typeface="Lato"/>
              </a:rPr>
              <a:t>and </a:t>
            </a:r>
            <a:r>
              <a:rPr lang="en-GB" sz="1200">
                <a:latin typeface="Lato"/>
                <a:ea typeface="Lato"/>
                <a:cs typeface="Lato"/>
                <a:sym typeface="Lato"/>
              </a:rPr>
              <a:t>Joana Barros (Birkbeck).</a:t>
            </a:r>
            <a:endParaRPr sz="1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1200">
                <a:latin typeface="Lato"/>
                <a:ea typeface="Lato"/>
                <a:cs typeface="Lato"/>
                <a:sym typeface="Lato"/>
              </a:rPr>
              <a:t>This is a story of a review - an unfinished tale, and a trip down memory lane! In the context of an institution-wide Student Experience Review, various findings were pointing to the need to increase support for digital approaches to learning and teaching. </a:t>
            </a:r>
            <a:endParaRPr sz="1200">
              <a:latin typeface="Lato"/>
              <a:ea typeface="Lato"/>
              <a:cs typeface="Lato"/>
              <a:sym typeface="La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2a7c0dfb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2a7c0dfb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Thinking about Birkbeck as an open university is something that I’ve discussed in a previous conference presentation (and forthcoming book chapter). </a:t>
            </a:r>
            <a:endParaRPr/>
          </a:p>
          <a:p>
            <a:pPr indent="0" lvl="0" marL="0" rtl="0" algn="l">
              <a:spcBef>
                <a:spcPts val="0"/>
              </a:spcBef>
              <a:spcAft>
                <a:spcPts val="0"/>
              </a:spcAft>
              <a:buNone/>
            </a:pPr>
            <a:r>
              <a:rPr lang="en-GB"/>
              <a:t>See: </a:t>
            </a:r>
            <a:r>
              <a:rPr lang="en-GB" sz="1050">
                <a:highlight>
                  <a:srgbClr val="FFFFFF"/>
                </a:highlight>
              </a:rPr>
              <a:t>Havemann, Leo (2017) </a:t>
            </a:r>
            <a:r>
              <a:rPr lang="en-GB" sz="1050" u="sng">
                <a:solidFill>
                  <a:srgbClr val="0B0080"/>
                </a:solidFill>
                <a:highlight>
                  <a:srgbClr val="FFFFFF"/>
                </a:highlight>
                <a:hlinkClick r:id="rId2"/>
              </a:rPr>
              <a:t>Stepping up as opening up: aspects of openness in everyday pedagogic practice. </a:t>
            </a:r>
            <a:r>
              <a:rPr lang="en-GB" sz="1050">
                <a:highlight>
                  <a:srgbClr val="FFFFFF"/>
                </a:highlight>
              </a:rPr>
              <a:t>In: OER17: The Politics of Open, 5-6 Apr 2017</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416fb1fe2d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416fb1fe2d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But somehow the idea that such projects were only starting points, providing proof of concept rather than finished programmes of institutional and pedagogic transformation, did not seem to be getting through. It appeared clear that to do more, more resources would be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Was it simply a case of don’t ask, dont TEL?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16fb1fe2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416fb1fe2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finally, with the advent of the TEL review we had an opportunity to look beyond ‘business as usual’, beyond where we are now, and consider where we would like to be. So an initial group worked out what kinds of things the review would seek to cover and decided to split it into two strands, which would respectively ask internal and external questions.</a:t>
            </a:r>
            <a:endParaRPr/>
          </a:p>
          <a:p>
            <a:pPr indent="0" lvl="0" marL="0" rtl="0" algn="l">
              <a:spcBef>
                <a:spcPts val="0"/>
              </a:spcBef>
              <a:spcAft>
                <a:spcPts val="0"/>
              </a:spcAft>
              <a:buNone/>
            </a:pPr>
            <a:r>
              <a:rPr lang="en-GB"/>
              <a:t>This proposal for the review went away to be considered. And remained away. And then, after quite some time the review was greenlighted, with the proviso that all would be done within seven weeks. Panic ensued. Well not really - but it was clear that everything originally planned (as written in the session abstract) could not be done during the time available.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41001bb6e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41001bb6e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the external strand, reach out to contacts at other HEIs became “talk to Julie”. Well no, actually for this strand we did stick to the plan but it became more reliant on the pre-existing information sources, and interviews with quite a select group of heads of TEL at other institutions. Including Julie (aka Julie Voce, head of TEL at City). We had also identofied UCL as another candidate. Julie recommended for a third case we speak to the university of Sussex, which proved very useful.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41001bb6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41001bb6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Some elements were cut from the internal strand due to the tight schedule.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410303fba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410303fba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Through looking at the HELF and UCISA survey data we were able to confirm our suspicions that we already use standard/most popular platforms, therefore there is no technology problem here or technological fix to our problems. And that availability of TEL support staff is the largest driver of adoption of learning technologies. </a:t>
            </a:r>
            <a:endParaRPr/>
          </a:p>
          <a:p>
            <a:pPr indent="0" lvl="0" marL="0" rtl="0" algn="l">
              <a:spcBef>
                <a:spcPts val="0"/>
              </a:spcBef>
              <a:spcAft>
                <a:spcPts val="0"/>
              </a:spcAft>
              <a:buNone/>
            </a:pPr>
            <a:r>
              <a:rPr lang="en-GB"/>
              <a:t>The UCISA TEL Survey and Case Studies helped us to devise a list of questions we wanted to ask reference institutions about.</a:t>
            </a:r>
            <a:br>
              <a:rPr lang="en-GB"/>
            </a:b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410303fba1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410303fba1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From our reference institutions, we wanted to know about: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1.     TEL Vision, Strategy, Policy  o    What is the institutional vision for TEL – where are you going, big picture and/or short/medium term?  o    What is the strategy for TEL and is this standalone or subsumed under one or more other strategies, e.g. Learning and Teaching / Student Experience / Digital?  o    Does the strategy translate into institutional policies e.g. baseline/minimum level of VLE usage, or assessment-related?   o    Would it be possible to share with us any vision, strategy, policies, or any evaluation you have done?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2.     Governance  o    How are strategic decisions about TEL made? How do stakeholders feed in to these? What is the structure? How does the process work?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3.     Development and Innovation  o    How is pedagogic and/or technical innovation promoted, fostered, or supported? Is this top-down or bottom-up driven?   o    Where do you see the innovation?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4.     Team Structure and Roles  o    How is/are the TEL-related support teams structured?  o    What roles are there are where are they based e.g. technical development/maintenance, end-user technical support, pedagogic development and innovation, and any other roles?  o    Do those who directly support staff also support students?  o    Who provides support for adoption of inclusive practices?  </a:t>
            </a:r>
            <a:endParaRPr/>
          </a:p>
          <a:p>
            <a:pPr indent="0" lvl="0" marL="0" rtl="0" algn="l">
              <a:spcBef>
                <a:spcPts val="0"/>
              </a:spcBef>
              <a:spcAft>
                <a:spcPts val="0"/>
              </a:spcAft>
              <a:buNone/>
            </a:pPr>
            <a:r>
              <a:rPr lang="en-GB"/>
              <a:t> </a:t>
            </a:r>
            <a:endParaRPr/>
          </a:p>
          <a:p>
            <a:pPr indent="0" lvl="0" marL="0" rtl="0" algn="l">
              <a:spcBef>
                <a:spcPts val="0"/>
              </a:spcBef>
              <a:spcAft>
                <a:spcPts val="0"/>
              </a:spcAft>
              <a:buNone/>
            </a:pPr>
            <a:r>
              <a:rPr lang="en-GB"/>
              <a:t>5.     The Good the Bad and the Ugly  o    What works well? Is anything not working? Are changes planned?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10303fba1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10303fba1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10303fba1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10303fba1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1001bb6e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1001bb6e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Learning technologies are used across all departments of the college and the top 20 most visited Moodle modules were spread across 9 departments.</a:t>
            </a:r>
            <a:br>
              <a:rPr lang="en-GB"/>
            </a:br>
            <a:endParaRPr/>
          </a:p>
          <a:p>
            <a:pPr indent="0" lvl="0" marL="0" rtl="0" algn="l">
              <a:spcBef>
                <a:spcPts val="0"/>
              </a:spcBef>
              <a:spcAft>
                <a:spcPts val="0"/>
              </a:spcAft>
              <a:buNone/>
            </a:pPr>
            <a:r>
              <a:rPr lang="en-GB"/>
              <a:t>Students appreciate online resources and study materials such as digitised readings, handouts and slides, and video (high production values not required, but rather content that is relevant, timely, and authentic).</a:t>
            </a:r>
            <a:br>
              <a:rPr lang="en-GB"/>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2a7c0dfb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2a7c0dfb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10303fba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10303fba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410303fba1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410303fba1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key finding?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10303fba1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10303fba1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2a7c0dfb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2a7c0dfb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Also I think it is worth drawing on a digital ethnographic perspective here: even when we are ‘online’ we remain ‘here’, in the world, embodied. </a:t>
            </a:r>
            <a:endParaRPr/>
          </a:p>
          <a:p>
            <a:pPr indent="0" lvl="0" marL="0" rtl="0" algn="l">
              <a:spcBef>
                <a:spcPts val="0"/>
              </a:spcBef>
              <a:spcAft>
                <a:spcPts val="0"/>
              </a:spcAft>
              <a:buNone/>
            </a:pPr>
            <a:r>
              <a:rPr lang="en-GB"/>
              <a:t>So, there is no fully face-to-face or fully online mode?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2a7c0dfb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2a7c0dfb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2a7c0dfb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2a7c0dfb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u="sng">
                <a:solidFill>
                  <a:schemeClr val="hlink"/>
                </a:solidFill>
                <a:hlinkClick r:id="rId2"/>
              </a:rPr>
              <a:t>https://www.ucisa.ac.uk/bestpractice/surveys/tel/TEL_survey_report_2018/Execsummary</a:t>
            </a:r>
            <a:endParaRPr/>
          </a:p>
          <a:p>
            <a:pPr indent="-298450" lvl="0" marL="457200" rtl="0" algn="l">
              <a:spcBef>
                <a:spcPts val="0"/>
              </a:spcBef>
              <a:spcAft>
                <a:spcPts val="0"/>
              </a:spcAft>
              <a:buSzPts val="1100"/>
              <a:buChar char="●"/>
            </a:pPr>
            <a:r>
              <a:rPr lang="en-GB" u="sng">
                <a:solidFill>
                  <a:schemeClr val="hlink"/>
                </a:solidFill>
                <a:hlinkClick r:id="rId3"/>
              </a:rPr>
              <a:t>https://educationaltechnologyjournal.springeropen.com/articles/10.1186/s41239-017-0087-5</a:t>
            </a:r>
            <a:r>
              <a:rPr lang="en-GB"/>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2a7c0dfb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2a7c0dfb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2a7c0dfb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2a7c0dfb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16fb1fe2d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16fb1fe2d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But first a bit of context.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16fb1fe2d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16fb1fe2d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Established by Dr George Birkbeck in 1823 as the London Mechanics Institute, for the purpose of enabling working people to study in the evening</a:t>
            </a:r>
            <a:br>
              <a:rPr lang="en-GB" sz="1400"/>
            </a:br>
            <a:r>
              <a:rPr lang="en-GB" sz="1400"/>
              <a:t>...this was also referred to at the time as ‘spreading the seeds of evil’.</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The college was renamed Birkbeck College and later joined the University of London, and has rebranded again more recently as “Birkbeck, University of London”. The same mission continues.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16fb1fe2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16fb1fe2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latin typeface="Lato"/>
                <a:ea typeface="Lato"/>
                <a:cs typeface="Lato"/>
                <a:sym typeface="Lato"/>
              </a:rPr>
              <a:t>Overwhelmingly  ‘evening-taught’, between 6 and 9 pm.</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Traditionally: majority part time, enter via direct application, average age mid 30s.</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Increasingly: more full time, more UCAS entry, average age getting younger.</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Many ‘non-traditional’ students (mature, working, first degree).</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Higher than average: proportions of students from throughout the EU, of students with disabilities and specific learning difficulties , and of taught postgraduates.</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Studying across 5 schools, from CertHE level through bachelor’s and master’s degree and postgraduate research.</a:t>
            </a:r>
            <a:endParaRPr sz="1400">
              <a:latin typeface="Lato"/>
              <a:ea typeface="Lato"/>
              <a:cs typeface="Lato"/>
              <a:sym typeface="Lato"/>
            </a:endParaRPr>
          </a:p>
          <a:p>
            <a:pPr indent="0" lvl="0" marL="0" rtl="0" algn="l">
              <a:spcBef>
                <a:spcPts val="1600"/>
              </a:spcBef>
              <a:spcAft>
                <a:spcPts val="0"/>
              </a:spcAft>
              <a:buNone/>
            </a:pPr>
            <a:r>
              <a:rPr lang="en-GB" sz="1400"/>
              <a:t>So as you can see there are quite a few contrasts here - widening participation is core to the mission, but also a lot of postgraduate study, for example. There is a lot of diversity. What the students perhaps do have in common is by and large they want to come to a face to face class in the evening.</a:t>
            </a:r>
            <a:endParaRPr sz="1400"/>
          </a:p>
          <a:p>
            <a:pPr indent="0" lvl="0" marL="0" rtl="0" algn="l">
              <a:spcBef>
                <a:spcPts val="0"/>
              </a:spcBef>
              <a:spcAft>
                <a:spcPts val="0"/>
              </a:spcAft>
              <a:buNone/>
            </a:pPr>
            <a:r>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16fb1fe2d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16fb1fe2d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latin typeface="Lato"/>
                <a:ea typeface="Lato"/>
                <a:cs typeface="Lato"/>
                <a:sym typeface="Lato"/>
              </a:rPr>
              <a:t>Why small-to-medium? Birkbeck’s traditional student body has been majority part time so while the college’s FTE at peak rose to around 10,000, the actual numbers of people had risen to 20,000. This total number has fallen off more significantly in recent years than the FTE number has as we have seen an increase in full time enrolment - but in any case we are talking about quite substantial student numbers to support with a TEL team of this kind of size...</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The TEL team in 2008 …</a:t>
            </a:r>
            <a:br>
              <a:rPr lang="en-GB" sz="1400">
                <a:latin typeface="Lato"/>
                <a:ea typeface="Lato"/>
                <a:cs typeface="Lato"/>
                <a:sym typeface="Lato"/>
              </a:rPr>
            </a:br>
            <a:r>
              <a:rPr lang="en-GB" sz="1400">
                <a:latin typeface="Lato"/>
                <a:ea typeface="Lato"/>
                <a:cs typeface="Lato"/>
                <a:sym typeface="Lato"/>
              </a:rPr>
              <a:t>One Learning Technologist, one IT Trainer. </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Also, some support for data integration, and VLE externally hosted.</a:t>
            </a:r>
            <a:br>
              <a:rPr lang="en-GB" sz="1400">
                <a:latin typeface="Lato"/>
                <a:ea typeface="Lato"/>
                <a:cs typeface="Lato"/>
                <a:sym typeface="Lato"/>
              </a:rPr>
            </a:br>
            <a:r>
              <a:rPr lang="en-GB" sz="1400">
                <a:latin typeface="Lato"/>
                <a:ea typeface="Lato"/>
                <a:cs typeface="Lato"/>
                <a:sym typeface="Lato"/>
              </a:rPr>
              <a:t>Joined by one more LT for 2008/09 to support WebCT to Blackboard migration (me/Leo), fixed term, later made permanent.</a:t>
            </a:r>
            <a:br>
              <a:rPr lang="en-GB" sz="1400">
                <a:latin typeface="Lato"/>
                <a:ea typeface="Lato"/>
                <a:cs typeface="Lato"/>
                <a:sym typeface="Lato"/>
              </a:rPr>
            </a:br>
            <a:r>
              <a:rPr lang="en-GB" sz="1400">
                <a:latin typeface="Lato"/>
                <a:ea typeface="Lato"/>
                <a:cs typeface="Lato"/>
                <a:sym typeface="Lato"/>
              </a:rPr>
              <a:t>IT trainer role not replaced when staff member left, but lecture capture project role created 2014/15, </a:t>
            </a:r>
            <a:r>
              <a:rPr lang="en-GB" sz="1400">
                <a:latin typeface="Lato"/>
                <a:ea typeface="Lato"/>
                <a:cs typeface="Lato"/>
                <a:sym typeface="Lato"/>
              </a:rPr>
              <a:t> fixed term, later made permanent</a:t>
            </a:r>
            <a:r>
              <a:rPr lang="en-GB" sz="1400">
                <a:latin typeface="Lato"/>
                <a:ea typeface="Lato"/>
                <a:cs typeface="Lato"/>
                <a:sym typeface="Lato"/>
              </a:rPr>
              <a:t>. </a:t>
            </a:r>
            <a:endParaRPr sz="1400">
              <a:latin typeface="Lato"/>
              <a:ea typeface="Lato"/>
              <a:cs typeface="Lato"/>
              <a:sym typeface="Lato"/>
            </a:endParaRPr>
          </a:p>
          <a:p>
            <a:pPr indent="0" lvl="0" marL="0" rtl="0" algn="l">
              <a:lnSpc>
                <a:spcPct val="115000"/>
              </a:lnSpc>
              <a:spcBef>
                <a:spcPts val="1600"/>
              </a:spcBef>
              <a:spcAft>
                <a:spcPts val="0"/>
              </a:spcAft>
              <a:buNone/>
            </a:pPr>
            <a:r>
              <a:rPr lang="en-GB" sz="1400">
                <a:latin typeface="Lato"/>
                <a:ea typeface="Lato"/>
                <a:cs typeface="Lato"/>
                <a:sym typeface="Lato"/>
              </a:rPr>
              <a:t>Roughly speaking there have been two LTs (plus another separate role) over this 10 year period, in an college which has had a peak of around 20K students enrolled just prior to the introduction of the 9K fee regime, with total person numbers now lower but a relatively similar level of FTE enrolment due to increasing fulltime.</a:t>
            </a:r>
            <a:endParaRPr sz="1400">
              <a:latin typeface="Lato"/>
              <a:ea typeface="Lato"/>
              <a:cs typeface="Lato"/>
              <a:sym typeface="Lato"/>
            </a:endParaRPr>
          </a:p>
          <a:p>
            <a:pPr indent="0" lvl="0" marL="0" rtl="0" algn="l">
              <a:lnSpc>
                <a:spcPct val="115000"/>
              </a:lnSpc>
              <a:spcBef>
                <a:spcPts val="1600"/>
              </a:spcBef>
              <a:spcAft>
                <a:spcPts val="1600"/>
              </a:spcAft>
              <a:buNone/>
            </a:pPr>
            <a:r>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17e8ff7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17e8ff7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With a team of this size it has been quite a lot of work over the years to keep the home fires burning - to keep the platforms running, the plugins integrated, the suppliers managed, the queries answered, and colleagues trained.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GB" sz="1400"/>
              <a:t>This is not to claim that all of these have been optimal - just to point out that there is a lot of work to do just to keep platforms ticking over and assist people in doing ‘the basics’. Business as usual is happening.</a:t>
            </a:r>
            <a:endParaRPr sz="1400"/>
          </a:p>
          <a:p>
            <a:pPr indent="0" lvl="0" marL="0" rtl="0" algn="l">
              <a:spcBef>
                <a:spcPts val="0"/>
              </a:spcBef>
              <a:spcAft>
                <a:spcPts val="0"/>
              </a:spcAft>
              <a:buNone/>
            </a:pPr>
            <a:r>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40f3cc73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40f3cc73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the fringes of all the stuff that has to be done, it’s been possible intermittently to do some really worthwhile work in terms of...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Blended learning design to support academic skills development. </a:t>
            </a:r>
            <a:endParaRPr/>
          </a:p>
          <a:p>
            <a:pPr indent="0" lvl="0" marL="0" rtl="0" algn="l">
              <a:spcBef>
                <a:spcPts val="0"/>
              </a:spcBef>
              <a:spcAft>
                <a:spcPts val="0"/>
              </a:spcAft>
              <a:buNone/>
            </a:pPr>
            <a:r>
              <a:rPr lang="en-GB"/>
              <a:t>See: </a:t>
            </a:r>
            <a:r>
              <a:rPr lang="en-GB" sz="1050">
                <a:highlight>
                  <a:srgbClr val="FFFFFF"/>
                </a:highlight>
              </a:rPr>
              <a:t>Havemann, Leo and Drew, Liz and Barros, Joana and Leal, Joanne (2013) </a:t>
            </a:r>
            <a:r>
              <a:rPr lang="en-GB" sz="1050" u="sng">
                <a:solidFill>
                  <a:srgbClr val="0B0080"/>
                </a:solidFill>
                <a:highlight>
                  <a:srgbClr val="FFFFFF"/>
                </a:highlight>
                <a:hlinkClick r:id="rId2"/>
              </a:rPr>
              <a:t>Special blend: developing a model for technology-enhanced, flexible learning. </a:t>
            </a:r>
            <a:r>
              <a:rPr lang="en-GB" sz="1050">
                <a:highlight>
                  <a:srgbClr val="FFFFFF"/>
                </a:highlight>
              </a:rPr>
              <a:t>In: Can We Do It? Yes We Can: HEA/SEEC Conference 2013, 22-23 Jul 2013, London, UK. (Unpublished); </a:t>
            </a:r>
            <a:endParaRPr sz="1050">
              <a:highlight>
                <a:srgbClr val="FFFFFF"/>
              </a:highlight>
            </a:endParaRPr>
          </a:p>
          <a:p>
            <a:pPr indent="0" lvl="0" marL="0" rtl="0" algn="l">
              <a:spcBef>
                <a:spcPts val="0"/>
              </a:spcBef>
              <a:spcAft>
                <a:spcPts val="0"/>
              </a:spcAft>
              <a:buNone/>
            </a:pPr>
            <a:r>
              <a:rPr lang="en-GB" sz="1050">
                <a:highlight>
                  <a:srgbClr val="FFFFFF"/>
                </a:highlight>
              </a:rPr>
              <a:t>Leal, Joanne and Havemann, Leo and Barros, Joana and Drew, Elizabeth (2016) </a:t>
            </a:r>
            <a:r>
              <a:rPr lang="en-GB" sz="1050" u="sng">
                <a:solidFill>
                  <a:srgbClr val="0B0080"/>
                </a:solidFill>
                <a:highlight>
                  <a:srgbClr val="FFFFFF"/>
                </a:highlight>
                <a:hlinkClick r:id="rId3"/>
              </a:rPr>
              <a:t>Transitions: recruit, support, retain. </a:t>
            </a:r>
            <a:r>
              <a:rPr lang="en-GB" sz="1050">
                <a:highlight>
                  <a:srgbClr val="FFFFFF"/>
                </a:highlight>
              </a:rPr>
              <a:t>In: Learning and Teaching Seminars, 27 Oct; </a:t>
            </a:r>
            <a:endParaRPr sz="1050">
              <a:highlight>
                <a:srgbClr val="FFFFFF"/>
              </a:highlight>
            </a:endParaRPr>
          </a:p>
          <a:p>
            <a:pPr indent="0" lvl="0" marL="0" rtl="0" algn="l">
              <a:spcBef>
                <a:spcPts val="0"/>
              </a:spcBef>
              <a:spcAft>
                <a:spcPts val="0"/>
              </a:spcAft>
              <a:buNone/>
            </a:pPr>
            <a:r>
              <a:rPr lang="en-GB" sz="1050">
                <a:highlight>
                  <a:srgbClr val="FFFFFF"/>
                </a:highlight>
              </a:rPr>
              <a:t>Havemann, Leo (2017) </a:t>
            </a:r>
            <a:r>
              <a:rPr lang="en-GB" sz="1050" u="sng">
                <a:solidFill>
                  <a:srgbClr val="0B0080"/>
                </a:solidFill>
                <a:highlight>
                  <a:srgbClr val="FFFFFF"/>
                </a:highlight>
                <a:hlinkClick r:id="rId4"/>
              </a:rPr>
              <a:t>Formative assessment for postgraduate academic skills development in arts. </a:t>
            </a:r>
            <a:r>
              <a:rPr lang="en-GB" sz="1050">
                <a:highlight>
                  <a:srgbClr val="FFFFFF"/>
                </a:highlight>
              </a:rPr>
              <a:t>In: Havemann, Leo and Sherman, S. (eds.) </a:t>
            </a:r>
            <a:r>
              <a:rPr i="1" lang="en-GB" sz="1050">
                <a:highlight>
                  <a:srgbClr val="FFFFFF"/>
                </a:highlight>
              </a:rPr>
              <a:t>Assessment, Feedback and Technology: Contexts and Case Studies in Bloomsbury.</a:t>
            </a:r>
            <a:r>
              <a:rPr lang="en-GB" sz="1050">
                <a:highlight>
                  <a:srgbClr val="FFFFFF"/>
                </a:highlight>
              </a:rPr>
              <a:t> London, UK: Bloomsbury Learning Environment, pp. 49-51.</a:t>
            </a:r>
            <a:endParaRPr sz="1050">
              <a:highlight>
                <a:srgbClr val="FFFFFF"/>
              </a:highlight>
            </a:endParaRPr>
          </a:p>
          <a:p>
            <a:pPr indent="0" lvl="0" marL="0" rtl="0" algn="l">
              <a:spcBef>
                <a:spcPts val="0"/>
              </a:spcBef>
              <a:spcAft>
                <a:spcPts val="0"/>
              </a:spcAft>
              <a:buNone/>
            </a:pPr>
            <a:r>
              <a:t/>
            </a:r>
            <a:endParaRPr sz="1050">
              <a:highlight>
                <a:srgbClr val="FFFFFF"/>
              </a:highlight>
            </a:endParaRPr>
          </a:p>
          <a:p>
            <a:pPr indent="-298450" lvl="0" marL="457200" rtl="0" algn="l">
              <a:spcBef>
                <a:spcPts val="0"/>
              </a:spcBef>
              <a:spcAft>
                <a:spcPts val="0"/>
              </a:spcAft>
              <a:buSzPts val="1100"/>
              <a:buChar char="●"/>
            </a:pPr>
            <a:r>
              <a:rPr lang="en-GB"/>
              <a:t>Developing resources to support inclusive practices.</a:t>
            </a:r>
            <a:endParaRPr/>
          </a:p>
          <a:p>
            <a:pPr indent="0" lvl="0" marL="0" rtl="0" algn="l">
              <a:spcBef>
                <a:spcPts val="0"/>
              </a:spcBef>
              <a:spcAft>
                <a:spcPts val="0"/>
              </a:spcAft>
              <a:buNone/>
            </a:pPr>
            <a:r>
              <a:rPr lang="en-GB"/>
              <a:t>See : </a:t>
            </a:r>
            <a:r>
              <a:rPr lang="en-GB" sz="1050">
                <a:highlight>
                  <a:srgbClr val="FFFFFF"/>
                </a:highlight>
              </a:rPr>
              <a:t>Peake, Sarah-jane and Rushworth, Lee and Havemann, Leo (2016) </a:t>
            </a:r>
            <a:r>
              <a:rPr lang="en-GB" sz="1050" u="sng">
                <a:solidFill>
                  <a:srgbClr val="0B0080"/>
                </a:solidFill>
                <a:highlight>
                  <a:srgbClr val="FFFFFF"/>
                </a:highlight>
                <a:hlinkClick r:id="rId5"/>
              </a:rPr>
              <a:t>Birkbeck for all: joined-up thinking on accessibility. </a:t>
            </a:r>
            <a:r>
              <a:rPr lang="en-GB" sz="1050">
                <a:highlight>
                  <a:srgbClr val="FFFFFF"/>
                </a:highlight>
              </a:rPr>
              <a:t>Birkbeck, University of London. </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GB"/>
              <a:t>And </a:t>
            </a:r>
            <a:r>
              <a:rPr lang="en-GB"/>
              <a:t>through working across the BLE,</a:t>
            </a:r>
            <a:r>
              <a:rPr lang="en-GB"/>
              <a:t> investigating the ‘state of the actual’ and the possibilities of using digital tools and environments to support diversity of assessment and feedback practices.</a:t>
            </a:r>
            <a:endParaRPr/>
          </a:p>
          <a:p>
            <a:pPr indent="0" lvl="0" marL="0" rtl="0" algn="l">
              <a:spcBef>
                <a:spcPts val="0"/>
              </a:spcBef>
              <a:spcAft>
                <a:spcPts val="0"/>
              </a:spcAft>
              <a:buNone/>
            </a:pPr>
            <a:r>
              <a:rPr lang="en-GB"/>
              <a:t>See: </a:t>
            </a:r>
            <a:r>
              <a:rPr lang="en-GB" sz="1050">
                <a:highlight>
                  <a:srgbClr val="FFFFFF"/>
                </a:highlight>
              </a:rPr>
              <a:t>Havemann, Leo and Sherman, S. (eds.) </a:t>
            </a:r>
            <a:r>
              <a:rPr i="1" lang="en-GB" sz="1050">
                <a:highlight>
                  <a:srgbClr val="FFFFFF"/>
                </a:highlight>
              </a:rPr>
              <a:t>Assessment, Feedback and Technology: Contexts and Case Studies in Bloomsbury.</a:t>
            </a:r>
            <a:r>
              <a:rPr lang="en-GB" sz="1050">
                <a:highlight>
                  <a:srgbClr val="FFFFFF"/>
                </a:highlight>
              </a:rPr>
              <a:t>London, UK: Bloomsbury Learning Environment. </a:t>
            </a:r>
            <a:r>
              <a:rPr lang="en-GB" sz="1050" u="sng">
                <a:solidFill>
                  <a:schemeClr val="hlink"/>
                </a:solidFill>
                <a:highlight>
                  <a:srgbClr val="FFFFFF"/>
                </a:highlight>
                <a:hlinkClick r:id="rId6"/>
              </a:rPr>
              <a:t>www.ble.ac.uk/ebook</a:t>
            </a:r>
            <a:r>
              <a:rPr lang="en-GB" sz="1050">
                <a:highlight>
                  <a:srgbClr val="FFFFFF"/>
                </a:highlight>
              </a:rPr>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All of which would seem important to do more of…</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416fb1fe2d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416fb1fe2d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Various TEL myths also tend to circulate and cloud the issue… suggesting that we are the wrong institution, or we have the wrong staff, or the wrong students. ‘We do face-to-face’. TEL usage thought of as something done by enthusiasts. </a:t>
            </a:r>
            <a:endParaRPr/>
          </a:p>
          <a:p>
            <a:pPr indent="0" lvl="0" marL="0" rtl="0" algn="l">
              <a:spcBef>
                <a:spcPts val="0"/>
              </a:spcBef>
              <a:spcAft>
                <a:spcPts val="0"/>
              </a:spcAft>
              <a:buNone/>
            </a:pPr>
            <a:r>
              <a:rPr lang="en-GB"/>
              <a:t>A tendency to ‘Birkbeck exceptionalism’ perhaps extends to the idea that the digital has not yet permeated and transformed the everyday life of our staff and students.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Font typeface="Roboto"/>
              <a:buNone/>
              <a:defRPr sz="2400">
                <a:latin typeface="Roboto"/>
                <a:ea typeface="Roboto"/>
                <a:cs typeface="Roboto"/>
                <a:sym typeface="Roboto"/>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i.org/10.1186/s41239-017-0087-5"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033675" y="432550"/>
            <a:ext cx="5999700" cy="26361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sz="2000">
              <a:solidFill>
                <a:srgbClr val="FFFFFF"/>
              </a:solidFill>
              <a:latin typeface="Roboto"/>
              <a:ea typeface="Roboto"/>
              <a:cs typeface="Roboto"/>
              <a:sym typeface="Roboto"/>
            </a:endParaRPr>
          </a:p>
          <a:p>
            <a:pPr indent="0" lvl="0" marL="0" rtl="0" algn="l">
              <a:lnSpc>
                <a:spcPct val="120000"/>
              </a:lnSpc>
              <a:spcBef>
                <a:spcPts val="0"/>
              </a:spcBef>
              <a:spcAft>
                <a:spcPts val="0"/>
              </a:spcAft>
              <a:buNone/>
            </a:pPr>
            <a:r>
              <a:t/>
            </a:r>
            <a:endParaRPr sz="2000">
              <a:solidFill>
                <a:srgbClr val="FFFFFF"/>
              </a:solidFill>
              <a:latin typeface="Roboto"/>
              <a:ea typeface="Roboto"/>
              <a:cs typeface="Roboto"/>
              <a:sym typeface="Roboto"/>
            </a:endParaRPr>
          </a:p>
          <a:p>
            <a:pPr indent="0" lvl="0" marL="0" rtl="0" algn="l">
              <a:lnSpc>
                <a:spcPct val="120000"/>
              </a:lnSpc>
              <a:spcBef>
                <a:spcPts val="0"/>
              </a:spcBef>
              <a:spcAft>
                <a:spcPts val="0"/>
              </a:spcAft>
              <a:buNone/>
            </a:pPr>
            <a:r>
              <a:rPr b="1" lang="en-GB" sz="3600">
                <a:solidFill>
                  <a:schemeClr val="accent4"/>
                </a:solidFill>
                <a:latin typeface="Roboto"/>
                <a:ea typeface="Roboto"/>
                <a:cs typeface="Roboto"/>
                <a:sym typeface="Roboto"/>
              </a:rPr>
              <a:t>A multitude of modes</a:t>
            </a:r>
            <a:endParaRPr b="1" sz="3600">
              <a:solidFill>
                <a:schemeClr val="accent4"/>
              </a:solidFill>
              <a:latin typeface="Roboto"/>
              <a:ea typeface="Roboto"/>
              <a:cs typeface="Roboto"/>
              <a:sym typeface="Roboto"/>
            </a:endParaRPr>
          </a:p>
          <a:p>
            <a:pPr indent="0" lvl="0" marL="0" rtl="0" algn="l">
              <a:lnSpc>
                <a:spcPct val="120000"/>
              </a:lnSpc>
              <a:spcBef>
                <a:spcPts val="0"/>
              </a:spcBef>
              <a:spcAft>
                <a:spcPts val="0"/>
              </a:spcAft>
              <a:buNone/>
            </a:pPr>
            <a:r>
              <a:rPr i="1" lang="en-GB" sz="2400">
                <a:solidFill>
                  <a:schemeClr val="lt2"/>
                </a:solidFill>
                <a:latin typeface="Roboto"/>
                <a:ea typeface="Roboto"/>
                <a:cs typeface="Roboto"/>
                <a:sym typeface="Roboto"/>
              </a:rPr>
              <a:t>considering ‘blended learning’ in context </a:t>
            </a:r>
            <a:endParaRPr i="1" sz="2400">
              <a:solidFill>
                <a:schemeClr val="lt2"/>
              </a:solidFill>
              <a:latin typeface="Roboto"/>
              <a:ea typeface="Roboto"/>
              <a:cs typeface="Roboto"/>
              <a:sym typeface="Roboto"/>
            </a:endParaRPr>
          </a:p>
          <a:p>
            <a:pPr indent="0" lvl="0" marL="0" rtl="0" algn="l">
              <a:lnSpc>
                <a:spcPct val="120000"/>
              </a:lnSpc>
              <a:spcBef>
                <a:spcPts val="0"/>
              </a:spcBef>
              <a:spcAft>
                <a:spcPts val="0"/>
              </a:spcAft>
              <a:buNone/>
            </a:pPr>
            <a:r>
              <a:t/>
            </a:r>
            <a:endParaRPr sz="2000">
              <a:solidFill>
                <a:srgbClr val="666666"/>
              </a:solidFill>
              <a:latin typeface="Roboto"/>
              <a:ea typeface="Roboto"/>
              <a:cs typeface="Roboto"/>
              <a:sym typeface="Roboto"/>
            </a:endParaRPr>
          </a:p>
        </p:txBody>
      </p:sp>
      <p:sp>
        <p:nvSpPr>
          <p:cNvPr id="135" name="Google Shape;135;p13"/>
          <p:cNvSpPr txBox="1"/>
          <p:nvPr>
            <p:ph idx="1" type="subTitle"/>
          </p:nvPr>
        </p:nvSpPr>
        <p:spPr>
          <a:xfrm>
            <a:off x="317075" y="2847775"/>
            <a:ext cx="8716200" cy="22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r">
              <a:spcBef>
                <a:spcPts val="0"/>
              </a:spcBef>
              <a:spcAft>
                <a:spcPts val="0"/>
              </a:spcAft>
              <a:buNone/>
            </a:pPr>
            <a:r>
              <a:rPr lang="en-GB" sz="2800"/>
              <a:t>Leo Havemann, Elizabeth Charles, Sarah Sherman, Scott Rodgers, </a:t>
            </a:r>
            <a:r>
              <a:rPr i="1" lang="en-GB" sz="2800"/>
              <a:t>and </a:t>
            </a:r>
            <a:r>
              <a:rPr lang="en-GB" sz="2800"/>
              <a:t>Joana Barros</a:t>
            </a:r>
            <a:endParaRPr sz="2800"/>
          </a:p>
          <a:p>
            <a:pPr indent="0" lvl="0" marL="0" rtl="0" algn="l">
              <a:spcBef>
                <a:spcPts val="0"/>
              </a:spcBef>
              <a:spcAft>
                <a:spcPts val="0"/>
              </a:spcAft>
              <a:buNone/>
            </a:pPr>
            <a:r>
              <a:t/>
            </a:r>
            <a:endParaRPr sz="1800"/>
          </a:p>
          <a:p>
            <a:pPr indent="0" lvl="0" marL="0" rtl="0" algn="r">
              <a:spcBef>
                <a:spcPts val="0"/>
              </a:spcBef>
              <a:spcAft>
                <a:spcPts val="0"/>
              </a:spcAft>
              <a:buNone/>
            </a:pPr>
            <a:r>
              <a:rPr b="1" i="1" lang="en-GB" sz="1800"/>
              <a:t>@leohavemann #RIDE2019</a:t>
            </a:r>
            <a:endParaRPr b="1" i="1" sz="1800"/>
          </a:p>
          <a:p>
            <a:pPr indent="0" lvl="0" marL="0" rtl="0" algn="r">
              <a:spcBef>
                <a:spcPts val="0"/>
              </a:spcBef>
              <a:spcAft>
                <a:spcPts val="0"/>
              </a:spcAft>
              <a:buNone/>
            </a:pPr>
            <a:r>
              <a:t/>
            </a:r>
            <a:endParaRPr b="1" i="1" sz="1400"/>
          </a:p>
          <a:p>
            <a:pPr indent="0" lvl="0" marL="0" rtl="0" algn="r">
              <a:spcBef>
                <a:spcPts val="0"/>
              </a:spcBef>
              <a:spcAft>
                <a:spcPts val="0"/>
              </a:spcAft>
              <a:buNone/>
            </a:pPr>
            <a:r>
              <a:rPr b="1" i="1" lang="en-GB" sz="1400"/>
              <a:t>CDE RIDE conference, Senate House, University of London, 15 March 2019</a:t>
            </a:r>
            <a:endParaRPr b="1" i="1" sz="1400"/>
          </a:p>
        </p:txBody>
      </p:sp>
      <p:cxnSp>
        <p:nvCxnSpPr>
          <p:cNvPr id="136" name="Google Shape;136;p13"/>
          <p:cNvCxnSpPr/>
          <p:nvPr/>
        </p:nvCxnSpPr>
        <p:spPr>
          <a:xfrm flipH="1" rot="10800000">
            <a:off x="94850" y="241625"/>
            <a:ext cx="8984100" cy="30300"/>
          </a:xfrm>
          <a:prstGeom prst="straightConnector1">
            <a:avLst/>
          </a:prstGeom>
          <a:noFill/>
          <a:ln cap="flat" cmpd="sng" w="38100">
            <a:solidFill>
              <a:schemeClr val="dk2"/>
            </a:solidFill>
            <a:prstDash val="dash"/>
            <a:round/>
            <a:headEnd len="med" w="med" type="none"/>
            <a:tailEnd len="med" w="med" type="triangl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Debunking was needed...</a:t>
            </a:r>
            <a:endParaRPr sz="3600"/>
          </a:p>
        </p:txBody>
      </p:sp>
      <p:sp>
        <p:nvSpPr>
          <p:cNvPr id="197" name="Google Shape;197;p22"/>
          <p:cNvSpPr txBox="1"/>
          <p:nvPr>
            <p:ph idx="1" type="body"/>
          </p:nvPr>
        </p:nvSpPr>
        <p:spPr>
          <a:xfrm>
            <a:off x="1297500" y="1226275"/>
            <a:ext cx="7038900" cy="36756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Roboto"/>
              <a:buAutoNum type="arabicPeriod"/>
            </a:pPr>
            <a:r>
              <a:rPr i="1" lang="en-GB" sz="3000">
                <a:latin typeface="Roboto"/>
                <a:ea typeface="Roboto"/>
                <a:cs typeface="Roboto"/>
                <a:sym typeface="Roboto"/>
              </a:rPr>
              <a:t>We’re </a:t>
            </a:r>
            <a:r>
              <a:rPr i="1" lang="en-GB" sz="3000">
                <a:solidFill>
                  <a:schemeClr val="accent6"/>
                </a:solidFill>
                <a:latin typeface="Roboto"/>
                <a:ea typeface="Roboto"/>
                <a:cs typeface="Roboto"/>
                <a:sym typeface="Roboto"/>
              </a:rPr>
              <a:t>not</a:t>
            </a:r>
            <a:r>
              <a:rPr i="1" lang="en-GB" sz="3000">
                <a:latin typeface="Roboto"/>
                <a:ea typeface="Roboto"/>
                <a:cs typeface="Roboto"/>
                <a:sym typeface="Roboto"/>
              </a:rPr>
              <a:t> the </a:t>
            </a:r>
            <a:r>
              <a:rPr i="1" lang="en-GB" sz="3000">
                <a:solidFill>
                  <a:schemeClr val="lt2"/>
                </a:solidFill>
                <a:latin typeface="Roboto"/>
                <a:ea typeface="Roboto"/>
                <a:cs typeface="Roboto"/>
                <a:sym typeface="Roboto"/>
              </a:rPr>
              <a:t>Open University </a:t>
            </a:r>
            <a:r>
              <a:rPr i="1" lang="en-GB" sz="3000">
                <a:latin typeface="Roboto"/>
                <a:ea typeface="Roboto"/>
                <a:cs typeface="Roboto"/>
                <a:sym typeface="Roboto"/>
              </a:rPr>
              <a:t>but we are ‘an open university’</a:t>
            </a:r>
            <a:endParaRPr i="1" sz="3000">
              <a:solidFill>
                <a:schemeClr val="lt2"/>
              </a:solidFill>
              <a:latin typeface="Roboto"/>
              <a:ea typeface="Roboto"/>
              <a:cs typeface="Roboto"/>
              <a:sym typeface="Roboto"/>
            </a:endParaRPr>
          </a:p>
          <a:p>
            <a:pPr indent="-419100" lvl="0" marL="457200" rtl="0" algn="l">
              <a:spcBef>
                <a:spcPts val="0"/>
              </a:spcBef>
              <a:spcAft>
                <a:spcPts val="0"/>
              </a:spcAft>
              <a:buSzPts val="3000"/>
              <a:buFont typeface="Roboto"/>
              <a:buAutoNum type="arabicPeriod"/>
            </a:pPr>
            <a:r>
              <a:rPr i="1" lang="en-GB" sz="3000">
                <a:latin typeface="Roboto"/>
                <a:ea typeface="Roboto"/>
                <a:cs typeface="Roboto"/>
                <a:sym typeface="Roboto"/>
              </a:rPr>
              <a:t>The academics </a:t>
            </a:r>
            <a:r>
              <a:rPr i="1" lang="en-GB" sz="3000">
                <a:solidFill>
                  <a:schemeClr val="accent6"/>
                </a:solidFill>
                <a:latin typeface="Roboto"/>
                <a:ea typeface="Roboto"/>
                <a:cs typeface="Roboto"/>
                <a:sym typeface="Roboto"/>
              </a:rPr>
              <a:t>don’t</a:t>
            </a:r>
            <a:r>
              <a:rPr i="1" lang="en-GB" sz="3000">
                <a:latin typeface="Roboto"/>
                <a:ea typeface="Roboto"/>
                <a:cs typeface="Roboto"/>
                <a:sym typeface="Roboto"/>
              </a:rPr>
              <a:t> want to </a:t>
            </a:r>
            <a:r>
              <a:rPr i="1" lang="en-GB" sz="3000">
                <a:solidFill>
                  <a:schemeClr val="lt2"/>
                </a:solidFill>
                <a:latin typeface="Roboto"/>
                <a:ea typeface="Roboto"/>
                <a:cs typeface="Roboto"/>
                <a:sym typeface="Roboto"/>
              </a:rPr>
              <a:t>do TEL </a:t>
            </a:r>
            <a:r>
              <a:rPr i="1" lang="en-GB" sz="3000">
                <a:latin typeface="Roboto"/>
                <a:ea typeface="Roboto"/>
                <a:cs typeface="Roboto"/>
                <a:sym typeface="Roboto"/>
              </a:rPr>
              <a:t>but they are actually already doing it</a:t>
            </a:r>
            <a:r>
              <a:rPr i="1" lang="en-GB" sz="3000">
                <a:solidFill>
                  <a:schemeClr val="lt2"/>
                </a:solidFill>
                <a:latin typeface="Roboto"/>
                <a:ea typeface="Roboto"/>
                <a:cs typeface="Roboto"/>
                <a:sym typeface="Roboto"/>
              </a:rPr>
              <a:t> </a:t>
            </a:r>
            <a:endParaRPr i="1" sz="3000">
              <a:latin typeface="Roboto"/>
              <a:ea typeface="Roboto"/>
              <a:cs typeface="Roboto"/>
              <a:sym typeface="Roboto"/>
            </a:endParaRPr>
          </a:p>
          <a:p>
            <a:pPr indent="-419100" lvl="0" marL="457200" rtl="0" algn="l">
              <a:spcBef>
                <a:spcPts val="0"/>
              </a:spcBef>
              <a:spcAft>
                <a:spcPts val="0"/>
              </a:spcAft>
              <a:buSzPts val="3000"/>
              <a:buFont typeface="Roboto"/>
              <a:buAutoNum type="arabicPeriod"/>
            </a:pPr>
            <a:r>
              <a:rPr i="1" lang="en-GB" sz="3000">
                <a:latin typeface="Roboto"/>
                <a:ea typeface="Roboto"/>
                <a:cs typeface="Roboto"/>
                <a:sym typeface="Roboto"/>
              </a:rPr>
              <a:t>Our students are </a:t>
            </a:r>
            <a:r>
              <a:rPr i="1" lang="en-GB" sz="3000">
                <a:solidFill>
                  <a:schemeClr val="accent6"/>
                </a:solidFill>
                <a:latin typeface="Roboto"/>
                <a:ea typeface="Roboto"/>
                <a:cs typeface="Roboto"/>
                <a:sym typeface="Roboto"/>
              </a:rPr>
              <a:t>not </a:t>
            </a:r>
            <a:r>
              <a:rPr i="1" lang="en-GB" sz="3000">
                <a:latin typeface="Roboto"/>
                <a:ea typeface="Roboto"/>
                <a:cs typeface="Roboto"/>
                <a:sym typeface="Roboto"/>
              </a:rPr>
              <a:t>‘</a:t>
            </a:r>
            <a:r>
              <a:rPr i="1" lang="en-GB" sz="3000">
                <a:solidFill>
                  <a:schemeClr val="lt2"/>
                </a:solidFill>
                <a:latin typeface="Roboto"/>
                <a:ea typeface="Roboto"/>
                <a:cs typeface="Roboto"/>
                <a:sym typeface="Roboto"/>
              </a:rPr>
              <a:t>digital natives</a:t>
            </a:r>
            <a:r>
              <a:rPr i="1" lang="en-GB" sz="3000">
                <a:latin typeface="Roboto"/>
                <a:ea typeface="Roboto"/>
                <a:cs typeface="Roboto"/>
                <a:sym typeface="Roboto"/>
              </a:rPr>
              <a:t>’ ...but it’s actually digital natives that are mythical</a:t>
            </a:r>
            <a:endParaRPr i="1" sz="30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3"/>
          <p:cNvSpPr txBox="1"/>
          <p:nvPr>
            <p:ph type="title"/>
          </p:nvPr>
        </p:nvSpPr>
        <p:spPr>
          <a:xfrm>
            <a:off x="1966850" y="1400175"/>
            <a:ext cx="6002100" cy="352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7200">
                <a:latin typeface="Lato"/>
                <a:ea typeface="Lato"/>
                <a:cs typeface="Lato"/>
                <a:sym typeface="Lato"/>
              </a:rPr>
              <a:t>Don’t </a:t>
            </a:r>
            <a:r>
              <a:rPr lang="en-GB" sz="7200">
                <a:solidFill>
                  <a:schemeClr val="accent4"/>
                </a:solidFill>
                <a:latin typeface="Lato"/>
                <a:ea typeface="Lato"/>
                <a:cs typeface="Lato"/>
                <a:sym typeface="Lato"/>
              </a:rPr>
              <a:t>ask,</a:t>
            </a:r>
            <a:endParaRPr sz="7200">
              <a:solidFill>
                <a:schemeClr val="accent4"/>
              </a:solidFill>
              <a:latin typeface="Lato"/>
              <a:ea typeface="Lato"/>
              <a:cs typeface="Lato"/>
              <a:sym typeface="Lato"/>
            </a:endParaRPr>
          </a:p>
          <a:p>
            <a:pPr indent="0" lvl="0" marL="0" rtl="0" algn="l">
              <a:spcBef>
                <a:spcPts val="0"/>
              </a:spcBef>
              <a:spcAft>
                <a:spcPts val="0"/>
              </a:spcAft>
              <a:buNone/>
            </a:pPr>
            <a:r>
              <a:t/>
            </a:r>
            <a:endParaRPr sz="7200">
              <a:solidFill>
                <a:schemeClr val="accent4"/>
              </a:solidFill>
              <a:latin typeface="Lato"/>
              <a:ea typeface="Lato"/>
              <a:cs typeface="Lato"/>
              <a:sym typeface="Lato"/>
            </a:endParaRPr>
          </a:p>
          <a:p>
            <a:pPr indent="0" lvl="0" marL="0" rtl="0" algn="l">
              <a:spcBef>
                <a:spcPts val="0"/>
              </a:spcBef>
              <a:spcAft>
                <a:spcPts val="0"/>
              </a:spcAft>
              <a:buNone/>
            </a:pPr>
            <a:r>
              <a:rPr lang="en-GB" sz="7200">
                <a:latin typeface="Lato"/>
                <a:ea typeface="Lato"/>
                <a:cs typeface="Lato"/>
                <a:sym typeface="Lato"/>
              </a:rPr>
              <a:t>don’t </a:t>
            </a:r>
            <a:r>
              <a:rPr lang="en-GB" sz="7200">
                <a:solidFill>
                  <a:schemeClr val="accent6"/>
                </a:solidFill>
                <a:latin typeface="Lato"/>
                <a:ea typeface="Lato"/>
                <a:cs typeface="Lato"/>
                <a:sym typeface="Lato"/>
              </a:rPr>
              <a:t>TEL</a:t>
            </a:r>
            <a:r>
              <a:rPr lang="en-GB" sz="7200">
                <a:latin typeface="Lato"/>
                <a:ea typeface="Lato"/>
                <a:cs typeface="Lato"/>
                <a:sym typeface="Lato"/>
              </a:rPr>
              <a:t>? </a:t>
            </a:r>
            <a:br>
              <a:rPr lang="en-GB" sz="7200"/>
            </a:br>
            <a:endParaRPr sz="7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234875" y="558300"/>
            <a:ext cx="4515000" cy="4026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GB" sz="4000">
                <a:latin typeface="Lato"/>
                <a:ea typeface="Lato"/>
                <a:cs typeface="Lato"/>
                <a:sym typeface="Lato"/>
              </a:rPr>
              <a:t>2018 TEL Review: </a:t>
            </a:r>
            <a:endParaRPr sz="4000">
              <a:latin typeface="Lato"/>
              <a:ea typeface="Lato"/>
              <a:cs typeface="Lato"/>
              <a:sym typeface="Lato"/>
            </a:endParaRPr>
          </a:p>
          <a:p>
            <a:pPr indent="0" lvl="0" marL="0" rtl="0" algn="r">
              <a:spcBef>
                <a:spcPts val="0"/>
              </a:spcBef>
              <a:spcAft>
                <a:spcPts val="0"/>
              </a:spcAft>
              <a:buNone/>
            </a:pPr>
            <a:r>
              <a:rPr lang="en-GB" sz="4000">
                <a:latin typeface="Lato"/>
                <a:ea typeface="Lato"/>
                <a:cs typeface="Lato"/>
                <a:sym typeface="Lato"/>
              </a:rPr>
              <a:t>Getting b</a:t>
            </a:r>
            <a:r>
              <a:rPr lang="en-GB" sz="4000">
                <a:latin typeface="Lato"/>
                <a:ea typeface="Lato"/>
                <a:cs typeface="Lato"/>
                <a:sym typeface="Lato"/>
              </a:rPr>
              <a:t>eyond ‘business as usual’?</a:t>
            </a:r>
            <a:endParaRPr sz="4000">
              <a:latin typeface="Lato"/>
              <a:ea typeface="Lato"/>
              <a:cs typeface="Lato"/>
              <a:sym typeface="Lato"/>
            </a:endParaRPr>
          </a:p>
        </p:txBody>
      </p:sp>
      <p:pic>
        <p:nvPicPr>
          <p:cNvPr id="208" name="Google Shape;208;p24"/>
          <p:cNvPicPr preferRelativeResize="0"/>
          <p:nvPr/>
        </p:nvPicPr>
        <p:blipFill>
          <a:blip r:embed="rId3">
            <a:alphaModFix/>
          </a:blip>
          <a:stretch>
            <a:fillRect/>
          </a:stretch>
        </p:blipFill>
        <p:spPr>
          <a:xfrm>
            <a:off x="5061300" y="1581000"/>
            <a:ext cx="4089451" cy="2039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External strand</a:t>
            </a:r>
            <a:endParaRPr sz="3600"/>
          </a:p>
        </p:txBody>
      </p:sp>
      <p:sp>
        <p:nvSpPr>
          <p:cNvPr id="214" name="Google Shape;214;p25"/>
          <p:cNvSpPr txBox="1"/>
          <p:nvPr>
            <p:ph idx="1" type="body"/>
          </p:nvPr>
        </p:nvSpPr>
        <p:spPr>
          <a:xfrm>
            <a:off x="1344475" y="1612650"/>
            <a:ext cx="7038900" cy="29112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chemeClr val="accent4"/>
              </a:buClr>
              <a:buSzPts val="3000"/>
              <a:buAutoNum type="arabicPeriod"/>
            </a:pPr>
            <a:r>
              <a:rPr lang="en-GB" sz="3000">
                <a:solidFill>
                  <a:schemeClr val="accent4"/>
                </a:solidFill>
              </a:rPr>
              <a:t>Pull together aggregated data from known surveys (UCISA, HeLF) </a:t>
            </a:r>
            <a:endParaRPr sz="3000">
              <a:solidFill>
                <a:schemeClr val="accent4"/>
              </a:solidFill>
            </a:endParaRPr>
          </a:p>
          <a:p>
            <a:pPr indent="-419100" lvl="0" marL="457200" rtl="0" algn="l">
              <a:spcBef>
                <a:spcPts val="0"/>
              </a:spcBef>
              <a:spcAft>
                <a:spcPts val="0"/>
              </a:spcAft>
              <a:buClr>
                <a:schemeClr val="accent4"/>
              </a:buClr>
              <a:buSzPts val="3000"/>
              <a:buAutoNum type="arabicPeriod"/>
            </a:pPr>
            <a:r>
              <a:rPr lang="en-GB" sz="3000">
                <a:solidFill>
                  <a:schemeClr val="accent4"/>
                </a:solidFill>
              </a:rPr>
              <a:t>and reach out to contacts at other HEIs (City, UCL, Sussex)</a:t>
            </a:r>
            <a:endParaRPr sz="3000">
              <a:solidFill>
                <a:schemeClr val="accent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Internal strand</a:t>
            </a:r>
            <a:endParaRPr sz="3600"/>
          </a:p>
        </p:txBody>
      </p:sp>
      <p:sp>
        <p:nvSpPr>
          <p:cNvPr id="220" name="Google Shape;220;p26"/>
          <p:cNvSpPr txBox="1"/>
          <p:nvPr>
            <p:ph idx="1" type="body"/>
          </p:nvPr>
        </p:nvSpPr>
        <p:spPr>
          <a:xfrm>
            <a:off x="1297500" y="1519025"/>
            <a:ext cx="75957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000">
                <a:solidFill>
                  <a:schemeClr val="accent4"/>
                </a:solidFill>
              </a:rPr>
              <a:t>Interviews with key academic staff</a:t>
            </a:r>
            <a:br>
              <a:rPr lang="en-GB" sz="3000">
                <a:solidFill>
                  <a:schemeClr val="accent4"/>
                </a:solidFill>
              </a:rPr>
            </a:br>
            <a:r>
              <a:rPr lang="en-GB" sz="3000" strike="sngStrike">
                <a:solidFill>
                  <a:schemeClr val="accent6"/>
                </a:solidFill>
              </a:rPr>
              <a:t>Online surveys for (i) staff and (ii) students</a:t>
            </a:r>
            <a:br>
              <a:rPr lang="en-GB" sz="3000" strike="sngStrike">
                <a:solidFill>
                  <a:schemeClr val="accent6"/>
                </a:solidFill>
              </a:rPr>
            </a:br>
            <a:r>
              <a:rPr lang="en-GB" sz="3000" strike="sngStrike">
                <a:solidFill>
                  <a:schemeClr val="accent6"/>
                </a:solidFill>
              </a:rPr>
              <a:t>User testing for (i) staff and (ii) students</a:t>
            </a:r>
            <a:br>
              <a:rPr lang="en-GB" sz="3000">
                <a:solidFill>
                  <a:schemeClr val="accent4"/>
                </a:solidFill>
              </a:rPr>
            </a:br>
            <a:r>
              <a:rPr lang="en-GB" sz="3000">
                <a:solidFill>
                  <a:schemeClr val="accent4"/>
                </a:solidFill>
              </a:rPr>
              <a:t>Focus groups</a:t>
            </a:r>
            <a:br>
              <a:rPr lang="en-GB" sz="3000">
                <a:solidFill>
                  <a:schemeClr val="accent4"/>
                </a:solidFill>
              </a:rPr>
            </a:br>
            <a:r>
              <a:rPr lang="en-GB" sz="3000">
                <a:solidFill>
                  <a:schemeClr val="accent4"/>
                </a:solidFill>
              </a:rPr>
              <a:t>Usage data</a:t>
            </a:r>
            <a:endParaRPr sz="3000">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E</a:t>
            </a:r>
            <a:r>
              <a:rPr lang="en-GB" sz="3600"/>
              <a:t>xternal strand</a:t>
            </a:r>
            <a:endParaRPr sz="3600"/>
          </a:p>
        </p:txBody>
      </p:sp>
      <p:sp>
        <p:nvSpPr>
          <p:cNvPr id="226" name="Google Shape;226;p27"/>
          <p:cNvSpPr txBox="1"/>
          <p:nvPr>
            <p:ph idx="1" type="body"/>
          </p:nvPr>
        </p:nvSpPr>
        <p:spPr>
          <a:xfrm>
            <a:off x="1297500" y="1162150"/>
            <a:ext cx="7038900" cy="33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Through looking at HELF and UCISA survey data we confirmed suspicions that ….</a:t>
            </a:r>
            <a:endParaRPr sz="2200"/>
          </a:p>
          <a:p>
            <a:pPr indent="-368300" lvl="0" marL="457200" rtl="0" algn="l">
              <a:spcBef>
                <a:spcPts val="1600"/>
              </a:spcBef>
              <a:spcAft>
                <a:spcPts val="0"/>
              </a:spcAft>
              <a:buSzPts val="2200"/>
              <a:buAutoNum type="arabicParenR"/>
            </a:pPr>
            <a:r>
              <a:rPr lang="en-GB" sz="2200">
                <a:solidFill>
                  <a:schemeClr val="accent4"/>
                </a:solidFill>
              </a:rPr>
              <a:t>we already use the standard/most popular platforms</a:t>
            </a:r>
            <a:r>
              <a:rPr lang="en-GB" sz="2200"/>
              <a:t>, therefore unlikely there is a fundamental technology lack /  fix. And </a:t>
            </a:r>
            <a:endParaRPr sz="2200"/>
          </a:p>
          <a:p>
            <a:pPr indent="-368300" lvl="0" marL="457200" rtl="0" algn="l">
              <a:spcBef>
                <a:spcPts val="0"/>
              </a:spcBef>
              <a:spcAft>
                <a:spcPts val="0"/>
              </a:spcAft>
              <a:buSzPts val="2200"/>
              <a:buAutoNum type="arabicParenR"/>
            </a:pPr>
            <a:r>
              <a:rPr lang="en-GB" sz="2200">
                <a:solidFill>
                  <a:schemeClr val="lt2"/>
                </a:solidFill>
              </a:rPr>
              <a:t>availability of TEL support staff</a:t>
            </a:r>
            <a:r>
              <a:rPr lang="en-GB" sz="2200"/>
              <a:t> is the largest driver of adoption of learning technologies. </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E</a:t>
            </a:r>
            <a:r>
              <a:rPr lang="en-GB" sz="3600"/>
              <a:t>xternal strand</a:t>
            </a:r>
            <a:endParaRPr sz="3600"/>
          </a:p>
        </p:txBody>
      </p:sp>
      <p:sp>
        <p:nvSpPr>
          <p:cNvPr id="232" name="Google Shape;232;p28"/>
          <p:cNvSpPr txBox="1"/>
          <p:nvPr>
            <p:ph idx="1" type="body"/>
          </p:nvPr>
        </p:nvSpPr>
        <p:spPr>
          <a:xfrm>
            <a:off x="1297500" y="1162150"/>
            <a:ext cx="7038900" cy="33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Our interview questions considered...</a:t>
            </a:r>
            <a:endParaRPr sz="2200"/>
          </a:p>
          <a:p>
            <a:pPr indent="0" lvl="0" marL="0" rtl="0" algn="l">
              <a:spcBef>
                <a:spcPts val="1600"/>
              </a:spcBef>
              <a:spcAft>
                <a:spcPts val="0"/>
              </a:spcAft>
              <a:buNone/>
            </a:pPr>
            <a:r>
              <a:rPr lang="en-GB" sz="2200"/>
              <a:t>1.     TEL Vision, Strategy, Policy </a:t>
            </a:r>
            <a:endParaRPr sz="2200"/>
          </a:p>
          <a:p>
            <a:pPr indent="0" lvl="0" marL="0" rtl="0" algn="l">
              <a:spcBef>
                <a:spcPts val="1600"/>
              </a:spcBef>
              <a:spcAft>
                <a:spcPts val="0"/>
              </a:spcAft>
              <a:buNone/>
            </a:pPr>
            <a:r>
              <a:rPr lang="en-GB" sz="2200"/>
              <a:t>2.     Governance </a:t>
            </a:r>
            <a:endParaRPr sz="2200"/>
          </a:p>
          <a:p>
            <a:pPr indent="0" lvl="0" marL="0" rtl="0" algn="l">
              <a:spcBef>
                <a:spcPts val="1600"/>
              </a:spcBef>
              <a:spcAft>
                <a:spcPts val="0"/>
              </a:spcAft>
              <a:buNone/>
            </a:pPr>
            <a:r>
              <a:rPr lang="en-GB" sz="2200"/>
              <a:t>3.     Development and Innovation   </a:t>
            </a:r>
            <a:endParaRPr sz="2200"/>
          </a:p>
          <a:p>
            <a:pPr indent="0" lvl="0" marL="0" rtl="0" algn="l">
              <a:spcBef>
                <a:spcPts val="1600"/>
              </a:spcBef>
              <a:spcAft>
                <a:spcPts val="0"/>
              </a:spcAft>
              <a:buNone/>
            </a:pPr>
            <a:r>
              <a:rPr lang="en-GB" sz="2200"/>
              <a:t>4.     Team Structure and Roles  </a:t>
            </a:r>
            <a:endParaRPr sz="2200"/>
          </a:p>
          <a:p>
            <a:pPr indent="0" lvl="0" marL="0" rtl="0" algn="l">
              <a:spcBef>
                <a:spcPts val="1600"/>
              </a:spcBef>
              <a:spcAft>
                <a:spcPts val="1600"/>
              </a:spcAft>
              <a:buNone/>
            </a:pPr>
            <a:r>
              <a:rPr lang="en-GB" sz="2200"/>
              <a:t>5.     The Good the Bad and the Ugly   </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Findings of external strand</a:t>
            </a:r>
            <a:endParaRPr/>
          </a:p>
        </p:txBody>
      </p:sp>
      <p:sp>
        <p:nvSpPr>
          <p:cNvPr id="238" name="Google Shape;238;p29"/>
          <p:cNvSpPr txBox="1"/>
          <p:nvPr>
            <p:ph idx="1" type="body"/>
          </p:nvPr>
        </p:nvSpPr>
        <p:spPr>
          <a:xfrm>
            <a:off x="1236850" y="1361325"/>
            <a:ext cx="7461000" cy="3415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GB" sz="2000"/>
              <a:t>Across most of the campus-based HE sector, education is now seen as</a:t>
            </a:r>
            <a:r>
              <a:rPr b="1" lang="en-GB" sz="2000">
                <a:solidFill>
                  <a:schemeClr val="lt2"/>
                </a:solidFill>
              </a:rPr>
              <a:t> inherently blended</a:t>
            </a:r>
            <a:r>
              <a:rPr lang="en-GB" sz="2000"/>
              <a:t>, and this understanding forms part of institutional strategy and key processes.</a:t>
            </a:r>
            <a:endParaRPr sz="2000"/>
          </a:p>
          <a:p>
            <a:pPr indent="-355600" lvl="0" marL="457200" rtl="0" algn="l">
              <a:spcBef>
                <a:spcPts val="0"/>
              </a:spcBef>
              <a:spcAft>
                <a:spcPts val="0"/>
              </a:spcAft>
              <a:buSzPts val="2000"/>
              <a:buChar char="●"/>
            </a:pPr>
            <a:r>
              <a:rPr lang="en-GB" sz="2000"/>
              <a:t>Digital education is a fast-moving field, in which usage, provision and policy need to be </a:t>
            </a:r>
            <a:r>
              <a:rPr b="1" lang="en-GB" sz="2000">
                <a:solidFill>
                  <a:schemeClr val="lt2"/>
                </a:solidFill>
              </a:rPr>
              <a:t>routinely </a:t>
            </a:r>
            <a:r>
              <a:rPr lang="en-GB" sz="2000"/>
              <a:t>reviewed and updated. Institutions often have a governance  structure which oversees the links between TEL strategy and implementation.</a:t>
            </a:r>
            <a:endParaRPr sz="2000"/>
          </a:p>
          <a:p>
            <a:pPr indent="0" lvl="0" marL="0" rtl="0" algn="l">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Findings of external strand</a:t>
            </a:r>
            <a:endParaRPr/>
          </a:p>
        </p:txBody>
      </p:sp>
      <p:sp>
        <p:nvSpPr>
          <p:cNvPr id="244" name="Google Shape;244;p30"/>
          <p:cNvSpPr txBox="1"/>
          <p:nvPr>
            <p:ph idx="1" type="body"/>
          </p:nvPr>
        </p:nvSpPr>
        <p:spPr>
          <a:xfrm>
            <a:off x="1236850" y="1361325"/>
            <a:ext cx="7461000" cy="34158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GB" sz="3000">
                <a:solidFill>
                  <a:schemeClr val="accent4"/>
                </a:solidFill>
              </a:rPr>
              <a:t>There is no magic formula</a:t>
            </a:r>
            <a:r>
              <a:rPr lang="en-GB" sz="3000"/>
              <a:t> - structures have evolved organically and responded to local priorities</a:t>
            </a:r>
            <a:endParaRPr sz="3000"/>
          </a:p>
          <a:p>
            <a:pPr indent="-355600" lvl="0" marL="457200" rtl="0" algn="l">
              <a:spcBef>
                <a:spcPts val="0"/>
              </a:spcBef>
              <a:spcAft>
                <a:spcPts val="0"/>
              </a:spcAft>
              <a:buSzPts val="2000"/>
              <a:buChar char="●"/>
            </a:pPr>
            <a:r>
              <a:rPr i="1" lang="en-GB" sz="2000"/>
              <a:t>But</a:t>
            </a:r>
            <a:r>
              <a:rPr lang="en-GB" sz="2000"/>
              <a:t>, there is a tendency to separate staff from student support, pedagogic from technical support, and have dedicated support for distance learning.</a:t>
            </a:r>
            <a:endParaRPr sz="2000"/>
          </a:p>
          <a:p>
            <a:pPr indent="0" lvl="0" marL="45720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Findings of internal strand</a:t>
            </a:r>
            <a:endParaRPr sz="3600"/>
          </a:p>
        </p:txBody>
      </p:sp>
      <p:sp>
        <p:nvSpPr>
          <p:cNvPr id="250" name="Google Shape;250;p31"/>
          <p:cNvSpPr txBox="1"/>
          <p:nvPr>
            <p:ph idx="1" type="body"/>
          </p:nvPr>
        </p:nvSpPr>
        <p:spPr>
          <a:xfrm>
            <a:off x="1297500" y="1379400"/>
            <a:ext cx="7038900" cy="34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Learning technologies are used across all departments of the college and the top 20 most visited Moodle modules were spread across 9 departments.</a:t>
            </a:r>
            <a:endParaRPr sz="2200"/>
          </a:p>
          <a:p>
            <a:pPr indent="0" lvl="0" marL="0" rtl="0" algn="l">
              <a:spcBef>
                <a:spcPts val="1600"/>
              </a:spcBef>
              <a:spcAft>
                <a:spcPts val="0"/>
              </a:spcAft>
              <a:buNone/>
            </a:pPr>
            <a:r>
              <a:rPr lang="en-GB" sz="2200"/>
              <a:t>Students appreciate online resources and study materials such as digitised readings, handouts and slides, and video (high production values not required, but rather content that is relevant, timely, and authentic).</a:t>
            </a:r>
            <a:endParaRPr sz="2200"/>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14"/>
          <p:cNvSpPr txBox="1"/>
          <p:nvPr>
            <p:ph type="title"/>
          </p:nvPr>
        </p:nvSpPr>
        <p:spPr>
          <a:xfrm>
            <a:off x="1297500" y="1651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Abstract</a:t>
            </a:r>
            <a:endParaRPr/>
          </a:p>
        </p:txBody>
      </p:sp>
      <p:sp>
        <p:nvSpPr>
          <p:cNvPr id="142" name="Google Shape;142;p14"/>
          <p:cNvSpPr txBox="1"/>
          <p:nvPr>
            <p:ph idx="1" type="body"/>
          </p:nvPr>
        </p:nvSpPr>
        <p:spPr>
          <a:xfrm>
            <a:off x="1297500" y="670325"/>
            <a:ext cx="7753800" cy="439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Discussions of mode in higher education tend to contrast face-to-face teaching with distance education, while acknowledging that somewhere in between these poles, some students are engaged in a somewhat mysterious practice of ‘blended learning’. Blended learning is generally taken to indicate that a combination of face-to-face time in the classroom with the use of digital/online platforms is in use. While the question of whether blended learning is well understood or well-defined remains unanswered, it can nonetheless be described as the ‘new normal’. This session considers transformation in educational delivery mode in the context of the results of an institutional review of technology-enhanced learning, undertaken at Birkbeck, University of London in 2018. An overview of the method and results of the review will be discussed, alongside consideration of the extent to which these findings are more widely applicable. Birkbeck’s mission has been to create opportunities to study for groups who are usually excluded by conventional modes of provision. However, where ‘distance’ mode teaching acts to take location out of the equation, Birkbeck has historically opened access through its timetable. Birkbeck students give up the semblance of a normal life to dedicate many of their evenings to the classroom. But perhaps this has obscured the extent to which student life is increasingly the life of the computer, as well as of the mind. Evening, face-to-face mode teaching, while seen to a great extent as the college’s ‘USP’, is only one element of the ‘student experience’ and digital practices have quietly gone mainstream. These results have thrown into question whether ‘face-to-face’ mode truly exists at Birkbeck any more. Furthermore, if blended learning has become an umbrella term that covers a multitude of modes, it seems that much closer attention is now due to the nature and diversity of ‘blends’.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2"/>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Findings of internal strand</a:t>
            </a:r>
            <a:endParaRPr sz="3600"/>
          </a:p>
        </p:txBody>
      </p:sp>
      <p:sp>
        <p:nvSpPr>
          <p:cNvPr id="256" name="Google Shape;256;p32"/>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Staff noted that a lack of support in making small, modest improvements is a significant brake on enhancement and innovation.</a:t>
            </a:r>
            <a:endParaRPr sz="2000"/>
          </a:p>
          <a:p>
            <a:pPr indent="0" lvl="0" marL="0" rtl="0" algn="l">
              <a:spcBef>
                <a:spcPts val="1600"/>
              </a:spcBef>
              <a:spcAft>
                <a:spcPts val="0"/>
              </a:spcAft>
              <a:buNone/>
            </a:pPr>
            <a:r>
              <a:rPr lang="en-GB" sz="2000"/>
              <a:t>Staff felt Birkbeck needs a </a:t>
            </a:r>
            <a:r>
              <a:rPr b="1" lang="en-GB" sz="2000">
                <a:solidFill>
                  <a:schemeClr val="accent4"/>
                </a:solidFill>
              </a:rPr>
              <a:t>culture shift</a:t>
            </a:r>
            <a:r>
              <a:rPr b="1" lang="en-GB" sz="2000"/>
              <a:t> </a:t>
            </a:r>
            <a:r>
              <a:rPr lang="en-GB" sz="2000"/>
              <a:t>around TEL, expressed through  academically-led strategy and governance.</a:t>
            </a:r>
            <a:endParaRPr sz="2000"/>
          </a:p>
          <a:p>
            <a:pPr indent="0" lvl="0" marL="0" rtl="0" algn="l">
              <a:spcBef>
                <a:spcPts val="1600"/>
              </a:spcBef>
              <a:spcAft>
                <a:spcPts val="1600"/>
              </a:spcAft>
              <a:buNone/>
            </a:pPr>
            <a:r>
              <a:rPr lang="en-GB" sz="2000"/>
              <a:t>Most staff would accept some degree of </a:t>
            </a:r>
            <a:r>
              <a:rPr b="1" lang="en-GB" sz="2000">
                <a:solidFill>
                  <a:schemeClr val="lt2"/>
                </a:solidFill>
              </a:rPr>
              <a:t>standardisation </a:t>
            </a:r>
            <a:r>
              <a:rPr lang="en-GB" sz="2000"/>
              <a:t>based on clearly-evidenced guidance, implemented locally.</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Findings of internal strand</a:t>
            </a:r>
            <a:endParaRPr sz="3600"/>
          </a:p>
        </p:txBody>
      </p:sp>
      <p:sp>
        <p:nvSpPr>
          <p:cNvPr id="262" name="Google Shape;262;p33"/>
          <p:cNvSpPr txBox="1"/>
          <p:nvPr>
            <p:ph idx="1" type="body"/>
          </p:nvPr>
        </p:nvSpPr>
        <p:spPr>
          <a:xfrm>
            <a:off x="1297500" y="15322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accent4"/>
                </a:solidFill>
              </a:rPr>
              <a:t>Staff and students across the college, as elsewhere, now regard our typical so-called ‘</a:t>
            </a:r>
            <a:r>
              <a:rPr lang="en-GB" sz="3000">
                <a:solidFill>
                  <a:schemeClr val="lt2"/>
                </a:solidFill>
              </a:rPr>
              <a:t>face-to-face</a:t>
            </a:r>
            <a:r>
              <a:rPr lang="en-GB" sz="3000">
                <a:solidFill>
                  <a:schemeClr val="accent4"/>
                </a:solidFill>
              </a:rPr>
              <a:t>’ mode as in fact ‘</a:t>
            </a:r>
            <a:r>
              <a:rPr lang="en-GB" sz="3000">
                <a:solidFill>
                  <a:schemeClr val="lt2"/>
                </a:solidFill>
              </a:rPr>
              <a:t>blended</a:t>
            </a:r>
            <a:r>
              <a:rPr lang="en-GB" sz="3000">
                <a:solidFill>
                  <a:schemeClr val="accent4"/>
                </a:solidFill>
              </a:rPr>
              <a:t>’ (to varying degrees of intensity).</a:t>
            </a:r>
            <a:r>
              <a:rPr lang="en-GB" sz="2400">
                <a:solidFill>
                  <a:schemeClr val="accent4"/>
                </a:solidFill>
              </a:rPr>
              <a:t> </a:t>
            </a:r>
            <a:endParaRPr sz="2400">
              <a:solidFill>
                <a:schemeClr val="accent4"/>
              </a:solidFill>
            </a:endParaRPr>
          </a:p>
          <a:p>
            <a:pPr indent="0" lvl="0" marL="0" rtl="0" algn="l">
              <a:spcBef>
                <a:spcPts val="1600"/>
              </a:spcBef>
              <a:spcAft>
                <a:spcPts val="1600"/>
              </a:spcAft>
              <a:buNone/>
            </a:pPr>
            <a:r>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Recommendations arising from the review</a:t>
            </a:r>
            <a:endParaRPr/>
          </a:p>
        </p:txBody>
      </p:sp>
      <p:sp>
        <p:nvSpPr>
          <p:cNvPr id="268" name="Google Shape;268;p3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t>Four main areas:  </a:t>
            </a:r>
            <a:endParaRPr sz="2000"/>
          </a:p>
          <a:p>
            <a:pPr indent="0" lvl="0" marL="0" rtl="0" algn="l">
              <a:spcBef>
                <a:spcPts val="1600"/>
              </a:spcBef>
              <a:spcAft>
                <a:spcPts val="0"/>
              </a:spcAft>
              <a:buNone/>
            </a:pPr>
            <a:r>
              <a:rPr lang="en-GB" sz="2000"/>
              <a:t>(a) developing a digital education strategy;  </a:t>
            </a:r>
            <a:endParaRPr sz="2000"/>
          </a:p>
          <a:p>
            <a:pPr indent="0" lvl="0" marL="0" rtl="0" algn="l">
              <a:spcBef>
                <a:spcPts val="1600"/>
              </a:spcBef>
              <a:spcAft>
                <a:spcPts val="0"/>
              </a:spcAft>
              <a:buNone/>
            </a:pPr>
            <a:r>
              <a:rPr lang="en-GB" sz="2000"/>
              <a:t>(b) establishing a digital education governance structure;  </a:t>
            </a:r>
            <a:endParaRPr sz="2000"/>
          </a:p>
          <a:p>
            <a:pPr indent="0" lvl="0" marL="0" rtl="0" algn="l">
              <a:spcBef>
                <a:spcPts val="1600"/>
              </a:spcBef>
              <a:spcAft>
                <a:spcPts val="0"/>
              </a:spcAft>
              <a:buNone/>
            </a:pPr>
            <a:r>
              <a:rPr lang="en-GB" sz="2000"/>
              <a:t>(c) building a digital education service; and  </a:t>
            </a:r>
            <a:endParaRPr sz="2000"/>
          </a:p>
          <a:p>
            <a:pPr indent="0" lvl="0" marL="0" rtl="0" algn="l">
              <a:spcBef>
                <a:spcPts val="1600"/>
              </a:spcBef>
              <a:spcAft>
                <a:spcPts val="1600"/>
              </a:spcAft>
              <a:buNone/>
            </a:pPr>
            <a:r>
              <a:rPr lang="en-GB" sz="2000"/>
              <a:t>(d) other key actions arising. </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t>Thinking about mode</a:t>
            </a:r>
            <a:endParaRPr sz="3000"/>
          </a:p>
        </p:txBody>
      </p:sp>
      <p:sp>
        <p:nvSpPr>
          <p:cNvPr id="274" name="Google Shape;274;p35"/>
          <p:cNvSpPr txBox="1"/>
          <p:nvPr>
            <p:ph idx="1" type="body"/>
          </p:nvPr>
        </p:nvSpPr>
        <p:spPr>
          <a:xfrm>
            <a:off x="1221300" y="1607775"/>
            <a:ext cx="7038900" cy="22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T</a:t>
            </a:r>
            <a:r>
              <a:rPr lang="en-GB" sz="2400"/>
              <a:t>endency to talk about face-to-face and distance (or ‘fully online’) as opposite poles on a continuum... </a:t>
            </a:r>
            <a:endParaRPr sz="2400"/>
          </a:p>
          <a:p>
            <a:pPr indent="0" lvl="0" marL="0" rtl="0" algn="l">
              <a:spcBef>
                <a:spcPts val="1600"/>
              </a:spcBef>
              <a:spcAft>
                <a:spcPts val="0"/>
              </a:spcAft>
              <a:buNone/>
            </a:pPr>
            <a:r>
              <a:rPr lang="en-GB" sz="2400"/>
              <a:t>and everything in between as </a:t>
            </a:r>
            <a:r>
              <a:rPr b="1" i="1" lang="en-GB" sz="2400">
                <a:solidFill>
                  <a:schemeClr val="lt2"/>
                </a:solidFill>
              </a:rPr>
              <a:t>blended</a:t>
            </a:r>
            <a:r>
              <a:rPr lang="en-GB" sz="2400">
                <a:solidFill>
                  <a:schemeClr val="lt2"/>
                </a:solidFill>
              </a:rPr>
              <a:t>.</a:t>
            </a:r>
            <a:endParaRPr sz="2400">
              <a:solidFill>
                <a:schemeClr val="lt2"/>
              </a:solidFill>
            </a:endParaRPr>
          </a:p>
          <a:p>
            <a:pPr indent="0" lvl="0" marL="0" rtl="0" algn="l">
              <a:spcBef>
                <a:spcPts val="1600"/>
              </a:spcBef>
              <a:spcAft>
                <a:spcPts val="0"/>
              </a:spcAft>
              <a:buNone/>
            </a:pPr>
            <a:r>
              <a:t/>
            </a:r>
            <a:endParaRPr sz="2400">
              <a:solidFill>
                <a:schemeClr val="lt2"/>
              </a:solidFill>
            </a:endParaRPr>
          </a:p>
          <a:p>
            <a:pPr indent="0" lvl="0" marL="0" rtl="0" algn="l">
              <a:spcBef>
                <a:spcPts val="1600"/>
              </a:spcBef>
              <a:spcAft>
                <a:spcPts val="0"/>
              </a:spcAft>
              <a:buNone/>
            </a:pPr>
            <a:r>
              <a:t/>
            </a:r>
            <a:endParaRPr sz="2400">
              <a:solidFill>
                <a:schemeClr val="lt2"/>
              </a:solidFill>
            </a:endParaRPr>
          </a:p>
          <a:p>
            <a:pPr indent="0" lvl="0" marL="0" rtl="0" algn="l">
              <a:spcBef>
                <a:spcPts val="1600"/>
              </a:spcBef>
              <a:spcAft>
                <a:spcPts val="1600"/>
              </a:spcAft>
              <a:buNone/>
            </a:pPr>
            <a:r>
              <a:t/>
            </a:r>
            <a:endParaRPr sz="2400">
              <a:solidFill>
                <a:schemeClr val="lt2"/>
              </a:solidFill>
            </a:endParaRPr>
          </a:p>
        </p:txBody>
      </p:sp>
      <p:cxnSp>
        <p:nvCxnSpPr>
          <p:cNvPr id="275" name="Google Shape;275;p35"/>
          <p:cNvCxnSpPr/>
          <p:nvPr/>
        </p:nvCxnSpPr>
        <p:spPr>
          <a:xfrm flipH="1" rot="10800000">
            <a:off x="94850" y="4127825"/>
            <a:ext cx="8984100" cy="30300"/>
          </a:xfrm>
          <a:prstGeom prst="straightConnector1">
            <a:avLst/>
          </a:prstGeom>
          <a:noFill/>
          <a:ln cap="flat" cmpd="sng" w="38100">
            <a:solidFill>
              <a:schemeClr val="dk2"/>
            </a:solidFill>
            <a:prstDash val="dash"/>
            <a:round/>
            <a:headEnd len="med" w="med" type="none"/>
            <a:tailEnd len="med" w="med" type="none"/>
          </a:ln>
        </p:spPr>
      </p:cxnSp>
      <p:sp>
        <p:nvSpPr>
          <p:cNvPr id="276" name="Google Shape;276;p35"/>
          <p:cNvSpPr txBox="1"/>
          <p:nvPr/>
        </p:nvSpPr>
        <p:spPr>
          <a:xfrm>
            <a:off x="82200" y="3620800"/>
            <a:ext cx="8984100" cy="78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400">
                <a:solidFill>
                  <a:schemeClr val="accent4"/>
                </a:solidFill>
                <a:latin typeface="Lato"/>
                <a:ea typeface="Lato"/>
                <a:cs typeface="Lato"/>
                <a:sym typeface="Lato"/>
              </a:rPr>
              <a:t>&lt; face-to-face				blended						online &gt;</a:t>
            </a:r>
            <a:endParaRPr sz="2400">
              <a:solidFill>
                <a:schemeClr val="accent4"/>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t>Face-to-face teaching, blended learning</a:t>
            </a:r>
            <a:endParaRPr sz="3000"/>
          </a:p>
        </p:txBody>
      </p:sp>
      <p:sp>
        <p:nvSpPr>
          <p:cNvPr id="282" name="Google Shape;282;p36"/>
          <p:cNvSpPr txBox="1"/>
          <p:nvPr>
            <p:ph idx="1" type="body"/>
          </p:nvPr>
        </p:nvSpPr>
        <p:spPr>
          <a:xfrm>
            <a:off x="1297500" y="1186050"/>
            <a:ext cx="7038900" cy="329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Perhaps face-to-face is a better description of a context in which teaching is done rather than a ‘mode’ of study...implying that the ‘mode’ of modules which involve face-to-face teaching is actually by default blended.</a:t>
            </a:r>
            <a:endParaRPr sz="2400"/>
          </a:p>
          <a:p>
            <a:pPr indent="0" lvl="0" marL="0" rtl="0" algn="l">
              <a:spcBef>
                <a:spcPts val="1600"/>
              </a:spcBef>
              <a:spcAft>
                <a:spcPts val="0"/>
              </a:spcAft>
              <a:buNone/>
            </a:pPr>
            <a:r>
              <a:rPr lang="en-GB" sz="3000">
                <a:solidFill>
                  <a:schemeClr val="lt2"/>
                </a:solidFill>
              </a:rPr>
              <a:t>But in this case what does blended even mean?</a:t>
            </a:r>
            <a:endParaRPr sz="3000">
              <a:solidFill>
                <a:schemeClr val="lt2"/>
              </a:solidFill>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7"/>
          <p:cNvSpPr txBox="1"/>
          <p:nvPr>
            <p:ph type="title"/>
          </p:nvPr>
        </p:nvSpPr>
        <p:spPr>
          <a:xfrm>
            <a:off x="1260450" y="264575"/>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Blended: time for a more nuanced understanding?</a:t>
            </a:r>
            <a:endParaRPr/>
          </a:p>
        </p:txBody>
      </p:sp>
      <p:sp>
        <p:nvSpPr>
          <p:cNvPr id="288" name="Google Shape;288;p37"/>
          <p:cNvSpPr txBox="1"/>
          <p:nvPr>
            <p:ph idx="1" type="body"/>
          </p:nvPr>
        </p:nvSpPr>
        <p:spPr>
          <a:xfrm>
            <a:off x="1260450" y="851225"/>
            <a:ext cx="7038900" cy="38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UCISA TEL Survey 2018: </a:t>
            </a:r>
            <a:r>
              <a:rPr lang="en-GB" sz="2400"/>
              <a:t>“</a:t>
            </a:r>
            <a:r>
              <a:rPr lang="en-GB" sz="2400"/>
              <a:t>Blended learning delivery focusing on the </a:t>
            </a:r>
            <a:r>
              <a:rPr i="1" lang="en-GB" sz="2400">
                <a:solidFill>
                  <a:schemeClr val="accent4"/>
                </a:solidFill>
              </a:rPr>
              <a:t>provision of lecture notes and supplementary resources</a:t>
            </a:r>
            <a:r>
              <a:rPr i="1" lang="en-GB" sz="2400"/>
              <a:t> </a:t>
            </a:r>
            <a:r>
              <a:rPr lang="en-GB" sz="2400"/>
              <a:t>to students still represents the most commonly supported activity”</a:t>
            </a:r>
            <a:endParaRPr sz="2400"/>
          </a:p>
          <a:p>
            <a:pPr indent="0" lvl="0" marL="0" rtl="0" algn="l">
              <a:spcBef>
                <a:spcPts val="1600"/>
              </a:spcBef>
              <a:spcAft>
                <a:spcPts val="0"/>
              </a:spcAft>
              <a:buNone/>
            </a:pPr>
            <a:r>
              <a:rPr lang="en-GB" sz="1800"/>
              <a:t>Dziuban et al, 2018,  </a:t>
            </a:r>
            <a:r>
              <a:rPr lang="en-GB" sz="1800" u="sng">
                <a:solidFill>
                  <a:schemeClr val="hlink"/>
                </a:solidFill>
                <a:hlinkClick r:id="rId3"/>
              </a:rPr>
              <a:t>Blended learning: the new normal and emerging technologies</a:t>
            </a:r>
            <a:r>
              <a:rPr lang="en-GB" sz="1800"/>
              <a:t>: </a:t>
            </a:r>
            <a:r>
              <a:rPr lang="en-GB" sz="2400"/>
              <a:t>“U.S. Department of Education... defined BL as ‘a combination of online and in-class instruction </a:t>
            </a:r>
            <a:r>
              <a:rPr i="1" lang="en-GB" sz="2400">
                <a:solidFill>
                  <a:schemeClr val="accent4"/>
                </a:solidFill>
              </a:rPr>
              <a:t>with reduced in-class seat time</a:t>
            </a:r>
            <a:r>
              <a:rPr i="1" lang="en-GB" sz="2400"/>
              <a:t> for students’.</a:t>
            </a:r>
            <a:r>
              <a:rPr lang="en-GB" sz="2400"/>
              <a:t>”</a:t>
            </a:r>
            <a:endParaRPr sz="2400"/>
          </a:p>
          <a:p>
            <a:pPr indent="0" lvl="0" marL="0" rtl="0" algn="l">
              <a:spcBef>
                <a:spcPts val="1600"/>
              </a:spcBef>
              <a:spcAft>
                <a:spcPts val="0"/>
              </a:spcAft>
              <a:buNone/>
            </a:pPr>
            <a:r>
              <a:t/>
            </a:r>
            <a:endParaRPr sz="1050">
              <a:solidFill>
                <a:srgbClr val="333333"/>
              </a:solidFill>
              <a:highlight>
                <a:srgbClr val="FCFCFC"/>
              </a:highlight>
              <a:latin typeface="Source Sans Pro"/>
              <a:ea typeface="Source Sans Pro"/>
              <a:cs typeface="Source Sans Pro"/>
              <a:sym typeface="Source Sans Pro"/>
            </a:endParaRPr>
          </a:p>
          <a:p>
            <a:pPr indent="0" lvl="0" marL="0" rtl="0" algn="l">
              <a:spcBef>
                <a:spcPts val="1600"/>
              </a:spcBef>
              <a:spcAft>
                <a:spcPts val="1600"/>
              </a:spcAft>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
        <p:nvSpPr>
          <p:cNvPr id="294" name="Google Shape;294;p3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Char char="●"/>
            </a:pPr>
            <a:r>
              <a:rPr lang="en-GB" sz="3000"/>
              <a:t>What does blended mean to you?</a:t>
            </a:r>
            <a:endParaRPr sz="3000"/>
          </a:p>
          <a:p>
            <a:pPr indent="0" lvl="0" marL="0" rtl="0" algn="l">
              <a:spcBef>
                <a:spcPts val="1600"/>
              </a:spcBef>
              <a:spcAft>
                <a:spcPts val="0"/>
              </a:spcAft>
              <a:buNone/>
            </a:pPr>
            <a:r>
              <a:t/>
            </a:r>
            <a:endParaRPr sz="3000"/>
          </a:p>
          <a:p>
            <a:pPr indent="-419100" lvl="0" marL="457200" rtl="0" algn="l">
              <a:spcBef>
                <a:spcPts val="1600"/>
              </a:spcBef>
              <a:spcAft>
                <a:spcPts val="0"/>
              </a:spcAft>
              <a:buSzPts val="3000"/>
              <a:buChar char="●"/>
            </a:pPr>
            <a:r>
              <a:rPr lang="en-GB" sz="3000"/>
              <a:t>How can we meaningfully break down ‘blended’ into more useful categories?</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1052550" y="27912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Thank you!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5057025" y="193775"/>
            <a:ext cx="3889800" cy="4826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8000">
                <a:latin typeface="Roboto"/>
                <a:ea typeface="Roboto"/>
                <a:cs typeface="Roboto"/>
                <a:sym typeface="Roboto"/>
              </a:rPr>
              <a:t>Conte</a:t>
            </a:r>
            <a:r>
              <a:rPr lang="en-GB" sz="8000">
                <a:solidFill>
                  <a:schemeClr val="accent4"/>
                </a:solidFill>
                <a:latin typeface="Roboto"/>
                <a:ea typeface="Roboto"/>
                <a:cs typeface="Roboto"/>
                <a:sym typeface="Roboto"/>
              </a:rPr>
              <a:t>x</a:t>
            </a:r>
            <a:r>
              <a:rPr lang="en-GB" sz="8000">
                <a:latin typeface="Roboto"/>
                <a:ea typeface="Roboto"/>
                <a:cs typeface="Roboto"/>
                <a:sym typeface="Roboto"/>
              </a:rPr>
              <a:t>t</a:t>
            </a:r>
            <a:endParaRPr sz="8000">
              <a:latin typeface="Roboto"/>
              <a:ea typeface="Roboto"/>
              <a:cs typeface="Roboto"/>
              <a:sym typeface="Roboto"/>
            </a:endParaRPr>
          </a:p>
          <a:p>
            <a:pPr indent="0" lvl="0" marL="0" rtl="0" algn="l">
              <a:spcBef>
                <a:spcPts val="0"/>
              </a:spcBef>
              <a:spcAft>
                <a:spcPts val="0"/>
              </a:spcAft>
              <a:buNone/>
            </a:pPr>
            <a:r>
              <a:t/>
            </a:r>
            <a:endParaRPr sz="8000">
              <a:latin typeface="Roboto"/>
              <a:ea typeface="Roboto"/>
              <a:cs typeface="Roboto"/>
              <a:sym typeface="Roboto"/>
            </a:endParaRPr>
          </a:p>
          <a:p>
            <a:pPr indent="0" lvl="0" marL="0" rtl="0" algn="l">
              <a:spcBef>
                <a:spcPts val="0"/>
              </a:spcBef>
              <a:spcAft>
                <a:spcPts val="0"/>
              </a:spcAft>
              <a:buNone/>
            </a:pPr>
            <a:r>
              <a:rPr lang="en-GB" sz="8000">
                <a:latin typeface="Roboto"/>
                <a:ea typeface="Roboto"/>
                <a:cs typeface="Roboto"/>
                <a:sym typeface="Roboto"/>
              </a:rPr>
              <a:t> is king.</a:t>
            </a:r>
            <a:endParaRPr sz="8000">
              <a:latin typeface="Roboto"/>
              <a:ea typeface="Roboto"/>
              <a:cs typeface="Roboto"/>
              <a:sym typeface="Roboto"/>
            </a:endParaRPr>
          </a:p>
        </p:txBody>
      </p:sp>
      <p:pic>
        <p:nvPicPr>
          <p:cNvPr id="148" name="Google Shape;148;p15"/>
          <p:cNvPicPr preferRelativeResize="0"/>
          <p:nvPr/>
        </p:nvPicPr>
        <p:blipFill>
          <a:blip r:embed="rId3">
            <a:alphaModFix/>
          </a:blip>
          <a:stretch>
            <a:fillRect/>
          </a:stretch>
        </p:blipFill>
        <p:spPr>
          <a:xfrm>
            <a:off x="51850" y="74175"/>
            <a:ext cx="5005175" cy="5005175"/>
          </a:xfrm>
          <a:prstGeom prst="rect">
            <a:avLst/>
          </a:prstGeom>
          <a:noFill/>
          <a:ln>
            <a:noFill/>
          </a:ln>
        </p:spPr>
      </p:pic>
      <p:sp>
        <p:nvSpPr>
          <p:cNvPr id="149" name="Google Shape;149;p15"/>
          <p:cNvSpPr txBox="1"/>
          <p:nvPr/>
        </p:nvSpPr>
        <p:spPr>
          <a:xfrm>
            <a:off x="-352025" y="4583450"/>
            <a:ext cx="4251000" cy="495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200">
                <a:solidFill>
                  <a:srgbClr val="FFFFFF"/>
                </a:solidFill>
              </a:rPr>
              <a:t> BIRKBECK: “LONDON'S EVENING UNIVERSITY”</a:t>
            </a:r>
            <a:endParaRPr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914400" y="1415025"/>
            <a:ext cx="7587300" cy="352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400">
                <a:latin typeface="Lato"/>
                <a:ea typeface="Lato"/>
                <a:cs typeface="Lato"/>
                <a:sym typeface="Lato"/>
              </a:rPr>
              <a:t>...</a:t>
            </a:r>
            <a:r>
              <a:rPr lang="en-GB" sz="2400">
                <a:latin typeface="Lato"/>
                <a:ea typeface="Lato"/>
                <a:cs typeface="Lato"/>
                <a:sym typeface="Lato"/>
              </a:rPr>
              <a:t>e</a:t>
            </a:r>
            <a:r>
              <a:rPr lang="en-GB" sz="2400">
                <a:latin typeface="Lato"/>
                <a:ea typeface="Lato"/>
                <a:cs typeface="Lato"/>
                <a:sym typeface="Lato"/>
              </a:rPr>
              <a:t>stablished </a:t>
            </a:r>
            <a:r>
              <a:rPr b="1" lang="en-GB" sz="2400">
                <a:solidFill>
                  <a:schemeClr val="lt2"/>
                </a:solidFill>
                <a:latin typeface="Lato"/>
                <a:ea typeface="Lato"/>
                <a:cs typeface="Lato"/>
                <a:sym typeface="Lato"/>
              </a:rPr>
              <a:t>1823</a:t>
            </a:r>
            <a:r>
              <a:rPr lang="en-GB" sz="2400">
                <a:solidFill>
                  <a:schemeClr val="lt2"/>
                </a:solidFill>
                <a:latin typeface="Lato"/>
                <a:ea typeface="Lato"/>
                <a:cs typeface="Lato"/>
                <a:sym typeface="Lato"/>
              </a:rPr>
              <a:t> </a:t>
            </a:r>
            <a:r>
              <a:rPr lang="en-GB" sz="2400">
                <a:solidFill>
                  <a:srgbClr val="FFFFFF"/>
                </a:solidFill>
                <a:latin typeface="Lato"/>
                <a:ea typeface="Lato"/>
                <a:cs typeface="Lato"/>
                <a:sym typeface="Lato"/>
              </a:rPr>
              <a:t>then as the </a:t>
            </a:r>
            <a:r>
              <a:rPr i="1" lang="en-GB" sz="2400">
                <a:solidFill>
                  <a:srgbClr val="FFFFFF"/>
                </a:solidFill>
                <a:latin typeface="Lato"/>
                <a:ea typeface="Lato"/>
                <a:cs typeface="Lato"/>
                <a:sym typeface="Lato"/>
              </a:rPr>
              <a:t>London Mechanics Institute,</a:t>
            </a:r>
            <a:r>
              <a:rPr lang="en-GB" sz="2400">
                <a:solidFill>
                  <a:schemeClr val="lt2"/>
                </a:solidFill>
                <a:latin typeface="Lato"/>
                <a:ea typeface="Lato"/>
                <a:cs typeface="Lato"/>
                <a:sym typeface="Lato"/>
              </a:rPr>
              <a:t> </a:t>
            </a:r>
            <a:r>
              <a:rPr lang="en-GB" sz="2400">
                <a:latin typeface="Lato"/>
                <a:ea typeface="Lato"/>
                <a:cs typeface="Lato"/>
                <a:sym typeface="Lato"/>
              </a:rPr>
              <a:t>for the purpose of enabling </a:t>
            </a:r>
            <a:r>
              <a:rPr lang="en-GB" sz="2400">
                <a:solidFill>
                  <a:schemeClr val="accent4"/>
                </a:solidFill>
                <a:latin typeface="Lato"/>
                <a:ea typeface="Lato"/>
                <a:cs typeface="Lato"/>
                <a:sym typeface="Lato"/>
              </a:rPr>
              <a:t>working </a:t>
            </a:r>
            <a:r>
              <a:rPr lang="en-GB" sz="2400">
                <a:latin typeface="Lato"/>
                <a:ea typeface="Lato"/>
                <a:cs typeface="Lato"/>
                <a:sym typeface="Lato"/>
              </a:rPr>
              <a:t>people to study in the </a:t>
            </a:r>
            <a:r>
              <a:rPr lang="en-GB" sz="2400">
                <a:solidFill>
                  <a:schemeClr val="lt2"/>
                </a:solidFill>
                <a:latin typeface="Lato"/>
                <a:ea typeface="Lato"/>
                <a:cs typeface="Lato"/>
                <a:sym typeface="Lato"/>
              </a:rPr>
              <a:t>evening</a:t>
            </a:r>
            <a:r>
              <a:rPr lang="en-GB" sz="2400">
                <a:latin typeface="Lato"/>
                <a:ea typeface="Lato"/>
                <a:cs typeface="Lato"/>
                <a:sym typeface="Lato"/>
              </a:rPr>
              <a:t>.</a:t>
            </a:r>
            <a:endParaRPr sz="2400">
              <a:latin typeface="Lato"/>
              <a:ea typeface="Lato"/>
              <a:cs typeface="Lato"/>
              <a:sym typeface="Lato"/>
            </a:endParaRPr>
          </a:p>
          <a:p>
            <a:pPr indent="0" lvl="0" marL="0" rtl="0" algn="l">
              <a:spcBef>
                <a:spcPts val="0"/>
              </a:spcBef>
              <a:spcAft>
                <a:spcPts val="0"/>
              </a:spcAft>
              <a:buNone/>
            </a:pPr>
            <a:r>
              <a:t/>
            </a:r>
            <a:endParaRPr sz="2400">
              <a:latin typeface="Lato"/>
              <a:ea typeface="Lato"/>
              <a:cs typeface="Lato"/>
              <a:sym typeface="Lato"/>
            </a:endParaRPr>
          </a:p>
          <a:p>
            <a:pPr indent="0" lvl="0" marL="0" rtl="0" algn="l">
              <a:spcBef>
                <a:spcPts val="0"/>
              </a:spcBef>
              <a:spcAft>
                <a:spcPts val="0"/>
              </a:spcAft>
              <a:buNone/>
            </a:pPr>
            <a:r>
              <a:rPr lang="en-GB" sz="2400">
                <a:latin typeface="Lato"/>
                <a:ea typeface="Lato"/>
                <a:cs typeface="Lato"/>
                <a:sym typeface="Lato"/>
              </a:rPr>
              <a:t>...this was also referred to at the time as ‘spreading the seeds of </a:t>
            </a:r>
            <a:r>
              <a:rPr lang="en-GB" sz="2400">
                <a:solidFill>
                  <a:schemeClr val="accent4"/>
                </a:solidFill>
                <a:latin typeface="Lato"/>
                <a:ea typeface="Lato"/>
                <a:cs typeface="Lato"/>
                <a:sym typeface="Lato"/>
              </a:rPr>
              <a:t>evil</a:t>
            </a:r>
            <a:r>
              <a:rPr lang="en-GB" sz="2400">
                <a:latin typeface="Lato"/>
                <a:ea typeface="Lato"/>
                <a:cs typeface="Lato"/>
                <a:sym typeface="Lato"/>
              </a:rPr>
              <a:t>’.</a:t>
            </a:r>
            <a:endParaRPr sz="2400">
              <a:latin typeface="Lato"/>
              <a:ea typeface="Lato"/>
              <a:cs typeface="Lato"/>
              <a:sym typeface="Lato"/>
            </a:endParaRPr>
          </a:p>
          <a:p>
            <a:pPr indent="0" lvl="0" marL="0" rtl="0" algn="l">
              <a:spcBef>
                <a:spcPts val="0"/>
              </a:spcBef>
              <a:spcAft>
                <a:spcPts val="0"/>
              </a:spcAft>
              <a:buNone/>
            </a:pPr>
            <a:r>
              <a:t/>
            </a:r>
            <a:endParaRPr sz="2400">
              <a:latin typeface="Lato"/>
              <a:ea typeface="Lato"/>
              <a:cs typeface="Lato"/>
              <a:sym typeface="Lato"/>
            </a:endParaRPr>
          </a:p>
          <a:p>
            <a:pPr indent="0" lvl="0" marL="0" rtl="0" algn="l">
              <a:spcBef>
                <a:spcPts val="0"/>
              </a:spcBef>
              <a:spcAft>
                <a:spcPts val="0"/>
              </a:spcAft>
              <a:buNone/>
            </a:pPr>
            <a:r>
              <a:rPr lang="en-GB" sz="2400">
                <a:latin typeface="Lato"/>
                <a:ea typeface="Lato"/>
                <a:cs typeface="Lato"/>
                <a:sym typeface="Lato"/>
              </a:rPr>
              <a:t>...the mission continues.</a:t>
            </a:r>
            <a:endParaRPr sz="2400">
              <a:latin typeface="Lato"/>
              <a:ea typeface="Lato"/>
              <a:cs typeface="Lato"/>
              <a:sym typeface="Lato"/>
            </a:endParaRPr>
          </a:p>
        </p:txBody>
      </p:sp>
      <p:pic>
        <p:nvPicPr>
          <p:cNvPr id="155" name="Google Shape;155;p16"/>
          <p:cNvPicPr preferRelativeResize="0"/>
          <p:nvPr/>
        </p:nvPicPr>
        <p:blipFill>
          <a:blip r:embed="rId3">
            <a:alphaModFix/>
          </a:blip>
          <a:stretch>
            <a:fillRect/>
          </a:stretch>
        </p:blipFill>
        <p:spPr>
          <a:xfrm>
            <a:off x="914400" y="533400"/>
            <a:ext cx="2582275" cy="793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t>There is no typical Birkbeck student...</a:t>
            </a:r>
            <a:endParaRPr sz="3000"/>
          </a:p>
        </p:txBody>
      </p:sp>
      <p:sp>
        <p:nvSpPr>
          <p:cNvPr id="161" name="Google Shape;161;p17"/>
          <p:cNvSpPr txBox="1"/>
          <p:nvPr>
            <p:ph idx="1" type="body"/>
          </p:nvPr>
        </p:nvSpPr>
        <p:spPr>
          <a:xfrm>
            <a:off x="1297500" y="1307850"/>
            <a:ext cx="7147800" cy="3948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GB" sz="2000"/>
              <a:t>Overwhelmingly  ‘</a:t>
            </a:r>
            <a:r>
              <a:rPr lang="en-GB" sz="2000">
                <a:solidFill>
                  <a:schemeClr val="lt2"/>
                </a:solidFill>
              </a:rPr>
              <a:t>evening-taught</a:t>
            </a:r>
            <a:r>
              <a:rPr lang="en-GB" sz="2000"/>
              <a:t>’ - between 6 and 9 pm, studying across all levels and varied disciplines. </a:t>
            </a:r>
            <a:endParaRPr sz="2000"/>
          </a:p>
          <a:p>
            <a:pPr indent="-355600" lvl="0" marL="457200" rtl="0" algn="l">
              <a:spcBef>
                <a:spcPts val="0"/>
              </a:spcBef>
              <a:spcAft>
                <a:spcPts val="0"/>
              </a:spcAft>
              <a:buSzPts val="2000"/>
              <a:buChar char="●"/>
            </a:pPr>
            <a:r>
              <a:rPr lang="en-GB" sz="2000"/>
              <a:t>Traditionally: majority </a:t>
            </a:r>
            <a:r>
              <a:rPr lang="en-GB" sz="2000">
                <a:solidFill>
                  <a:schemeClr val="lt2"/>
                </a:solidFill>
              </a:rPr>
              <a:t>part time</a:t>
            </a:r>
            <a:r>
              <a:rPr lang="en-GB" sz="2000"/>
              <a:t>, enter via direct application, average age mid 30s. But, increasingly: more</a:t>
            </a:r>
            <a:r>
              <a:rPr lang="en-GB" sz="2000">
                <a:solidFill>
                  <a:schemeClr val="accent4"/>
                </a:solidFill>
              </a:rPr>
              <a:t> full time</a:t>
            </a:r>
            <a:r>
              <a:rPr lang="en-GB" sz="2000"/>
              <a:t>, more UCAS entry, average age getting younger.</a:t>
            </a:r>
            <a:endParaRPr sz="2000"/>
          </a:p>
          <a:p>
            <a:pPr indent="-355600" lvl="0" marL="457200" rtl="0" algn="l">
              <a:spcBef>
                <a:spcPts val="0"/>
              </a:spcBef>
              <a:spcAft>
                <a:spcPts val="0"/>
              </a:spcAft>
              <a:buSzPts val="2000"/>
              <a:buChar char="●"/>
            </a:pPr>
            <a:r>
              <a:rPr lang="en-GB" sz="2000"/>
              <a:t>Many ‘non-traditional’ students (mature, working, first in family).</a:t>
            </a:r>
            <a:endParaRPr sz="2000"/>
          </a:p>
          <a:p>
            <a:pPr indent="-355600" lvl="0" marL="457200" rtl="0" algn="l">
              <a:spcBef>
                <a:spcPts val="0"/>
              </a:spcBef>
              <a:spcAft>
                <a:spcPts val="0"/>
              </a:spcAft>
              <a:buSzPts val="2000"/>
              <a:buChar char="●"/>
            </a:pPr>
            <a:r>
              <a:rPr lang="en-GB" sz="2000"/>
              <a:t>Higher than average: EU, those with disabilities and SpLDs, taught postgraduates.</a:t>
            </a:r>
            <a:endParaRPr sz="2000"/>
          </a:p>
          <a:p>
            <a:pPr indent="0" lvl="0" marL="0" rtl="0" algn="l">
              <a:spcBef>
                <a:spcPts val="1600"/>
              </a:spcBef>
              <a:spcAft>
                <a:spcPts val="1600"/>
              </a:spcAft>
              <a:buNone/>
            </a:pPr>
            <a:r>
              <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t>TEL support in a small(-to-medium), ‘face-to-face university’ </a:t>
            </a:r>
            <a:endParaRPr sz="3000"/>
          </a:p>
        </p:txBody>
      </p:sp>
      <p:sp>
        <p:nvSpPr>
          <p:cNvPr id="167" name="Google Shape;167;p18"/>
          <p:cNvSpPr txBox="1"/>
          <p:nvPr>
            <p:ph idx="1" type="body"/>
          </p:nvPr>
        </p:nvSpPr>
        <p:spPr>
          <a:xfrm>
            <a:off x="1297500" y="1567550"/>
            <a:ext cx="7275000" cy="3284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GB" sz="2400"/>
              <a:t>The </a:t>
            </a:r>
            <a:r>
              <a:rPr lang="en-GB" sz="2400"/>
              <a:t>TEL team in </a:t>
            </a:r>
            <a:r>
              <a:rPr lang="en-GB" sz="2400">
                <a:solidFill>
                  <a:schemeClr val="accent4"/>
                </a:solidFill>
              </a:rPr>
              <a:t>2008 </a:t>
            </a:r>
            <a:r>
              <a:rPr lang="en-GB" sz="2400"/>
              <a:t>was </a:t>
            </a:r>
            <a:r>
              <a:rPr lang="en-GB" sz="2400">
                <a:solidFill>
                  <a:schemeClr val="lt2"/>
                </a:solidFill>
              </a:rPr>
              <a:t>o</a:t>
            </a:r>
            <a:r>
              <a:rPr lang="en-GB" sz="2400">
                <a:solidFill>
                  <a:schemeClr val="lt2"/>
                </a:solidFill>
              </a:rPr>
              <a:t>ne Learning Technologist</a:t>
            </a:r>
            <a:r>
              <a:rPr lang="en-GB" sz="2400"/>
              <a:t>, &amp;</a:t>
            </a:r>
            <a:r>
              <a:rPr lang="en-GB" sz="2400">
                <a:solidFill>
                  <a:schemeClr val="lt2"/>
                </a:solidFill>
              </a:rPr>
              <a:t> one IT Trainer</a:t>
            </a:r>
            <a:r>
              <a:rPr lang="en-GB" sz="2400"/>
              <a:t>. </a:t>
            </a:r>
            <a:endParaRPr sz="2400"/>
          </a:p>
          <a:p>
            <a:pPr indent="-381000" lvl="0" marL="457200" rtl="0" algn="l">
              <a:spcBef>
                <a:spcPts val="0"/>
              </a:spcBef>
              <a:spcAft>
                <a:spcPts val="0"/>
              </a:spcAft>
              <a:buSzPts val="2400"/>
              <a:buChar char="●"/>
            </a:pPr>
            <a:r>
              <a:rPr lang="en-GB" sz="2400"/>
              <a:t>Joined by </a:t>
            </a:r>
            <a:r>
              <a:rPr lang="en-GB" sz="2400">
                <a:solidFill>
                  <a:schemeClr val="lt2"/>
                </a:solidFill>
              </a:rPr>
              <a:t>one more LT</a:t>
            </a:r>
            <a:r>
              <a:rPr lang="en-GB" sz="2400"/>
              <a:t> for 2008/09 to support WebCT to Blackboard migration. </a:t>
            </a:r>
            <a:endParaRPr i="1" sz="2400"/>
          </a:p>
          <a:p>
            <a:pPr indent="-381000" lvl="0" marL="457200" rtl="0" algn="l">
              <a:spcBef>
                <a:spcPts val="0"/>
              </a:spcBef>
              <a:spcAft>
                <a:spcPts val="0"/>
              </a:spcAft>
              <a:buSzPts val="2400"/>
              <a:buChar char="●"/>
            </a:pPr>
            <a:r>
              <a:rPr lang="en-GB" sz="2400"/>
              <a:t>IT trainer role then </a:t>
            </a:r>
            <a:r>
              <a:rPr lang="en-GB" sz="2400">
                <a:solidFill>
                  <a:schemeClr val="accent6"/>
                </a:solidFill>
              </a:rPr>
              <a:t>not replaced</a:t>
            </a:r>
            <a:r>
              <a:rPr lang="en-GB" sz="2400"/>
              <a:t> when staff member left, but </a:t>
            </a:r>
            <a:r>
              <a:rPr lang="en-GB" sz="2400">
                <a:solidFill>
                  <a:schemeClr val="lt2"/>
                </a:solidFill>
              </a:rPr>
              <a:t>lecture capture project role created</a:t>
            </a:r>
            <a:r>
              <a:rPr lang="en-GB" sz="2400"/>
              <a:t> 2014/15.</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1297500" y="393750"/>
            <a:ext cx="74478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Much was achieved, considering</a:t>
            </a:r>
            <a:r>
              <a:rPr lang="en-GB" sz="3600"/>
              <a:t>...</a:t>
            </a:r>
            <a:r>
              <a:rPr lang="en-GB" sz="3600"/>
              <a:t>.</a:t>
            </a:r>
            <a:endParaRPr sz="3600"/>
          </a:p>
        </p:txBody>
      </p:sp>
      <p:sp>
        <p:nvSpPr>
          <p:cNvPr id="173" name="Google Shape;173;p19"/>
          <p:cNvSpPr txBox="1"/>
          <p:nvPr>
            <p:ph idx="1" type="body"/>
          </p:nvPr>
        </p:nvSpPr>
        <p:spPr>
          <a:xfrm>
            <a:off x="1168900" y="1460250"/>
            <a:ext cx="7038900" cy="3363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GB" sz="2400">
                <a:solidFill>
                  <a:schemeClr val="accent4"/>
                </a:solidFill>
              </a:rPr>
              <a:t>Migration </a:t>
            </a:r>
            <a:r>
              <a:rPr lang="en-GB" sz="2400"/>
              <a:t>from WebCT &gt; Blackboard 2008/09. </a:t>
            </a:r>
            <a:endParaRPr sz="2400"/>
          </a:p>
          <a:p>
            <a:pPr indent="-381000" lvl="0" marL="457200" rtl="0" algn="l">
              <a:spcBef>
                <a:spcPts val="0"/>
              </a:spcBef>
              <a:spcAft>
                <a:spcPts val="0"/>
              </a:spcAft>
              <a:buSzPts val="2400"/>
              <a:buChar char="●"/>
            </a:pPr>
            <a:r>
              <a:rPr lang="en-GB" sz="2400"/>
              <a:t>Rapid </a:t>
            </a:r>
            <a:r>
              <a:rPr lang="en-GB" sz="2400">
                <a:solidFill>
                  <a:schemeClr val="accent4"/>
                </a:solidFill>
              </a:rPr>
              <a:t>growth </a:t>
            </a:r>
            <a:r>
              <a:rPr lang="en-GB" sz="2400"/>
              <a:t>from 500 live modules to 1500.</a:t>
            </a:r>
            <a:endParaRPr sz="2400"/>
          </a:p>
          <a:p>
            <a:pPr indent="-381000" lvl="0" marL="457200" rtl="0" algn="l">
              <a:spcBef>
                <a:spcPts val="0"/>
              </a:spcBef>
              <a:spcAft>
                <a:spcPts val="0"/>
              </a:spcAft>
              <a:buSzPts val="2400"/>
              <a:buChar char="●"/>
            </a:pPr>
            <a:r>
              <a:rPr lang="en-GB" sz="2400">
                <a:solidFill>
                  <a:schemeClr val="accent4"/>
                </a:solidFill>
              </a:rPr>
              <a:t>Migration </a:t>
            </a:r>
            <a:r>
              <a:rPr lang="en-GB" sz="2400"/>
              <a:t>from Blackboard &gt; Moodle 2011/12.</a:t>
            </a:r>
            <a:endParaRPr sz="2400"/>
          </a:p>
          <a:p>
            <a:pPr indent="-381000" lvl="0" marL="457200" rtl="0" algn="l">
              <a:spcBef>
                <a:spcPts val="0"/>
              </a:spcBef>
              <a:spcAft>
                <a:spcPts val="0"/>
              </a:spcAft>
              <a:buSzPts val="2400"/>
              <a:buChar char="●"/>
            </a:pPr>
            <a:r>
              <a:rPr lang="en-GB" sz="2400"/>
              <a:t>Growth of online </a:t>
            </a:r>
            <a:r>
              <a:rPr lang="en-GB" sz="2400">
                <a:solidFill>
                  <a:schemeClr val="accent4"/>
                </a:solidFill>
              </a:rPr>
              <a:t>submission and marking</a:t>
            </a:r>
            <a:r>
              <a:rPr lang="en-GB" sz="2400"/>
              <a:t>.</a:t>
            </a:r>
            <a:endParaRPr sz="2400"/>
          </a:p>
          <a:p>
            <a:pPr indent="-381000" lvl="0" marL="457200" rtl="0" algn="l">
              <a:spcBef>
                <a:spcPts val="0"/>
              </a:spcBef>
              <a:spcAft>
                <a:spcPts val="0"/>
              </a:spcAft>
              <a:buSzPts val="2400"/>
              <a:buChar char="●"/>
            </a:pPr>
            <a:r>
              <a:rPr lang="en-GB" sz="2400"/>
              <a:t>Improvements to </a:t>
            </a:r>
            <a:r>
              <a:rPr lang="en-GB" sz="2400">
                <a:solidFill>
                  <a:schemeClr val="accent4"/>
                </a:solidFill>
              </a:rPr>
              <a:t>data </a:t>
            </a:r>
            <a:r>
              <a:rPr lang="en-GB" sz="2400"/>
              <a:t>integration.</a:t>
            </a:r>
            <a:endParaRPr sz="2400"/>
          </a:p>
          <a:p>
            <a:pPr indent="-381000" lvl="0" marL="457200" rtl="0" algn="l">
              <a:spcBef>
                <a:spcPts val="0"/>
              </a:spcBef>
              <a:spcAft>
                <a:spcPts val="0"/>
              </a:spcAft>
              <a:buSzPts val="2400"/>
              <a:buChar char="●"/>
            </a:pPr>
            <a:r>
              <a:rPr lang="en-GB" sz="2400"/>
              <a:t>Introduction of lecture </a:t>
            </a:r>
            <a:r>
              <a:rPr lang="en-GB" sz="2400">
                <a:solidFill>
                  <a:schemeClr val="accent4"/>
                </a:solidFill>
              </a:rPr>
              <a:t>capture.</a:t>
            </a:r>
            <a:endParaRPr sz="2400"/>
          </a:p>
          <a:p>
            <a:pPr indent="-381000" lvl="0" marL="457200" rtl="0" algn="l">
              <a:spcBef>
                <a:spcPts val="0"/>
              </a:spcBef>
              <a:spcAft>
                <a:spcPts val="0"/>
              </a:spcAft>
              <a:buSzPts val="2400"/>
              <a:buChar char="●"/>
            </a:pPr>
            <a:r>
              <a:rPr lang="en-GB" sz="2400">
                <a:solidFill>
                  <a:schemeClr val="accent4"/>
                </a:solidFill>
              </a:rPr>
              <a:t>Lynda</a:t>
            </a:r>
            <a:r>
              <a:rPr lang="en-GB" sz="2400"/>
              <a:t>.com.</a:t>
            </a:r>
            <a:endParaRPr sz="24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0"/>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t>And even some surprising things...</a:t>
            </a:r>
            <a:endParaRPr sz="3000"/>
          </a:p>
        </p:txBody>
      </p:sp>
      <p:sp>
        <p:nvSpPr>
          <p:cNvPr id="179" name="Google Shape;179;p20"/>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0" name="Google Shape;180;p20"/>
          <p:cNvPicPr preferRelativeResize="0"/>
          <p:nvPr/>
        </p:nvPicPr>
        <p:blipFill>
          <a:blip r:embed="rId3">
            <a:alphaModFix/>
          </a:blip>
          <a:stretch>
            <a:fillRect/>
          </a:stretch>
        </p:blipFill>
        <p:spPr>
          <a:xfrm>
            <a:off x="0" y="2337700"/>
            <a:ext cx="9144002" cy="2704700"/>
          </a:xfrm>
          <a:prstGeom prst="rect">
            <a:avLst/>
          </a:prstGeom>
          <a:noFill/>
          <a:ln>
            <a:noFill/>
          </a:ln>
        </p:spPr>
      </p:pic>
      <p:pic>
        <p:nvPicPr>
          <p:cNvPr id="181" name="Google Shape;181;p20"/>
          <p:cNvPicPr preferRelativeResize="0"/>
          <p:nvPr/>
        </p:nvPicPr>
        <p:blipFill>
          <a:blip r:embed="rId4">
            <a:alphaModFix/>
          </a:blip>
          <a:stretch>
            <a:fillRect/>
          </a:stretch>
        </p:blipFill>
        <p:spPr>
          <a:xfrm>
            <a:off x="0" y="1079250"/>
            <a:ext cx="9144001" cy="1258450"/>
          </a:xfrm>
          <a:prstGeom prst="rect">
            <a:avLst/>
          </a:prstGeom>
          <a:noFill/>
          <a:ln>
            <a:noFill/>
          </a:ln>
        </p:spPr>
      </p:pic>
      <p:pic>
        <p:nvPicPr>
          <p:cNvPr id="182" name="Google Shape;182;p20"/>
          <p:cNvPicPr preferRelativeResize="0"/>
          <p:nvPr/>
        </p:nvPicPr>
        <p:blipFill>
          <a:blip r:embed="rId5">
            <a:alphaModFix/>
          </a:blip>
          <a:stretch>
            <a:fillRect/>
          </a:stretch>
        </p:blipFill>
        <p:spPr>
          <a:xfrm>
            <a:off x="0" y="3498300"/>
            <a:ext cx="9144000" cy="1737725"/>
          </a:xfrm>
          <a:prstGeom prst="rect">
            <a:avLst/>
          </a:prstGeom>
          <a:noFill/>
          <a:ln>
            <a:noFill/>
          </a:ln>
        </p:spPr>
      </p:pic>
      <p:sp>
        <p:nvSpPr>
          <p:cNvPr id="183" name="Google Shape;183;p20"/>
          <p:cNvSpPr txBox="1"/>
          <p:nvPr/>
        </p:nvSpPr>
        <p:spPr>
          <a:xfrm>
            <a:off x="7914350" y="1978125"/>
            <a:ext cx="1456200" cy="5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6"/>
                </a:solidFill>
                <a:latin typeface="Lato"/>
                <a:ea typeface="Lato"/>
                <a:cs typeface="Lato"/>
                <a:sym typeface="Lato"/>
              </a:rPr>
              <a:t>2013-18</a:t>
            </a:r>
            <a:endParaRPr>
              <a:solidFill>
                <a:schemeClr val="accent6"/>
              </a:solidFill>
              <a:latin typeface="Lato"/>
              <a:ea typeface="Lato"/>
              <a:cs typeface="Lato"/>
              <a:sym typeface="Lato"/>
            </a:endParaRPr>
          </a:p>
        </p:txBody>
      </p:sp>
      <p:sp>
        <p:nvSpPr>
          <p:cNvPr id="184" name="Google Shape;184;p20"/>
          <p:cNvSpPr txBox="1"/>
          <p:nvPr/>
        </p:nvSpPr>
        <p:spPr>
          <a:xfrm>
            <a:off x="7838150" y="2892525"/>
            <a:ext cx="1456200" cy="5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Lato"/>
                <a:ea typeface="Lato"/>
                <a:cs typeface="Lato"/>
                <a:sym typeface="Lato"/>
              </a:rPr>
              <a:t>2016</a:t>
            </a:r>
            <a:endParaRPr>
              <a:solidFill>
                <a:schemeClr val="lt1"/>
              </a:solidFill>
              <a:latin typeface="Lato"/>
              <a:ea typeface="Lato"/>
              <a:cs typeface="Lato"/>
              <a:sym typeface="Lato"/>
            </a:endParaRPr>
          </a:p>
        </p:txBody>
      </p:sp>
      <p:sp>
        <p:nvSpPr>
          <p:cNvPr id="185" name="Google Shape;185;p20"/>
          <p:cNvSpPr txBox="1"/>
          <p:nvPr/>
        </p:nvSpPr>
        <p:spPr>
          <a:xfrm>
            <a:off x="7838150" y="4568925"/>
            <a:ext cx="1456200" cy="54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6"/>
                </a:solidFill>
                <a:latin typeface="Lato"/>
                <a:ea typeface="Lato"/>
                <a:cs typeface="Lato"/>
                <a:sym typeface="Lato"/>
              </a:rPr>
              <a:t>2017</a:t>
            </a:r>
            <a:endParaRPr>
              <a:solidFill>
                <a:schemeClr val="accent6"/>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600"/>
              <a:t>Birkbeck TEL myths persisted …</a:t>
            </a:r>
            <a:endParaRPr sz="3600"/>
          </a:p>
        </p:txBody>
      </p:sp>
      <p:sp>
        <p:nvSpPr>
          <p:cNvPr id="191" name="Google Shape;191;p21"/>
          <p:cNvSpPr txBox="1"/>
          <p:nvPr>
            <p:ph idx="1" type="body"/>
          </p:nvPr>
        </p:nvSpPr>
        <p:spPr>
          <a:xfrm>
            <a:off x="1297500" y="1596850"/>
            <a:ext cx="7038900" cy="30195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Roboto"/>
              <a:buAutoNum type="arabicPeriod"/>
            </a:pPr>
            <a:r>
              <a:rPr i="1" lang="en-GB" sz="3000">
                <a:latin typeface="Roboto"/>
                <a:ea typeface="Roboto"/>
                <a:cs typeface="Roboto"/>
                <a:sym typeface="Roboto"/>
              </a:rPr>
              <a:t>We’re </a:t>
            </a:r>
            <a:r>
              <a:rPr i="1" lang="en-GB" sz="3000">
                <a:solidFill>
                  <a:schemeClr val="accent6"/>
                </a:solidFill>
                <a:latin typeface="Roboto"/>
                <a:ea typeface="Roboto"/>
                <a:cs typeface="Roboto"/>
                <a:sym typeface="Roboto"/>
              </a:rPr>
              <a:t>not</a:t>
            </a:r>
            <a:r>
              <a:rPr i="1" lang="en-GB" sz="3000">
                <a:latin typeface="Roboto"/>
                <a:ea typeface="Roboto"/>
                <a:cs typeface="Roboto"/>
                <a:sym typeface="Roboto"/>
              </a:rPr>
              <a:t> the </a:t>
            </a:r>
            <a:r>
              <a:rPr i="1" lang="en-GB" sz="3000">
                <a:solidFill>
                  <a:schemeClr val="lt2"/>
                </a:solidFill>
                <a:latin typeface="Roboto"/>
                <a:ea typeface="Roboto"/>
                <a:cs typeface="Roboto"/>
                <a:sym typeface="Roboto"/>
              </a:rPr>
              <a:t>Open University </a:t>
            </a:r>
            <a:endParaRPr i="1" sz="3000">
              <a:solidFill>
                <a:schemeClr val="lt2"/>
              </a:solidFill>
              <a:latin typeface="Roboto"/>
              <a:ea typeface="Roboto"/>
              <a:cs typeface="Roboto"/>
              <a:sym typeface="Roboto"/>
            </a:endParaRPr>
          </a:p>
          <a:p>
            <a:pPr indent="0" lvl="0" marL="457200" rtl="0" algn="l">
              <a:spcBef>
                <a:spcPts val="0"/>
              </a:spcBef>
              <a:spcAft>
                <a:spcPts val="0"/>
              </a:spcAft>
              <a:buNone/>
            </a:pPr>
            <a:r>
              <a:t/>
            </a:r>
            <a:endParaRPr i="1" sz="3000">
              <a:solidFill>
                <a:schemeClr val="lt2"/>
              </a:solidFill>
              <a:latin typeface="Roboto"/>
              <a:ea typeface="Roboto"/>
              <a:cs typeface="Roboto"/>
              <a:sym typeface="Roboto"/>
            </a:endParaRPr>
          </a:p>
          <a:p>
            <a:pPr indent="-419100" lvl="0" marL="457200" rtl="0" algn="l">
              <a:spcBef>
                <a:spcPts val="0"/>
              </a:spcBef>
              <a:spcAft>
                <a:spcPts val="0"/>
              </a:spcAft>
              <a:buSzPts val="3000"/>
              <a:buFont typeface="Roboto"/>
              <a:buAutoNum type="arabicPeriod"/>
            </a:pPr>
            <a:r>
              <a:rPr i="1" lang="en-GB" sz="3000">
                <a:latin typeface="Roboto"/>
                <a:ea typeface="Roboto"/>
                <a:cs typeface="Roboto"/>
                <a:sym typeface="Roboto"/>
              </a:rPr>
              <a:t>The academics </a:t>
            </a:r>
            <a:r>
              <a:rPr i="1" lang="en-GB" sz="3000">
                <a:solidFill>
                  <a:schemeClr val="accent6"/>
                </a:solidFill>
                <a:latin typeface="Roboto"/>
                <a:ea typeface="Roboto"/>
                <a:cs typeface="Roboto"/>
                <a:sym typeface="Roboto"/>
              </a:rPr>
              <a:t>don’t</a:t>
            </a:r>
            <a:r>
              <a:rPr i="1" lang="en-GB" sz="3000">
                <a:latin typeface="Roboto"/>
                <a:ea typeface="Roboto"/>
                <a:cs typeface="Roboto"/>
                <a:sym typeface="Roboto"/>
              </a:rPr>
              <a:t> want to </a:t>
            </a:r>
            <a:r>
              <a:rPr i="1" lang="en-GB" sz="3000">
                <a:solidFill>
                  <a:schemeClr val="lt2"/>
                </a:solidFill>
                <a:latin typeface="Roboto"/>
                <a:ea typeface="Roboto"/>
                <a:cs typeface="Roboto"/>
                <a:sym typeface="Roboto"/>
              </a:rPr>
              <a:t>do TEL </a:t>
            </a:r>
            <a:r>
              <a:rPr i="1" lang="en-GB" sz="1800">
                <a:solidFill>
                  <a:schemeClr val="lt2"/>
                </a:solidFill>
                <a:latin typeface="Roboto"/>
                <a:ea typeface="Roboto"/>
                <a:cs typeface="Roboto"/>
                <a:sym typeface="Roboto"/>
              </a:rPr>
              <a:t>(*except enthusiasts)</a:t>
            </a:r>
            <a:r>
              <a:rPr i="1" lang="en-GB" sz="1800">
                <a:latin typeface="Roboto"/>
                <a:ea typeface="Roboto"/>
                <a:cs typeface="Roboto"/>
                <a:sym typeface="Roboto"/>
              </a:rPr>
              <a:t> </a:t>
            </a:r>
            <a:endParaRPr i="1" sz="1800">
              <a:latin typeface="Roboto"/>
              <a:ea typeface="Roboto"/>
              <a:cs typeface="Roboto"/>
              <a:sym typeface="Roboto"/>
            </a:endParaRPr>
          </a:p>
          <a:p>
            <a:pPr indent="0" lvl="0" marL="914400" rtl="0" algn="l">
              <a:spcBef>
                <a:spcPts val="0"/>
              </a:spcBef>
              <a:spcAft>
                <a:spcPts val="0"/>
              </a:spcAft>
              <a:buNone/>
            </a:pPr>
            <a:r>
              <a:t/>
            </a:r>
            <a:endParaRPr i="1" sz="3000">
              <a:latin typeface="Roboto"/>
              <a:ea typeface="Roboto"/>
              <a:cs typeface="Roboto"/>
              <a:sym typeface="Roboto"/>
            </a:endParaRPr>
          </a:p>
          <a:p>
            <a:pPr indent="-419100" lvl="0" marL="457200" rtl="0" algn="l">
              <a:spcBef>
                <a:spcPts val="0"/>
              </a:spcBef>
              <a:spcAft>
                <a:spcPts val="0"/>
              </a:spcAft>
              <a:buSzPts val="3000"/>
              <a:buFont typeface="Roboto"/>
              <a:buAutoNum type="arabicPeriod"/>
            </a:pPr>
            <a:r>
              <a:rPr i="1" lang="en-GB" sz="3000">
                <a:latin typeface="Roboto"/>
                <a:ea typeface="Roboto"/>
                <a:cs typeface="Roboto"/>
                <a:sym typeface="Roboto"/>
              </a:rPr>
              <a:t>Our students are </a:t>
            </a:r>
            <a:r>
              <a:rPr i="1" lang="en-GB" sz="3000">
                <a:solidFill>
                  <a:schemeClr val="accent6"/>
                </a:solidFill>
                <a:latin typeface="Roboto"/>
                <a:ea typeface="Roboto"/>
                <a:cs typeface="Roboto"/>
                <a:sym typeface="Roboto"/>
              </a:rPr>
              <a:t>not </a:t>
            </a:r>
            <a:r>
              <a:rPr i="1" lang="en-GB" sz="3000">
                <a:latin typeface="Roboto"/>
                <a:ea typeface="Roboto"/>
                <a:cs typeface="Roboto"/>
                <a:sym typeface="Roboto"/>
              </a:rPr>
              <a:t>‘</a:t>
            </a:r>
            <a:r>
              <a:rPr i="1" lang="en-GB" sz="3000">
                <a:solidFill>
                  <a:schemeClr val="lt2"/>
                </a:solidFill>
                <a:latin typeface="Roboto"/>
                <a:ea typeface="Roboto"/>
                <a:cs typeface="Roboto"/>
                <a:sym typeface="Roboto"/>
              </a:rPr>
              <a:t>digital natives</a:t>
            </a:r>
            <a:r>
              <a:rPr i="1" lang="en-GB" sz="3000">
                <a:latin typeface="Roboto"/>
                <a:ea typeface="Roboto"/>
                <a:cs typeface="Roboto"/>
                <a:sym typeface="Roboto"/>
              </a:rPr>
              <a:t>’ </a:t>
            </a:r>
            <a:endParaRPr i="1" sz="30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