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0" r:id="rId2"/>
    <p:sldId id="260" r:id="rId3"/>
    <p:sldId id="266" r:id="rId4"/>
    <p:sldId id="291" r:id="rId5"/>
    <p:sldId id="292" r:id="rId6"/>
    <p:sldId id="299" r:id="rId7"/>
    <p:sldId id="295" r:id="rId8"/>
    <p:sldId id="296" r:id="rId9"/>
    <p:sldId id="298" r:id="rId10"/>
    <p:sldId id="290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italic r:id="rId21"/>
    </p:embeddedFont>
    <p:embeddedFont>
      <p:font typeface="Roboto Slab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166"/>
    <a:srgbClr val="1B1D33"/>
    <a:srgbClr val="EEDA3B"/>
    <a:srgbClr val="EB801D"/>
    <a:srgbClr val="54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173EC-E53D-F285-4D69-B77F08D32C01}" v="43" dt="2021-06-18T15:51:00.652"/>
    <p1510:client id="{C3F704CF-38D0-1FD0-BE47-9CC439295B29}" v="1" dt="2021-07-09T13:12:17.869"/>
    <p1510:client id="{D71C9D39-39AF-4A05-60AA-43E670C8C45C}" v="356" dt="2021-07-01T12:31:04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C89AA2-073A-42C5-8ABD-A8B09E8B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C1990A-1A6A-4BE4-8C9D-09B6D47FCFBC}"/>
              </a:ext>
            </a:extLst>
          </p:cNvPr>
          <p:cNvSpPr txBox="1"/>
          <p:nvPr/>
        </p:nvSpPr>
        <p:spPr>
          <a:xfrm>
            <a:off x="3311367" y="608930"/>
            <a:ext cx="4190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Funding Open Access Books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C7F86-C564-4A1E-8475-CC52B47859C6}"/>
              </a:ext>
            </a:extLst>
          </p:cNvPr>
          <p:cNvSpPr txBox="1"/>
          <p:nvPr/>
        </p:nvSpPr>
        <p:spPr>
          <a:xfrm>
            <a:off x="3311367" y="3987421"/>
            <a:ext cx="666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59FB0B-3FD3-46E3-9538-26628852D6BB}"/>
              </a:ext>
            </a:extLst>
          </p:cNvPr>
          <p:cNvSpPr txBox="1"/>
          <p:nvPr/>
        </p:nvSpPr>
        <p:spPr>
          <a:xfrm>
            <a:off x="3311367" y="5602739"/>
            <a:ext cx="666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E955D7-CE02-45BC-AB03-934D42A7FC97}"/>
              </a:ext>
            </a:extLst>
          </p:cNvPr>
          <p:cNvGrpSpPr/>
          <p:nvPr/>
        </p:nvGrpSpPr>
        <p:grpSpPr>
          <a:xfrm>
            <a:off x="9122487" y="2317090"/>
            <a:ext cx="3069513" cy="3069513"/>
            <a:chOff x="8440772" y="1047647"/>
            <a:chExt cx="3069513" cy="306951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A4EBB2-EC04-476D-861C-896E9156047B}"/>
                </a:ext>
              </a:extLst>
            </p:cNvPr>
            <p:cNvSpPr/>
            <p:nvPr/>
          </p:nvSpPr>
          <p:spPr>
            <a:xfrm>
              <a:off x="8440772" y="1047647"/>
              <a:ext cx="3069513" cy="30695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178D430C-70D4-4871-B0BA-483E07B3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681" y="2501842"/>
              <a:ext cx="1887696" cy="1061829"/>
            </a:xfrm>
            <a:prstGeom prst="rect">
              <a:avLst/>
            </a:prstGeom>
          </p:spPr>
        </p:pic>
        <p:pic>
          <p:nvPicPr>
            <p:cNvPr id="12" name="Picture 11" descr="A white background with black text&#10;&#10;Description automatically generated with medium confidence">
              <a:extLst>
                <a:ext uri="{FF2B5EF4-FFF2-40B4-BE49-F238E27FC236}">
                  <a16:creationId xmlns:a16="http://schemas.microsoft.com/office/drawing/2014/main" id="{AA42204F-F12E-4A5C-9CD0-62E34AB61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680" y="1670967"/>
              <a:ext cx="1887697" cy="698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15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6C8C7-0473-40BA-B396-5226A675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77A693-9C91-4509-B624-7D05C55FA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1"/>
          <a:stretch/>
        </p:blipFill>
        <p:spPr>
          <a:xfrm>
            <a:off x="0" y="0"/>
            <a:ext cx="12192000" cy="68043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838200" y="68472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Contact us for 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AA32040E-6B48-4354-933F-53C16141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534" y="1743953"/>
            <a:ext cx="914400" cy="914400"/>
          </a:xfrm>
          <a:prstGeom prst="rect">
            <a:avLst/>
          </a:prstGeom>
        </p:spPr>
      </p:pic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4534" y="3069516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2FF31E-95DC-476C-804B-39FCDC71454A}"/>
              </a:ext>
            </a:extLst>
          </p:cNvPr>
          <p:cNvSpPr txBox="1">
            <a:spLocks/>
          </p:cNvSpPr>
          <p:nvPr/>
        </p:nvSpPr>
        <p:spPr>
          <a:xfrm>
            <a:off x="2498325" y="1928796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506463" y="3254359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https://openingthefuture.net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4F2C9-5765-4FE9-BE5A-0BB4092872CB}"/>
              </a:ext>
            </a:extLst>
          </p:cNvPr>
          <p:cNvSpPr txBox="1"/>
          <p:nvPr/>
        </p:nvSpPr>
        <p:spPr>
          <a:xfrm>
            <a:off x="2498325" y="3852340"/>
            <a:ext cx="618773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i="1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FAQs, downloadable brochure, lists of available titles &amp; ISBNs</a:t>
            </a:r>
          </a:p>
          <a:p>
            <a:endParaRPr lang="en-GB" sz="2400" i="1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400">
                <a:solidFill>
                  <a:srgbClr val="1B1D33"/>
                </a:solidFill>
                <a:latin typeface="Open Sans Light"/>
                <a:ea typeface="Open Sans Light"/>
                <a:cs typeface="Open Sans Light"/>
              </a:rPr>
              <a:t>Slides CC BY. Press logos excluded from license.</a:t>
            </a:r>
            <a:endParaRPr lang="en-GB" sz="2400" i="1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72DC76-041E-4CBA-A1DF-66B7EE033F58}"/>
              </a:ext>
            </a:extLst>
          </p:cNvPr>
          <p:cNvSpPr/>
          <p:nvPr/>
        </p:nvSpPr>
        <p:spPr>
          <a:xfrm>
            <a:off x="185451" y="5735198"/>
            <a:ext cx="1762698" cy="91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5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624402" y="278967"/>
            <a:ext cx="1094319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/>
                <a:ea typeface="Roboto Slab"/>
              </a:rPr>
              <a:t>More about the model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Context: Radically changing environment. OA mandates for books emerging but Book Processing Charges are not viable.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Shares cost savings with libraries.</a:t>
            </a:r>
            <a:endParaRPr lang="en-GB" dirty="0">
              <a:solidFill>
                <a:schemeClr val="bg1"/>
              </a:solidFill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In step with discoverability &amp; accessibility direction. Access for everyone with findable research.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Incremental steps towards OA. Not all or nothing.</a:t>
            </a:r>
            <a:endParaRPr lang="en-GB" dirty="0">
              <a:solidFill>
                <a:schemeClr val="bg1"/>
              </a:solidFill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Re-</a:t>
            </a:r>
            <a:r>
              <a:rPr lang="en-GB" sz="2600" dirty="0" err="1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purposable</a:t>
            </a:r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. Working on the OA Book Hub.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A3366-0B82-4E91-905E-218CB9BE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85C49-FBA3-4434-9570-94DB15608AB0}"/>
              </a:ext>
            </a:extLst>
          </p:cNvPr>
          <p:cNvSpPr txBox="1"/>
          <p:nvPr/>
        </p:nvSpPr>
        <p:spPr>
          <a:xfrm>
            <a:off x="372862" y="3042837"/>
            <a:ext cx="595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publishing model, changing rapidly post-pandemic: aiming to be mostly OA for monographs.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4790-B5E0-4C88-AF7F-D945D6B0560E}"/>
              </a:ext>
            </a:extLst>
          </p:cNvPr>
          <p:cNvSpPr txBox="1"/>
          <p:nvPr/>
        </p:nvSpPr>
        <p:spPr>
          <a:xfrm>
            <a:off x="7279690" y="901205"/>
            <a:ext cx="22874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5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1786-A12F-4042-92FB-7E4CCE74896B}"/>
              </a:ext>
            </a:extLst>
          </p:cNvPr>
          <p:cNvSpPr txBox="1"/>
          <p:nvPr/>
        </p:nvSpPr>
        <p:spPr>
          <a:xfrm>
            <a:off x="7412854" y="3848315"/>
            <a:ext cx="32299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5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450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CD2FE-B0C8-4AC6-AEDF-573523EA768B}"/>
              </a:ext>
            </a:extLst>
          </p:cNvPr>
          <p:cNvSpPr txBox="1"/>
          <p:nvPr/>
        </p:nvSpPr>
        <p:spPr>
          <a:xfrm>
            <a:off x="6778103" y="776918"/>
            <a:ext cx="241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nearly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4B65-650C-4DF5-AD56-9F4660BE3105}"/>
              </a:ext>
            </a:extLst>
          </p:cNvPr>
          <p:cNvSpPr txBox="1"/>
          <p:nvPr/>
        </p:nvSpPr>
        <p:spPr>
          <a:xfrm>
            <a:off x="8861396" y="1989746"/>
            <a:ext cx="241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 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B0923-36CF-4051-9B86-88E280BE34FF}"/>
              </a:ext>
            </a:extLst>
          </p:cNvPr>
          <p:cNvSpPr txBox="1"/>
          <p:nvPr/>
        </p:nvSpPr>
        <p:spPr>
          <a:xfrm>
            <a:off x="8187429" y="5225974"/>
            <a:ext cx="322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EB801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backlist titles</a:t>
            </a:r>
          </a:p>
        </p:txBody>
      </p:sp>
    </p:spTree>
    <p:extLst>
      <p:ext uri="{BB962C8B-B14F-4D97-AF65-F5344CB8AC3E}">
        <p14:creationId xmlns:p14="http://schemas.microsoft.com/office/powerpoint/2010/main" val="107366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6A81B9F-CEF0-4588-8D00-6D1C666D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4348CFF-4E6F-49EA-838C-2A61DB804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9" y="-594803"/>
            <a:ext cx="10686969" cy="75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8426389" y="385072"/>
            <a:ext cx="2753562" cy="1548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346224" y="385072"/>
            <a:ext cx="683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762E9-70A4-4586-B41C-7A49B8234C7E}"/>
              </a:ext>
            </a:extLst>
          </p:cNvPr>
          <p:cNvSpPr txBox="1"/>
          <p:nvPr/>
        </p:nvSpPr>
        <p:spPr>
          <a:xfrm>
            <a:off x="346223" y="1102277"/>
            <a:ext cx="740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Established in 1899, they are the UK’s third oldest university press and an award-winning academic publisher.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6A7FD7-D7C9-44A2-AABC-C41E51299599}"/>
              </a:ext>
            </a:extLst>
          </p:cNvPr>
          <p:cNvSpPr txBox="1"/>
          <p:nvPr/>
        </p:nvSpPr>
        <p:spPr>
          <a:xfrm>
            <a:off x="1049727" y="3316734"/>
            <a:ext cx="35525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10</a:t>
            </a:r>
            <a:endParaRPr lang="en-GB" sz="9600" b="1" dirty="0">
              <a:solidFill>
                <a:srgbClr val="9900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C4479-0E1A-44C9-AA4C-D1A0A4973A99}"/>
              </a:ext>
            </a:extLst>
          </p:cNvPr>
          <p:cNvSpPr txBox="1"/>
          <p:nvPr/>
        </p:nvSpPr>
        <p:spPr>
          <a:xfrm>
            <a:off x="5084684" y="4393952"/>
            <a:ext cx="232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520C5-DC10-4EBD-AC3D-98E32F902DA0}"/>
              </a:ext>
            </a:extLst>
          </p:cNvPr>
          <p:cNvSpPr txBox="1"/>
          <p:nvPr/>
        </p:nvSpPr>
        <p:spPr>
          <a:xfrm>
            <a:off x="8291031" y="4518898"/>
            <a:ext cx="23229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39</a:t>
            </a:r>
            <a:endParaRPr lang="en-GB" sz="9600" b="1" dirty="0">
              <a:solidFill>
                <a:srgbClr val="1B1D33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F34A8-547F-41BA-AB72-B0610834205D}"/>
              </a:ext>
            </a:extLst>
          </p:cNvPr>
          <p:cNvSpPr txBox="1"/>
          <p:nvPr/>
        </p:nvSpPr>
        <p:spPr>
          <a:xfrm>
            <a:off x="1370063" y="2880868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OA for more than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C4DDC-2DE8-4CD0-8CF2-40EEDD27D373}"/>
              </a:ext>
            </a:extLst>
          </p:cNvPr>
          <p:cNvSpPr txBox="1"/>
          <p:nvPr/>
        </p:nvSpPr>
        <p:spPr>
          <a:xfrm>
            <a:off x="1370063" y="5293995"/>
            <a:ext cx="291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years</a:t>
            </a:r>
            <a:endParaRPr lang="en-GB" sz="28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734C69-4FC7-4CAE-8ABC-0D6178C6ABE0}"/>
              </a:ext>
            </a:extLst>
          </p:cNvPr>
          <p:cNvSpPr txBox="1"/>
          <p:nvPr/>
        </p:nvSpPr>
        <p:spPr>
          <a:xfrm>
            <a:off x="4838318" y="3668485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approximately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936C97-AD02-4303-B9B4-414F1135EDB8}"/>
              </a:ext>
            </a:extLst>
          </p:cNvPr>
          <p:cNvSpPr txBox="1"/>
          <p:nvPr/>
        </p:nvSpPr>
        <p:spPr>
          <a:xfrm>
            <a:off x="4838318" y="5594988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books a year</a:t>
            </a:r>
            <a:endParaRPr lang="en-GB" sz="16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EB117-2B82-4786-9F4F-726132304CBA}"/>
              </a:ext>
            </a:extLst>
          </p:cNvPr>
          <p:cNvSpPr txBox="1"/>
          <p:nvPr/>
        </p:nvSpPr>
        <p:spPr>
          <a:xfrm>
            <a:off x="8056071" y="5486937"/>
            <a:ext cx="291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journals &amp; a number of digital collections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80985-7A7F-43EA-995D-435D97528C2C}"/>
              </a:ext>
            </a:extLst>
          </p:cNvPr>
          <p:cNvSpPr txBox="1"/>
          <p:nvPr/>
        </p:nvSpPr>
        <p:spPr>
          <a:xfrm>
            <a:off x="7996572" y="4248897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and</a:t>
            </a:r>
            <a:endParaRPr lang="en-GB" sz="2000" dirty="0">
              <a:solidFill>
                <a:srgbClr val="990000"/>
              </a:solidFill>
              <a:latin typeface="Roboto Slab" pitchFamily="2" charset="0"/>
              <a:ea typeface="Roboto Slab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6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-161669"/>
            <a:ext cx="10003388" cy="70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2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37D22-4F9F-488D-8915-3FFA8B18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476063" y="1522001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Isn’t this just writing a blank cheque for the Press?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3002132" y="172213"/>
            <a:ext cx="618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Objections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3E1DA-CAA7-4D7B-8488-BB79A93636D5}"/>
              </a:ext>
            </a:extLst>
          </p:cNvPr>
          <p:cNvSpPr txBox="1"/>
          <p:nvPr/>
        </p:nvSpPr>
        <p:spPr>
          <a:xfrm>
            <a:off x="474769" y="2886165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already have all the books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EA110-3286-4200-8936-3E2A2349FD15}"/>
              </a:ext>
            </a:extLst>
          </p:cNvPr>
          <p:cNvSpPr txBox="1"/>
          <p:nvPr/>
        </p:nvSpPr>
        <p:spPr>
          <a:xfrm>
            <a:off x="476063" y="4330117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THIS publisher?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9271C-2626-4FE4-A958-BD9CFD021400}"/>
              </a:ext>
            </a:extLst>
          </p:cNvPr>
          <p:cNvSpPr txBox="1"/>
          <p:nvPr/>
        </p:nvSpPr>
        <p:spPr>
          <a:xfrm>
            <a:off x="474769" y="5694281"/>
            <a:ext cx="11242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this too expensive?</a:t>
            </a:r>
          </a:p>
        </p:txBody>
      </p:sp>
    </p:spTree>
    <p:extLst>
      <p:ext uri="{BB962C8B-B14F-4D97-AF65-F5344CB8AC3E}">
        <p14:creationId xmlns:p14="http://schemas.microsoft.com/office/powerpoint/2010/main" val="163008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4D9CB-DD82-4DD4-B8D1-5D8BEA934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D3295-3A4F-4600-B38C-8CDF70211CD3}"/>
              </a:ext>
            </a:extLst>
          </p:cNvPr>
          <p:cNvSpPr txBox="1"/>
          <p:nvPr/>
        </p:nvSpPr>
        <p:spPr>
          <a:xfrm>
            <a:off x="442029" y="451439"/>
            <a:ext cx="10466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Why publishers should use this model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23CDDC-BFBA-4BA8-92A4-548B8606DCAB}"/>
              </a:ext>
            </a:extLst>
          </p:cNvPr>
          <p:cNvSpPr/>
          <p:nvPr/>
        </p:nvSpPr>
        <p:spPr>
          <a:xfrm>
            <a:off x="442029" y="3535002"/>
            <a:ext cx="2734323" cy="27343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C3792D-0D92-43A8-A09E-4342E847F624}"/>
              </a:ext>
            </a:extLst>
          </p:cNvPr>
          <p:cNvSpPr/>
          <p:nvPr/>
        </p:nvSpPr>
        <p:spPr>
          <a:xfrm>
            <a:off x="2689934" y="1892423"/>
            <a:ext cx="2203142" cy="2203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5EC838-9B7D-4523-9166-957D155E85A4}"/>
              </a:ext>
            </a:extLst>
          </p:cNvPr>
          <p:cNvSpPr/>
          <p:nvPr/>
        </p:nvSpPr>
        <p:spPr>
          <a:xfrm>
            <a:off x="5312236" y="4117333"/>
            <a:ext cx="2414726" cy="241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6160A0-F19E-4CCC-96AC-33D5BCC9BC92}"/>
              </a:ext>
            </a:extLst>
          </p:cNvPr>
          <p:cNvSpPr/>
          <p:nvPr/>
        </p:nvSpPr>
        <p:spPr>
          <a:xfrm>
            <a:off x="7544755" y="2436383"/>
            <a:ext cx="2414726" cy="2414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DE77-2616-44F1-9870-D72110E577A4}"/>
              </a:ext>
            </a:extLst>
          </p:cNvPr>
          <p:cNvSpPr txBox="1"/>
          <p:nvPr/>
        </p:nvSpPr>
        <p:spPr>
          <a:xfrm>
            <a:off x="7843766" y="2918118"/>
            <a:ext cx="1816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toolkit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E2D42-DFEE-49F4-B231-83503F86B5C2}"/>
              </a:ext>
            </a:extLst>
          </p:cNvPr>
          <p:cNvSpPr txBox="1"/>
          <p:nvPr/>
        </p:nvSpPr>
        <p:spPr>
          <a:xfrm>
            <a:off x="5253856" y="4326056"/>
            <a:ext cx="2531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Laying </a:t>
            </a:r>
            <a:br>
              <a:rPr lang="en-US" sz="32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32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groundwork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F2AC0-28EA-415A-99F7-3FE0D091B02E}"/>
              </a:ext>
            </a:extLst>
          </p:cNvPr>
          <p:cNvSpPr txBox="1"/>
          <p:nvPr/>
        </p:nvSpPr>
        <p:spPr>
          <a:xfrm>
            <a:off x="2525762" y="2439577"/>
            <a:ext cx="2531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Relatively low risk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0B180A-23EE-492C-ABF9-D60870F857F2}"/>
              </a:ext>
            </a:extLst>
          </p:cNvPr>
          <p:cNvSpPr txBox="1"/>
          <p:nvPr/>
        </p:nvSpPr>
        <p:spPr>
          <a:xfrm>
            <a:off x="543447" y="4117333"/>
            <a:ext cx="2531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Avoids BPCs</a:t>
            </a:r>
          </a:p>
        </p:txBody>
      </p:sp>
    </p:spTree>
    <p:extLst>
      <p:ext uri="{BB962C8B-B14F-4D97-AF65-F5344CB8AC3E}">
        <p14:creationId xmlns:p14="http://schemas.microsoft.com/office/powerpoint/2010/main" val="350485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423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93</cp:revision>
  <dcterms:created xsi:type="dcterms:W3CDTF">2021-04-14T10:38:10Z</dcterms:created>
  <dcterms:modified xsi:type="dcterms:W3CDTF">2021-07-09T13:12:26Z</dcterms:modified>
</cp:coreProperties>
</file>