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6" r:id="rId1"/>
    <p:sldMasterId id="2147483660" r:id="rId2"/>
    <p:sldMasterId id="2147483648" r:id="rId3"/>
  </p:sldMasterIdLst>
  <p:notesMasterIdLst>
    <p:notesMasterId r:id="rId23"/>
  </p:notesMasterIdLst>
  <p:sldIdLst>
    <p:sldId id="288" r:id="rId4"/>
    <p:sldId id="310" r:id="rId5"/>
    <p:sldId id="303" r:id="rId6"/>
    <p:sldId id="304" r:id="rId7"/>
    <p:sldId id="289" r:id="rId8"/>
    <p:sldId id="305" r:id="rId9"/>
    <p:sldId id="306" r:id="rId10"/>
    <p:sldId id="271" r:id="rId11"/>
    <p:sldId id="313" r:id="rId12"/>
    <p:sldId id="302" r:id="rId13"/>
    <p:sldId id="307" r:id="rId14"/>
    <p:sldId id="309" r:id="rId15"/>
    <p:sldId id="267" r:id="rId16"/>
    <p:sldId id="273" r:id="rId17"/>
    <p:sldId id="292" r:id="rId18"/>
    <p:sldId id="290" r:id="rId19"/>
    <p:sldId id="312" r:id="rId20"/>
    <p:sldId id="301" r:id="rId21"/>
    <p:sldId id="262"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2114C53-D60E-0B06-A41C-D1F882A85FC4}" v="104" dt="2022-04-06T10:56:37.709"/>
    <p1510:client id="{6F4EF206-43D3-8902-46BF-314C0DDD5EA4}" v="2" dt="2022-04-07T07:48:24.323"/>
    <p1510:client id="{A0DAB8E2-F737-29DA-79B0-C08A9E3A0477}" v="207" dt="2021-11-26T14:42:45.952"/>
    <p1510:client id="{D29AC856-05FA-FDFA-C117-74F44E9412FF}" v="51" dt="2021-11-23T10:28:19.29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47"/>
    <p:restoredTop sz="94690"/>
  </p:normalViewPr>
  <p:slideViewPr>
    <p:cSldViewPr snapToGrid="0" snapToObjects="1">
      <p:cViewPr varScale="1">
        <p:scale>
          <a:sx n="101" d="100"/>
          <a:sy n="101" d="100"/>
        </p:scale>
        <p:origin x="360"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notesMaster" Target="notesMasters/notesMaster1.xml"/><Relationship Id="rId28" Type="http://schemas.microsoft.com/office/2015/10/relationships/revisionInfo" Target="revisionInfo.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DD1A538-EC06-AF4D-821B-A6D2E41E44C8}" type="datetimeFigureOut">
              <a:rPr lang="en-US" smtClean="0"/>
              <a:t>4/7/2022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DBAC280-13EC-B846-9820-883C691633B1}" type="slidenum">
              <a:rPr lang="en-US" smtClean="0"/>
              <a:t>‹#›</a:t>
            </a:fld>
            <a:endParaRPr lang="en-US"/>
          </a:p>
        </p:txBody>
      </p:sp>
    </p:spTree>
    <p:extLst>
      <p:ext uri="{BB962C8B-B14F-4D97-AF65-F5344CB8AC3E}">
        <p14:creationId xmlns:p14="http://schemas.microsoft.com/office/powerpoint/2010/main" val="14018439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The goal of this presentation is to give you a sense of the complexities involved in scholarly publishing, the growth of Article Processing Charges (APCs) in open access, and the alternatives to this model. It then continues to discuss one solution to the potential problem in the form of the Open Library of humanities</a:t>
            </a:r>
          </a:p>
        </p:txBody>
      </p:sp>
      <p:sp>
        <p:nvSpPr>
          <p:cNvPr id="4" name="Slide Number Placeholder 3"/>
          <p:cNvSpPr>
            <a:spLocks noGrp="1"/>
          </p:cNvSpPr>
          <p:nvPr>
            <p:ph type="sldNum" sz="quarter" idx="10"/>
          </p:nvPr>
        </p:nvSpPr>
        <p:spPr/>
        <p:txBody>
          <a:bodyPr/>
          <a:lstStyle/>
          <a:p>
            <a:fld id="{8927A4FB-7B00-427B-AAB6-E39D722A8123}" type="slidenum">
              <a:rPr lang="en-IE" smtClean="0"/>
              <a:t>1</a:t>
            </a:fld>
            <a:endParaRPr lang="en-IE"/>
          </a:p>
        </p:txBody>
      </p:sp>
    </p:spTree>
    <p:extLst>
      <p:ext uri="{BB962C8B-B14F-4D97-AF65-F5344CB8AC3E}">
        <p14:creationId xmlns:p14="http://schemas.microsoft.com/office/powerpoint/2010/main" val="10828575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OLH is a mega-journal (the OLHJ) which publishes stand-alone and collection-based articles gathered into issues, as well as a collection of independent supported journals. The OLH is not-for-profit (and cannot be bought), and is collectively funded by a consortium of libraries paying a small subsidy fee. A lot of partners pay a little to get big results.</a:t>
            </a:r>
          </a:p>
        </p:txBody>
      </p:sp>
      <p:sp>
        <p:nvSpPr>
          <p:cNvPr id="4" name="Slide Number Placeholder 3"/>
          <p:cNvSpPr>
            <a:spLocks noGrp="1"/>
          </p:cNvSpPr>
          <p:nvPr>
            <p:ph type="sldNum" sz="quarter" idx="10"/>
          </p:nvPr>
        </p:nvSpPr>
        <p:spPr/>
        <p:txBody>
          <a:bodyPr/>
          <a:lstStyle/>
          <a:p>
            <a:fld id="{8927A4FB-7B00-427B-AAB6-E39D722A8123}" type="slidenum">
              <a:rPr lang="en-IE" smtClean="0"/>
              <a:t>13</a:t>
            </a:fld>
            <a:endParaRPr lang="en-IE"/>
          </a:p>
        </p:txBody>
      </p:sp>
    </p:spTree>
    <p:extLst>
      <p:ext uri="{BB962C8B-B14F-4D97-AF65-F5344CB8AC3E}">
        <p14:creationId xmlns:p14="http://schemas.microsoft.com/office/powerpoint/2010/main" val="3182960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OLH library partnership subsidy model. Everyone pays small sums which go towards the production costs (direct and indirect) of articles without any profit. The system is very efficient and good value for money. Librarians vote on the admission of each new journal.</a:t>
            </a:r>
          </a:p>
        </p:txBody>
      </p:sp>
      <p:sp>
        <p:nvSpPr>
          <p:cNvPr id="4" name="Slide Number Placeholder 3"/>
          <p:cNvSpPr>
            <a:spLocks noGrp="1"/>
          </p:cNvSpPr>
          <p:nvPr>
            <p:ph type="sldNum" sz="quarter" idx="10"/>
          </p:nvPr>
        </p:nvSpPr>
        <p:spPr/>
        <p:txBody>
          <a:bodyPr/>
          <a:lstStyle/>
          <a:p>
            <a:fld id="{8927A4FB-7B00-427B-AAB6-E39D722A8123}" type="slidenum">
              <a:rPr lang="en-IE" smtClean="0"/>
              <a:t>14</a:t>
            </a:fld>
            <a:endParaRPr lang="en-IE"/>
          </a:p>
        </p:txBody>
      </p:sp>
    </p:spTree>
    <p:extLst>
      <p:ext uri="{BB962C8B-B14F-4D97-AF65-F5344CB8AC3E}">
        <p14:creationId xmlns:p14="http://schemas.microsoft.com/office/powerpoint/2010/main" val="35908732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331FCB-6782-EE46-8BD8-40B19084265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97CF164-BC97-4542-9412-FDBA2E7FFA0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BA1923E-A05A-6748-A723-3D5EC8D14B23}"/>
              </a:ext>
            </a:extLst>
          </p:cNvPr>
          <p:cNvSpPr>
            <a:spLocks noGrp="1"/>
          </p:cNvSpPr>
          <p:nvPr>
            <p:ph type="dt" sz="half" idx="10"/>
          </p:nvPr>
        </p:nvSpPr>
        <p:spPr/>
        <p:txBody>
          <a:bodyPr/>
          <a:lstStyle/>
          <a:p>
            <a:fld id="{3145946E-142A-324D-8DFB-64FF814BAAB7}" type="datetimeFigureOut">
              <a:rPr lang="en-US" smtClean="0"/>
              <a:t>4/7/2022</a:t>
            </a:fld>
            <a:endParaRPr lang="en-US"/>
          </a:p>
        </p:txBody>
      </p:sp>
      <p:sp>
        <p:nvSpPr>
          <p:cNvPr id="5" name="Footer Placeholder 4">
            <a:extLst>
              <a:ext uri="{FF2B5EF4-FFF2-40B4-BE49-F238E27FC236}">
                <a16:creationId xmlns:a16="http://schemas.microsoft.com/office/drawing/2014/main" id="{315C52D8-9636-FC41-A161-7CC5F5036C1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EAB54A1-6AE3-504D-9BBF-36035875F5AF}"/>
              </a:ext>
            </a:extLst>
          </p:cNvPr>
          <p:cNvSpPr>
            <a:spLocks noGrp="1"/>
          </p:cNvSpPr>
          <p:nvPr>
            <p:ph type="sldNum" sz="quarter" idx="12"/>
          </p:nvPr>
        </p:nvSpPr>
        <p:spPr/>
        <p:txBody>
          <a:bodyPr/>
          <a:lstStyle/>
          <a:p>
            <a:fld id="{58AA8DE5-211F-F544-8A17-4CACCA54B752}" type="slidenum">
              <a:rPr lang="en-US" smtClean="0"/>
              <a:t>‹#›</a:t>
            </a:fld>
            <a:endParaRPr lang="en-US"/>
          </a:p>
        </p:txBody>
      </p:sp>
    </p:spTree>
    <p:extLst>
      <p:ext uri="{BB962C8B-B14F-4D97-AF65-F5344CB8AC3E}">
        <p14:creationId xmlns:p14="http://schemas.microsoft.com/office/powerpoint/2010/main" val="9899877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81BD5D-3D7F-7F43-835A-22F2FF40518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48A1AED-C15E-894A-8D0C-7535CC38192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365221C-6E84-0C4F-A205-4B40AAE7CF11}"/>
              </a:ext>
            </a:extLst>
          </p:cNvPr>
          <p:cNvSpPr>
            <a:spLocks noGrp="1"/>
          </p:cNvSpPr>
          <p:nvPr>
            <p:ph type="dt" sz="half" idx="10"/>
          </p:nvPr>
        </p:nvSpPr>
        <p:spPr/>
        <p:txBody>
          <a:bodyPr/>
          <a:lstStyle/>
          <a:p>
            <a:fld id="{3145946E-142A-324D-8DFB-64FF814BAAB7}" type="datetimeFigureOut">
              <a:rPr lang="en-US" smtClean="0"/>
              <a:t>4/7/2022</a:t>
            </a:fld>
            <a:endParaRPr lang="en-US"/>
          </a:p>
        </p:txBody>
      </p:sp>
      <p:sp>
        <p:nvSpPr>
          <p:cNvPr id="5" name="Footer Placeholder 4">
            <a:extLst>
              <a:ext uri="{FF2B5EF4-FFF2-40B4-BE49-F238E27FC236}">
                <a16:creationId xmlns:a16="http://schemas.microsoft.com/office/drawing/2014/main" id="{7942031A-5575-5344-A2CB-EE1C5990D4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88FA93-72E1-464A-9373-AB6E7A702C3A}"/>
              </a:ext>
            </a:extLst>
          </p:cNvPr>
          <p:cNvSpPr>
            <a:spLocks noGrp="1"/>
          </p:cNvSpPr>
          <p:nvPr>
            <p:ph type="sldNum" sz="quarter" idx="12"/>
          </p:nvPr>
        </p:nvSpPr>
        <p:spPr/>
        <p:txBody>
          <a:bodyPr/>
          <a:lstStyle/>
          <a:p>
            <a:fld id="{58AA8DE5-211F-F544-8A17-4CACCA54B752}" type="slidenum">
              <a:rPr lang="en-US" smtClean="0"/>
              <a:t>‹#›</a:t>
            </a:fld>
            <a:endParaRPr lang="en-US"/>
          </a:p>
        </p:txBody>
      </p:sp>
    </p:spTree>
    <p:extLst>
      <p:ext uri="{BB962C8B-B14F-4D97-AF65-F5344CB8AC3E}">
        <p14:creationId xmlns:p14="http://schemas.microsoft.com/office/powerpoint/2010/main" val="29286156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107645E-618A-B94D-9D22-FAEFF56F1A6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52B58BC-EA5E-3148-A329-6777942C99B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9DCDF0-A57E-BA41-A88C-6828B0C0ABB8}"/>
              </a:ext>
            </a:extLst>
          </p:cNvPr>
          <p:cNvSpPr>
            <a:spLocks noGrp="1"/>
          </p:cNvSpPr>
          <p:nvPr>
            <p:ph type="dt" sz="half" idx="10"/>
          </p:nvPr>
        </p:nvSpPr>
        <p:spPr/>
        <p:txBody>
          <a:bodyPr/>
          <a:lstStyle/>
          <a:p>
            <a:fld id="{3145946E-142A-324D-8DFB-64FF814BAAB7}" type="datetimeFigureOut">
              <a:rPr lang="en-US" smtClean="0"/>
              <a:t>4/7/2022</a:t>
            </a:fld>
            <a:endParaRPr lang="en-US"/>
          </a:p>
        </p:txBody>
      </p:sp>
      <p:sp>
        <p:nvSpPr>
          <p:cNvPr id="5" name="Footer Placeholder 4">
            <a:extLst>
              <a:ext uri="{FF2B5EF4-FFF2-40B4-BE49-F238E27FC236}">
                <a16:creationId xmlns:a16="http://schemas.microsoft.com/office/drawing/2014/main" id="{FC26D7A2-7BBA-614E-9B6D-87467CE8923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D83424D-3BA7-B740-8294-435CF700F8E8}"/>
              </a:ext>
            </a:extLst>
          </p:cNvPr>
          <p:cNvSpPr>
            <a:spLocks noGrp="1"/>
          </p:cNvSpPr>
          <p:nvPr>
            <p:ph type="sldNum" sz="quarter" idx="12"/>
          </p:nvPr>
        </p:nvSpPr>
        <p:spPr/>
        <p:txBody>
          <a:bodyPr/>
          <a:lstStyle/>
          <a:p>
            <a:fld id="{58AA8DE5-211F-F544-8A17-4CACCA54B752}" type="slidenum">
              <a:rPr lang="en-US" smtClean="0"/>
              <a:t>‹#›</a:t>
            </a:fld>
            <a:endParaRPr lang="en-US"/>
          </a:p>
        </p:txBody>
      </p:sp>
    </p:spTree>
    <p:extLst>
      <p:ext uri="{BB962C8B-B14F-4D97-AF65-F5344CB8AC3E}">
        <p14:creationId xmlns:p14="http://schemas.microsoft.com/office/powerpoint/2010/main" val="25474497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GB" smtClean="0"/>
              <a:t>07/04/2022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3853878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p>
            <a:fld id="{846CE7D5-CF57-46EF-B807-FDD0502418D4}" type="datetimeFigureOut">
              <a:rPr lang="en-GB" smtClean="0"/>
              <a:t>07/04/2022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9491384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GB" smtClean="0"/>
              <a:t>07/04/2022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5915245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p:cNvSpPr>
            <a:spLocks noGrp="1"/>
          </p:cNvSpPr>
          <p:nvPr>
            <p:ph type="dt" sz="half" idx="10"/>
          </p:nvPr>
        </p:nvSpPr>
        <p:spPr/>
        <p:txBody>
          <a:bodyPr/>
          <a:lstStyle/>
          <a:p>
            <a:fld id="{846CE7D5-CF57-46EF-B807-FDD0502418D4}" type="datetimeFigureOut">
              <a:rPr lang="en-GB" smtClean="0"/>
              <a:t>07/04/2022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2030920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p:cNvSpPr>
            <a:spLocks noGrp="1"/>
          </p:cNvSpPr>
          <p:nvPr>
            <p:ph type="dt" sz="half" idx="10"/>
          </p:nvPr>
        </p:nvSpPr>
        <p:spPr/>
        <p:txBody>
          <a:bodyPr/>
          <a:lstStyle/>
          <a:p>
            <a:fld id="{846CE7D5-CF57-46EF-B807-FDD0502418D4}" type="datetimeFigureOut">
              <a:rPr lang="en-GB" smtClean="0"/>
              <a:t>07/04/2022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7331723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GB" smtClean="0"/>
              <a:t>07/04/2022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2103125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GB" smtClean="0"/>
              <a:t>07/04/2022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1463889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GB" smtClean="0"/>
              <a:t>07/04/2022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1718414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F405DB-3632-D644-BC0B-C38C2688732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05BBB67-39DC-E64F-A472-D683FE112A4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85F5AEA-394D-104D-8C5B-E9F27A80263A}"/>
              </a:ext>
            </a:extLst>
          </p:cNvPr>
          <p:cNvSpPr>
            <a:spLocks noGrp="1"/>
          </p:cNvSpPr>
          <p:nvPr>
            <p:ph type="dt" sz="half" idx="10"/>
          </p:nvPr>
        </p:nvSpPr>
        <p:spPr/>
        <p:txBody>
          <a:bodyPr/>
          <a:lstStyle/>
          <a:p>
            <a:fld id="{3145946E-142A-324D-8DFB-64FF814BAAB7}" type="datetimeFigureOut">
              <a:rPr lang="en-US" smtClean="0"/>
              <a:t>4/7/2022</a:t>
            </a:fld>
            <a:endParaRPr lang="en-US"/>
          </a:p>
        </p:txBody>
      </p:sp>
      <p:sp>
        <p:nvSpPr>
          <p:cNvPr id="5" name="Footer Placeholder 4">
            <a:extLst>
              <a:ext uri="{FF2B5EF4-FFF2-40B4-BE49-F238E27FC236}">
                <a16:creationId xmlns:a16="http://schemas.microsoft.com/office/drawing/2014/main" id="{4A857F49-4E26-FA45-9AA7-BB29BAC97FA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0884E9E-9CCF-6349-83E4-B36B3B10AAD4}"/>
              </a:ext>
            </a:extLst>
          </p:cNvPr>
          <p:cNvSpPr>
            <a:spLocks noGrp="1"/>
          </p:cNvSpPr>
          <p:nvPr>
            <p:ph type="sldNum" sz="quarter" idx="12"/>
          </p:nvPr>
        </p:nvSpPr>
        <p:spPr/>
        <p:txBody>
          <a:bodyPr/>
          <a:lstStyle/>
          <a:p>
            <a:fld id="{58AA8DE5-211F-F544-8A17-4CACCA54B752}" type="slidenum">
              <a:rPr lang="en-US" smtClean="0"/>
              <a:t>‹#›</a:t>
            </a:fld>
            <a:endParaRPr lang="en-US"/>
          </a:p>
        </p:txBody>
      </p:sp>
    </p:spTree>
    <p:extLst>
      <p:ext uri="{BB962C8B-B14F-4D97-AF65-F5344CB8AC3E}">
        <p14:creationId xmlns:p14="http://schemas.microsoft.com/office/powerpoint/2010/main" val="162585732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GB" smtClean="0"/>
              <a:t>07/04/2022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7189582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p>
            <a:fld id="{846CE7D5-CF57-46EF-B807-FDD0502418D4}" type="datetimeFigureOut">
              <a:rPr lang="en-GB" smtClean="0"/>
              <a:t>07/04/2022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20290545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p>
            <a:fld id="{846CE7D5-CF57-46EF-B807-FDD0502418D4}" type="datetimeFigureOut">
              <a:rPr lang="en-GB" smtClean="0"/>
              <a:t>07/04/2022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47944565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A89DF-EE59-4B2A-9723-19FE92114E9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A8EFCDA5-1BD6-4447-BD5B-1225349D8C7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53F2CEE9-EB21-495A-914F-71DBD1C48D47}"/>
              </a:ext>
            </a:extLst>
          </p:cNvPr>
          <p:cNvSpPr>
            <a:spLocks noGrp="1"/>
          </p:cNvSpPr>
          <p:nvPr>
            <p:ph type="dt" sz="half" idx="10"/>
          </p:nvPr>
        </p:nvSpPr>
        <p:spPr/>
        <p:txBody>
          <a:bodyPr/>
          <a:lstStyle/>
          <a:p>
            <a:fld id="{A11959B4-62D4-49C0-82D0-A3F8807A596C}" type="datetimeFigureOut">
              <a:rPr lang="en-GB" smtClean="0"/>
              <a:t>07/04/2022</a:t>
            </a:fld>
            <a:endParaRPr lang="en-GB"/>
          </a:p>
        </p:txBody>
      </p:sp>
      <p:sp>
        <p:nvSpPr>
          <p:cNvPr id="5" name="Footer Placeholder 4">
            <a:extLst>
              <a:ext uri="{FF2B5EF4-FFF2-40B4-BE49-F238E27FC236}">
                <a16:creationId xmlns:a16="http://schemas.microsoft.com/office/drawing/2014/main" id="{623F6BC7-4385-492B-90EF-A23EE2D268E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4CE75F2-F147-4D32-832D-DF686A1C11F7}"/>
              </a:ext>
            </a:extLst>
          </p:cNvPr>
          <p:cNvSpPr>
            <a:spLocks noGrp="1"/>
          </p:cNvSpPr>
          <p:nvPr>
            <p:ph type="sldNum" sz="quarter" idx="12"/>
          </p:nvPr>
        </p:nvSpPr>
        <p:spPr/>
        <p:txBody>
          <a:bodyPr/>
          <a:lstStyle/>
          <a:p>
            <a:fld id="{AF8877A3-2CE6-4467-9478-B2D772217E3A}" type="slidenum">
              <a:rPr lang="en-GB" smtClean="0"/>
              <a:t>‹#›</a:t>
            </a:fld>
            <a:endParaRPr lang="en-GB"/>
          </a:p>
        </p:txBody>
      </p:sp>
    </p:spTree>
    <p:extLst>
      <p:ext uri="{BB962C8B-B14F-4D97-AF65-F5344CB8AC3E}">
        <p14:creationId xmlns:p14="http://schemas.microsoft.com/office/powerpoint/2010/main" val="43286881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BF2E70-C505-4BCC-A6A9-88F70462F3F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5CB68A2-39B3-4BDB-BDCD-C88120BB605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287FDC0-94E6-4570-8ABF-BB81C2CA4C0F}"/>
              </a:ext>
            </a:extLst>
          </p:cNvPr>
          <p:cNvSpPr>
            <a:spLocks noGrp="1"/>
          </p:cNvSpPr>
          <p:nvPr>
            <p:ph type="dt" sz="half" idx="10"/>
          </p:nvPr>
        </p:nvSpPr>
        <p:spPr/>
        <p:txBody>
          <a:bodyPr/>
          <a:lstStyle/>
          <a:p>
            <a:fld id="{A11959B4-62D4-49C0-82D0-A3F8807A596C}" type="datetimeFigureOut">
              <a:rPr lang="en-GB" smtClean="0"/>
              <a:t>07/04/2022</a:t>
            </a:fld>
            <a:endParaRPr lang="en-GB"/>
          </a:p>
        </p:txBody>
      </p:sp>
      <p:sp>
        <p:nvSpPr>
          <p:cNvPr id="5" name="Footer Placeholder 4">
            <a:extLst>
              <a:ext uri="{FF2B5EF4-FFF2-40B4-BE49-F238E27FC236}">
                <a16:creationId xmlns:a16="http://schemas.microsoft.com/office/drawing/2014/main" id="{031D5413-5332-48D0-94BC-2F66E2202F8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960C904-6E68-4B18-B5EA-1579228E117F}"/>
              </a:ext>
            </a:extLst>
          </p:cNvPr>
          <p:cNvSpPr>
            <a:spLocks noGrp="1"/>
          </p:cNvSpPr>
          <p:nvPr>
            <p:ph type="sldNum" sz="quarter" idx="12"/>
          </p:nvPr>
        </p:nvSpPr>
        <p:spPr/>
        <p:txBody>
          <a:bodyPr/>
          <a:lstStyle/>
          <a:p>
            <a:fld id="{AF8877A3-2CE6-4467-9478-B2D772217E3A}" type="slidenum">
              <a:rPr lang="en-GB" smtClean="0"/>
              <a:t>‹#›</a:t>
            </a:fld>
            <a:endParaRPr lang="en-GB"/>
          </a:p>
        </p:txBody>
      </p:sp>
    </p:spTree>
    <p:extLst>
      <p:ext uri="{BB962C8B-B14F-4D97-AF65-F5344CB8AC3E}">
        <p14:creationId xmlns:p14="http://schemas.microsoft.com/office/powerpoint/2010/main" val="270798816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E1F7C9-1C14-4939-817F-178F951C6B0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E3A06117-EE53-4953-8AC4-5E95F3D86E7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2C41E44-D4C6-4BC6-A60D-F348B8BAC021}"/>
              </a:ext>
            </a:extLst>
          </p:cNvPr>
          <p:cNvSpPr>
            <a:spLocks noGrp="1"/>
          </p:cNvSpPr>
          <p:nvPr>
            <p:ph type="dt" sz="half" idx="10"/>
          </p:nvPr>
        </p:nvSpPr>
        <p:spPr/>
        <p:txBody>
          <a:bodyPr/>
          <a:lstStyle/>
          <a:p>
            <a:fld id="{A11959B4-62D4-49C0-82D0-A3F8807A596C}" type="datetimeFigureOut">
              <a:rPr lang="en-GB" smtClean="0"/>
              <a:t>07/04/2022</a:t>
            </a:fld>
            <a:endParaRPr lang="en-GB"/>
          </a:p>
        </p:txBody>
      </p:sp>
      <p:sp>
        <p:nvSpPr>
          <p:cNvPr id="5" name="Footer Placeholder 4">
            <a:extLst>
              <a:ext uri="{FF2B5EF4-FFF2-40B4-BE49-F238E27FC236}">
                <a16:creationId xmlns:a16="http://schemas.microsoft.com/office/drawing/2014/main" id="{E710C27F-B7E0-4B68-839F-252E9E7552C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CE7F30E-CAF7-4BA1-BFD3-F1D53C39D26E}"/>
              </a:ext>
            </a:extLst>
          </p:cNvPr>
          <p:cNvSpPr>
            <a:spLocks noGrp="1"/>
          </p:cNvSpPr>
          <p:nvPr>
            <p:ph type="sldNum" sz="quarter" idx="12"/>
          </p:nvPr>
        </p:nvSpPr>
        <p:spPr/>
        <p:txBody>
          <a:bodyPr/>
          <a:lstStyle/>
          <a:p>
            <a:fld id="{AF8877A3-2CE6-4467-9478-B2D772217E3A}" type="slidenum">
              <a:rPr lang="en-GB" smtClean="0"/>
              <a:t>‹#›</a:t>
            </a:fld>
            <a:endParaRPr lang="en-GB"/>
          </a:p>
        </p:txBody>
      </p:sp>
    </p:spTree>
    <p:extLst>
      <p:ext uri="{BB962C8B-B14F-4D97-AF65-F5344CB8AC3E}">
        <p14:creationId xmlns:p14="http://schemas.microsoft.com/office/powerpoint/2010/main" val="92731974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4BE75E-34B4-4D0F-8CB5-F27FB932D13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2622186-C8AD-4E5C-BDF5-91F8451CFB9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9D9DBC5E-E838-4FE5-9E86-5D157415E5C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4DE89D1E-03CC-4BDD-885B-F1A434BB140C}"/>
              </a:ext>
            </a:extLst>
          </p:cNvPr>
          <p:cNvSpPr>
            <a:spLocks noGrp="1"/>
          </p:cNvSpPr>
          <p:nvPr>
            <p:ph type="dt" sz="half" idx="10"/>
          </p:nvPr>
        </p:nvSpPr>
        <p:spPr/>
        <p:txBody>
          <a:bodyPr/>
          <a:lstStyle/>
          <a:p>
            <a:fld id="{A11959B4-62D4-49C0-82D0-A3F8807A596C}" type="datetimeFigureOut">
              <a:rPr lang="en-GB" smtClean="0"/>
              <a:t>07/04/2022</a:t>
            </a:fld>
            <a:endParaRPr lang="en-GB"/>
          </a:p>
        </p:txBody>
      </p:sp>
      <p:sp>
        <p:nvSpPr>
          <p:cNvPr id="6" name="Footer Placeholder 5">
            <a:extLst>
              <a:ext uri="{FF2B5EF4-FFF2-40B4-BE49-F238E27FC236}">
                <a16:creationId xmlns:a16="http://schemas.microsoft.com/office/drawing/2014/main" id="{AE78ED43-FE1C-4D20-9F8A-399F71530B1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CD6851A-9CDD-4935-B7B3-540D5675F3EC}"/>
              </a:ext>
            </a:extLst>
          </p:cNvPr>
          <p:cNvSpPr>
            <a:spLocks noGrp="1"/>
          </p:cNvSpPr>
          <p:nvPr>
            <p:ph type="sldNum" sz="quarter" idx="12"/>
          </p:nvPr>
        </p:nvSpPr>
        <p:spPr/>
        <p:txBody>
          <a:bodyPr/>
          <a:lstStyle/>
          <a:p>
            <a:fld id="{AF8877A3-2CE6-4467-9478-B2D772217E3A}" type="slidenum">
              <a:rPr lang="en-GB" smtClean="0"/>
              <a:t>‹#›</a:t>
            </a:fld>
            <a:endParaRPr lang="en-GB"/>
          </a:p>
        </p:txBody>
      </p:sp>
    </p:spTree>
    <p:extLst>
      <p:ext uri="{BB962C8B-B14F-4D97-AF65-F5344CB8AC3E}">
        <p14:creationId xmlns:p14="http://schemas.microsoft.com/office/powerpoint/2010/main" val="186364979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876573-FA12-476F-8B78-E840F898F12A}"/>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33E9091-2F97-46D3-B236-C405328DE2B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CF5B323-8ED9-49FB-A109-6BCE37EB545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3EFD052F-7FCF-47EA-B424-18967EC7435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60C2779-AE83-4B06-BC90-E154388481D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ED33EC11-34C3-427D-83BD-251A8D0A4EB5}"/>
              </a:ext>
            </a:extLst>
          </p:cNvPr>
          <p:cNvSpPr>
            <a:spLocks noGrp="1"/>
          </p:cNvSpPr>
          <p:nvPr>
            <p:ph type="dt" sz="half" idx="10"/>
          </p:nvPr>
        </p:nvSpPr>
        <p:spPr/>
        <p:txBody>
          <a:bodyPr/>
          <a:lstStyle/>
          <a:p>
            <a:fld id="{A11959B4-62D4-49C0-82D0-A3F8807A596C}" type="datetimeFigureOut">
              <a:rPr lang="en-GB" smtClean="0"/>
              <a:t>07/04/2022</a:t>
            </a:fld>
            <a:endParaRPr lang="en-GB"/>
          </a:p>
        </p:txBody>
      </p:sp>
      <p:sp>
        <p:nvSpPr>
          <p:cNvPr id="8" name="Footer Placeholder 7">
            <a:extLst>
              <a:ext uri="{FF2B5EF4-FFF2-40B4-BE49-F238E27FC236}">
                <a16:creationId xmlns:a16="http://schemas.microsoft.com/office/drawing/2014/main" id="{1D50E3C8-828D-465A-B00D-6B56527F4CE3}"/>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A9A1A082-E654-4040-8691-0F46CD478C03}"/>
              </a:ext>
            </a:extLst>
          </p:cNvPr>
          <p:cNvSpPr>
            <a:spLocks noGrp="1"/>
          </p:cNvSpPr>
          <p:nvPr>
            <p:ph type="sldNum" sz="quarter" idx="12"/>
          </p:nvPr>
        </p:nvSpPr>
        <p:spPr/>
        <p:txBody>
          <a:bodyPr/>
          <a:lstStyle/>
          <a:p>
            <a:fld id="{AF8877A3-2CE6-4467-9478-B2D772217E3A}" type="slidenum">
              <a:rPr lang="en-GB" smtClean="0"/>
              <a:t>‹#›</a:t>
            </a:fld>
            <a:endParaRPr lang="en-GB"/>
          </a:p>
        </p:txBody>
      </p:sp>
    </p:spTree>
    <p:extLst>
      <p:ext uri="{BB962C8B-B14F-4D97-AF65-F5344CB8AC3E}">
        <p14:creationId xmlns:p14="http://schemas.microsoft.com/office/powerpoint/2010/main" val="370123698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339185-CF2A-4026-9DCA-619AA1395B9B}"/>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E227E510-EE3F-4A35-947E-428771C07764}"/>
              </a:ext>
            </a:extLst>
          </p:cNvPr>
          <p:cNvSpPr>
            <a:spLocks noGrp="1"/>
          </p:cNvSpPr>
          <p:nvPr>
            <p:ph type="dt" sz="half" idx="10"/>
          </p:nvPr>
        </p:nvSpPr>
        <p:spPr/>
        <p:txBody>
          <a:bodyPr/>
          <a:lstStyle/>
          <a:p>
            <a:fld id="{A11959B4-62D4-49C0-82D0-A3F8807A596C}" type="datetimeFigureOut">
              <a:rPr lang="en-GB" smtClean="0"/>
              <a:t>07/04/2022</a:t>
            </a:fld>
            <a:endParaRPr lang="en-GB"/>
          </a:p>
        </p:txBody>
      </p:sp>
      <p:sp>
        <p:nvSpPr>
          <p:cNvPr id="4" name="Footer Placeholder 3">
            <a:extLst>
              <a:ext uri="{FF2B5EF4-FFF2-40B4-BE49-F238E27FC236}">
                <a16:creationId xmlns:a16="http://schemas.microsoft.com/office/drawing/2014/main" id="{9B19F957-08CA-46AB-BF59-D8817B36A6AF}"/>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D1552558-F893-4C22-BCB2-88B9C62A8650}"/>
              </a:ext>
            </a:extLst>
          </p:cNvPr>
          <p:cNvSpPr>
            <a:spLocks noGrp="1"/>
          </p:cNvSpPr>
          <p:nvPr>
            <p:ph type="sldNum" sz="quarter" idx="12"/>
          </p:nvPr>
        </p:nvSpPr>
        <p:spPr/>
        <p:txBody>
          <a:bodyPr/>
          <a:lstStyle/>
          <a:p>
            <a:fld id="{AF8877A3-2CE6-4467-9478-B2D772217E3A}" type="slidenum">
              <a:rPr lang="en-GB" smtClean="0"/>
              <a:t>‹#›</a:t>
            </a:fld>
            <a:endParaRPr lang="en-GB"/>
          </a:p>
        </p:txBody>
      </p:sp>
    </p:spTree>
    <p:extLst>
      <p:ext uri="{BB962C8B-B14F-4D97-AF65-F5344CB8AC3E}">
        <p14:creationId xmlns:p14="http://schemas.microsoft.com/office/powerpoint/2010/main" val="320016579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42B5D29-0220-478C-AF89-39CC2AA1D5D0}"/>
              </a:ext>
            </a:extLst>
          </p:cNvPr>
          <p:cNvSpPr>
            <a:spLocks noGrp="1"/>
          </p:cNvSpPr>
          <p:nvPr>
            <p:ph type="dt" sz="half" idx="10"/>
          </p:nvPr>
        </p:nvSpPr>
        <p:spPr/>
        <p:txBody>
          <a:bodyPr/>
          <a:lstStyle/>
          <a:p>
            <a:fld id="{A11959B4-62D4-49C0-82D0-A3F8807A596C}" type="datetimeFigureOut">
              <a:rPr lang="en-GB" smtClean="0"/>
              <a:t>07/04/2022</a:t>
            </a:fld>
            <a:endParaRPr lang="en-GB"/>
          </a:p>
        </p:txBody>
      </p:sp>
      <p:sp>
        <p:nvSpPr>
          <p:cNvPr id="3" name="Footer Placeholder 2">
            <a:extLst>
              <a:ext uri="{FF2B5EF4-FFF2-40B4-BE49-F238E27FC236}">
                <a16:creationId xmlns:a16="http://schemas.microsoft.com/office/drawing/2014/main" id="{4A43BDF8-7840-48CB-B252-387097A89E8D}"/>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6A3D7123-B7CC-4369-B894-2291BCCA8046}"/>
              </a:ext>
            </a:extLst>
          </p:cNvPr>
          <p:cNvSpPr>
            <a:spLocks noGrp="1"/>
          </p:cNvSpPr>
          <p:nvPr>
            <p:ph type="sldNum" sz="quarter" idx="12"/>
          </p:nvPr>
        </p:nvSpPr>
        <p:spPr/>
        <p:txBody>
          <a:bodyPr/>
          <a:lstStyle/>
          <a:p>
            <a:fld id="{AF8877A3-2CE6-4467-9478-B2D772217E3A}" type="slidenum">
              <a:rPr lang="en-GB" smtClean="0"/>
              <a:t>‹#›</a:t>
            </a:fld>
            <a:endParaRPr lang="en-GB"/>
          </a:p>
        </p:txBody>
      </p:sp>
    </p:spTree>
    <p:extLst>
      <p:ext uri="{BB962C8B-B14F-4D97-AF65-F5344CB8AC3E}">
        <p14:creationId xmlns:p14="http://schemas.microsoft.com/office/powerpoint/2010/main" val="36118302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CC4284-BF7A-5442-901B-8D6E8667B7A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B152239-3125-A04E-99C7-FA5859CB3BD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1DC9C94-0439-8C4B-9753-D20A97177508}"/>
              </a:ext>
            </a:extLst>
          </p:cNvPr>
          <p:cNvSpPr>
            <a:spLocks noGrp="1"/>
          </p:cNvSpPr>
          <p:nvPr>
            <p:ph type="dt" sz="half" idx="10"/>
          </p:nvPr>
        </p:nvSpPr>
        <p:spPr/>
        <p:txBody>
          <a:bodyPr/>
          <a:lstStyle/>
          <a:p>
            <a:fld id="{3145946E-142A-324D-8DFB-64FF814BAAB7}" type="datetimeFigureOut">
              <a:rPr lang="en-US" smtClean="0"/>
              <a:t>4/7/2022</a:t>
            </a:fld>
            <a:endParaRPr lang="en-US"/>
          </a:p>
        </p:txBody>
      </p:sp>
      <p:sp>
        <p:nvSpPr>
          <p:cNvPr id="5" name="Footer Placeholder 4">
            <a:extLst>
              <a:ext uri="{FF2B5EF4-FFF2-40B4-BE49-F238E27FC236}">
                <a16:creationId xmlns:a16="http://schemas.microsoft.com/office/drawing/2014/main" id="{1F449AFF-947C-4A44-ADEF-CE7D0A379DA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683C3AE-77A9-1749-9E9E-A932466893F7}"/>
              </a:ext>
            </a:extLst>
          </p:cNvPr>
          <p:cNvSpPr>
            <a:spLocks noGrp="1"/>
          </p:cNvSpPr>
          <p:nvPr>
            <p:ph type="sldNum" sz="quarter" idx="12"/>
          </p:nvPr>
        </p:nvSpPr>
        <p:spPr/>
        <p:txBody>
          <a:bodyPr/>
          <a:lstStyle/>
          <a:p>
            <a:fld id="{58AA8DE5-211F-F544-8A17-4CACCA54B752}" type="slidenum">
              <a:rPr lang="en-US" smtClean="0"/>
              <a:t>‹#›</a:t>
            </a:fld>
            <a:endParaRPr lang="en-US"/>
          </a:p>
        </p:txBody>
      </p:sp>
    </p:spTree>
    <p:extLst>
      <p:ext uri="{BB962C8B-B14F-4D97-AF65-F5344CB8AC3E}">
        <p14:creationId xmlns:p14="http://schemas.microsoft.com/office/powerpoint/2010/main" val="57565774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A232C5-EFA7-4E0E-B9BD-C8427A524AB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18D59ACD-B1F7-4FE9-810B-5EC88A44842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7096F516-25D7-4A32-9574-AA2CE3DA2B3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1A6134A-782A-42EF-B540-E2B99568FFB1}"/>
              </a:ext>
            </a:extLst>
          </p:cNvPr>
          <p:cNvSpPr>
            <a:spLocks noGrp="1"/>
          </p:cNvSpPr>
          <p:nvPr>
            <p:ph type="dt" sz="half" idx="10"/>
          </p:nvPr>
        </p:nvSpPr>
        <p:spPr/>
        <p:txBody>
          <a:bodyPr/>
          <a:lstStyle/>
          <a:p>
            <a:fld id="{A11959B4-62D4-49C0-82D0-A3F8807A596C}" type="datetimeFigureOut">
              <a:rPr lang="en-GB" smtClean="0"/>
              <a:t>07/04/2022</a:t>
            </a:fld>
            <a:endParaRPr lang="en-GB"/>
          </a:p>
        </p:txBody>
      </p:sp>
      <p:sp>
        <p:nvSpPr>
          <p:cNvPr id="6" name="Footer Placeholder 5">
            <a:extLst>
              <a:ext uri="{FF2B5EF4-FFF2-40B4-BE49-F238E27FC236}">
                <a16:creationId xmlns:a16="http://schemas.microsoft.com/office/drawing/2014/main" id="{0F117A6F-D2CB-4D7C-84F1-77ECBE397D9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7734CF0-B180-49FD-A156-CC2DEA553399}"/>
              </a:ext>
            </a:extLst>
          </p:cNvPr>
          <p:cNvSpPr>
            <a:spLocks noGrp="1"/>
          </p:cNvSpPr>
          <p:nvPr>
            <p:ph type="sldNum" sz="quarter" idx="12"/>
          </p:nvPr>
        </p:nvSpPr>
        <p:spPr/>
        <p:txBody>
          <a:bodyPr/>
          <a:lstStyle/>
          <a:p>
            <a:fld id="{AF8877A3-2CE6-4467-9478-B2D772217E3A}" type="slidenum">
              <a:rPr lang="en-GB" smtClean="0"/>
              <a:t>‹#›</a:t>
            </a:fld>
            <a:endParaRPr lang="en-GB"/>
          </a:p>
        </p:txBody>
      </p:sp>
    </p:spTree>
    <p:extLst>
      <p:ext uri="{BB962C8B-B14F-4D97-AF65-F5344CB8AC3E}">
        <p14:creationId xmlns:p14="http://schemas.microsoft.com/office/powerpoint/2010/main" val="68937670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E2D85D-D095-42DA-8E52-AA96180C880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E7857332-DD5A-4FB1-B14C-21CD26A1633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CF5D8224-2C26-4619-A33C-93AAF5DA0E4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7AADE0D-1CD2-4CAF-BEF7-26BB8C301BF9}"/>
              </a:ext>
            </a:extLst>
          </p:cNvPr>
          <p:cNvSpPr>
            <a:spLocks noGrp="1"/>
          </p:cNvSpPr>
          <p:nvPr>
            <p:ph type="dt" sz="half" idx="10"/>
          </p:nvPr>
        </p:nvSpPr>
        <p:spPr/>
        <p:txBody>
          <a:bodyPr/>
          <a:lstStyle/>
          <a:p>
            <a:fld id="{A11959B4-62D4-49C0-82D0-A3F8807A596C}" type="datetimeFigureOut">
              <a:rPr lang="en-GB" smtClean="0"/>
              <a:t>07/04/2022</a:t>
            </a:fld>
            <a:endParaRPr lang="en-GB"/>
          </a:p>
        </p:txBody>
      </p:sp>
      <p:sp>
        <p:nvSpPr>
          <p:cNvPr id="6" name="Footer Placeholder 5">
            <a:extLst>
              <a:ext uri="{FF2B5EF4-FFF2-40B4-BE49-F238E27FC236}">
                <a16:creationId xmlns:a16="http://schemas.microsoft.com/office/drawing/2014/main" id="{7D7994FB-0F6C-473A-B481-B8B4F5CDBDD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71033B5-A1A2-4C03-8DB1-7C8BC166165E}"/>
              </a:ext>
            </a:extLst>
          </p:cNvPr>
          <p:cNvSpPr>
            <a:spLocks noGrp="1"/>
          </p:cNvSpPr>
          <p:nvPr>
            <p:ph type="sldNum" sz="quarter" idx="12"/>
          </p:nvPr>
        </p:nvSpPr>
        <p:spPr/>
        <p:txBody>
          <a:bodyPr/>
          <a:lstStyle/>
          <a:p>
            <a:fld id="{AF8877A3-2CE6-4467-9478-B2D772217E3A}" type="slidenum">
              <a:rPr lang="en-GB" smtClean="0"/>
              <a:t>‹#›</a:t>
            </a:fld>
            <a:endParaRPr lang="en-GB"/>
          </a:p>
        </p:txBody>
      </p:sp>
    </p:spTree>
    <p:extLst>
      <p:ext uri="{BB962C8B-B14F-4D97-AF65-F5344CB8AC3E}">
        <p14:creationId xmlns:p14="http://schemas.microsoft.com/office/powerpoint/2010/main" val="346388371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10A9C6-554A-4FC2-9A5C-32179DB8F181}"/>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BC87613-3413-4069-8EDF-D08F7F6566F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334ABC7-6129-4074-B2D4-B18D45473EBA}"/>
              </a:ext>
            </a:extLst>
          </p:cNvPr>
          <p:cNvSpPr>
            <a:spLocks noGrp="1"/>
          </p:cNvSpPr>
          <p:nvPr>
            <p:ph type="dt" sz="half" idx="10"/>
          </p:nvPr>
        </p:nvSpPr>
        <p:spPr/>
        <p:txBody>
          <a:bodyPr/>
          <a:lstStyle/>
          <a:p>
            <a:fld id="{A11959B4-62D4-49C0-82D0-A3F8807A596C}" type="datetimeFigureOut">
              <a:rPr lang="en-GB" smtClean="0"/>
              <a:t>07/04/2022</a:t>
            </a:fld>
            <a:endParaRPr lang="en-GB"/>
          </a:p>
        </p:txBody>
      </p:sp>
      <p:sp>
        <p:nvSpPr>
          <p:cNvPr id="5" name="Footer Placeholder 4">
            <a:extLst>
              <a:ext uri="{FF2B5EF4-FFF2-40B4-BE49-F238E27FC236}">
                <a16:creationId xmlns:a16="http://schemas.microsoft.com/office/drawing/2014/main" id="{75294263-A74C-426C-8140-9E79B1B9CE9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9078DE9-8A8B-4391-AB83-E6045EFBF020}"/>
              </a:ext>
            </a:extLst>
          </p:cNvPr>
          <p:cNvSpPr>
            <a:spLocks noGrp="1"/>
          </p:cNvSpPr>
          <p:nvPr>
            <p:ph type="sldNum" sz="quarter" idx="12"/>
          </p:nvPr>
        </p:nvSpPr>
        <p:spPr/>
        <p:txBody>
          <a:bodyPr/>
          <a:lstStyle/>
          <a:p>
            <a:fld id="{AF8877A3-2CE6-4467-9478-B2D772217E3A}" type="slidenum">
              <a:rPr lang="en-GB" smtClean="0"/>
              <a:t>‹#›</a:t>
            </a:fld>
            <a:endParaRPr lang="en-GB"/>
          </a:p>
        </p:txBody>
      </p:sp>
    </p:spTree>
    <p:extLst>
      <p:ext uri="{BB962C8B-B14F-4D97-AF65-F5344CB8AC3E}">
        <p14:creationId xmlns:p14="http://schemas.microsoft.com/office/powerpoint/2010/main" val="88203596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33AE207-1413-49AB-A968-F08DD05A039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4C8B1D4-44B4-4A83-ABC0-1B365C4A570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ECBBBE4-9064-4062-B158-E7AF8B5172EF}"/>
              </a:ext>
            </a:extLst>
          </p:cNvPr>
          <p:cNvSpPr>
            <a:spLocks noGrp="1"/>
          </p:cNvSpPr>
          <p:nvPr>
            <p:ph type="dt" sz="half" idx="10"/>
          </p:nvPr>
        </p:nvSpPr>
        <p:spPr/>
        <p:txBody>
          <a:bodyPr/>
          <a:lstStyle/>
          <a:p>
            <a:fld id="{A11959B4-62D4-49C0-82D0-A3F8807A596C}" type="datetimeFigureOut">
              <a:rPr lang="en-GB" smtClean="0"/>
              <a:t>07/04/2022</a:t>
            </a:fld>
            <a:endParaRPr lang="en-GB"/>
          </a:p>
        </p:txBody>
      </p:sp>
      <p:sp>
        <p:nvSpPr>
          <p:cNvPr id="5" name="Footer Placeholder 4">
            <a:extLst>
              <a:ext uri="{FF2B5EF4-FFF2-40B4-BE49-F238E27FC236}">
                <a16:creationId xmlns:a16="http://schemas.microsoft.com/office/drawing/2014/main" id="{4B8E3F88-056B-4743-A710-6180A2C81DD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24D823C-790F-4FD8-86EA-F562479E16BD}"/>
              </a:ext>
            </a:extLst>
          </p:cNvPr>
          <p:cNvSpPr>
            <a:spLocks noGrp="1"/>
          </p:cNvSpPr>
          <p:nvPr>
            <p:ph type="sldNum" sz="quarter" idx="12"/>
          </p:nvPr>
        </p:nvSpPr>
        <p:spPr/>
        <p:txBody>
          <a:bodyPr/>
          <a:lstStyle/>
          <a:p>
            <a:fld id="{AF8877A3-2CE6-4467-9478-B2D772217E3A}" type="slidenum">
              <a:rPr lang="en-GB" smtClean="0"/>
              <a:t>‹#›</a:t>
            </a:fld>
            <a:endParaRPr lang="en-GB"/>
          </a:p>
        </p:txBody>
      </p:sp>
    </p:spTree>
    <p:extLst>
      <p:ext uri="{BB962C8B-B14F-4D97-AF65-F5344CB8AC3E}">
        <p14:creationId xmlns:p14="http://schemas.microsoft.com/office/powerpoint/2010/main" val="2484407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6453D-633E-3C4F-A532-009AC57E099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93669D6-60C8-AB45-832B-78B8E1C7287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A34EB51-18AD-1F49-A7D4-A45696B87FA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039EC57-4F3F-1346-91C9-7652621B2F1D}"/>
              </a:ext>
            </a:extLst>
          </p:cNvPr>
          <p:cNvSpPr>
            <a:spLocks noGrp="1"/>
          </p:cNvSpPr>
          <p:nvPr>
            <p:ph type="dt" sz="half" idx="10"/>
          </p:nvPr>
        </p:nvSpPr>
        <p:spPr/>
        <p:txBody>
          <a:bodyPr/>
          <a:lstStyle/>
          <a:p>
            <a:fld id="{3145946E-142A-324D-8DFB-64FF814BAAB7}" type="datetimeFigureOut">
              <a:rPr lang="en-US" smtClean="0"/>
              <a:t>4/7/2022</a:t>
            </a:fld>
            <a:endParaRPr lang="en-US"/>
          </a:p>
        </p:txBody>
      </p:sp>
      <p:sp>
        <p:nvSpPr>
          <p:cNvPr id="6" name="Footer Placeholder 5">
            <a:extLst>
              <a:ext uri="{FF2B5EF4-FFF2-40B4-BE49-F238E27FC236}">
                <a16:creationId xmlns:a16="http://schemas.microsoft.com/office/drawing/2014/main" id="{30A78427-741C-FE4A-9E4A-C678AE65AD3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FA9062B-E9CA-A949-9884-F4983BD784E4}"/>
              </a:ext>
            </a:extLst>
          </p:cNvPr>
          <p:cNvSpPr>
            <a:spLocks noGrp="1"/>
          </p:cNvSpPr>
          <p:nvPr>
            <p:ph type="sldNum" sz="quarter" idx="12"/>
          </p:nvPr>
        </p:nvSpPr>
        <p:spPr/>
        <p:txBody>
          <a:bodyPr/>
          <a:lstStyle/>
          <a:p>
            <a:fld id="{58AA8DE5-211F-F544-8A17-4CACCA54B752}" type="slidenum">
              <a:rPr lang="en-US" smtClean="0"/>
              <a:t>‹#›</a:t>
            </a:fld>
            <a:endParaRPr lang="en-US"/>
          </a:p>
        </p:txBody>
      </p:sp>
    </p:spTree>
    <p:extLst>
      <p:ext uri="{BB962C8B-B14F-4D97-AF65-F5344CB8AC3E}">
        <p14:creationId xmlns:p14="http://schemas.microsoft.com/office/powerpoint/2010/main" val="34464387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A70181-E088-D145-9E45-73CFEF5D6D9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004330B-427C-DC49-A060-655A8FD86B5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6524122-932D-3E4B-BFBF-0D877AD52D4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3CD84DA-A5C9-7E42-81C2-8B513882A7B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FADBAC5-57E5-7445-9927-90A954DBAE5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838B447-2538-1040-B97A-B5DEFC4A00D9}"/>
              </a:ext>
            </a:extLst>
          </p:cNvPr>
          <p:cNvSpPr>
            <a:spLocks noGrp="1"/>
          </p:cNvSpPr>
          <p:nvPr>
            <p:ph type="dt" sz="half" idx="10"/>
          </p:nvPr>
        </p:nvSpPr>
        <p:spPr/>
        <p:txBody>
          <a:bodyPr/>
          <a:lstStyle/>
          <a:p>
            <a:fld id="{3145946E-142A-324D-8DFB-64FF814BAAB7}" type="datetimeFigureOut">
              <a:rPr lang="en-US" smtClean="0"/>
              <a:t>4/7/2022</a:t>
            </a:fld>
            <a:endParaRPr lang="en-US"/>
          </a:p>
        </p:txBody>
      </p:sp>
      <p:sp>
        <p:nvSpPr>
          <p:cNvPr id="8" name="Footer Placeholder 7">
            <a:extLst>
              <a:ext uri="{FF2B5EF4-FFF2-40B4-BE49-F238E27FC236}">
                <a16:creationId xmlns:a16="http://schemas.microsoft.com/office/drawing/2014/main" id="{467E304C-7001-CE47-AE6C-1EF9FD38A2A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6618C4E-8F98-FC4E-AEED-453B9CC6D66F}"/>
              </a:ext>
            </a:extLst>
          </p:cNvPr>
          <p:cNvSpPr>
            <a:spLocks noGrp="1"/>
          </p:cNvSpPr>
          <p:nvPr>
            <p:ph type="sldNum" sz="quarter" idx="12"/>
          </p:nvPr>
        </p:nvSpPr>
        <p:spPr/>
        <p:txBody>
          <a:bodyPr/>
          <a:lstStyle/>
          <a:p>
            <a:fld id="{58AA8DE5-211F-F544-8A17-4CACCA54B752}" type="slidenum">
              <a:rPr lang="en-US" smtClean="0"/>
              <a:t>‹#›</a:t>
            </a:fld>
            <a:endParaRPr lang="en-US"/>
          </a:p>
        </p:txBody>
      </p:sp>
    </p:spTree>
    <p:extLst>
      <p:ext uri="{BB962C8B-B14F-4D97-AF65-F5344CB8AC3E}">
        <p14:creationId xmlns:p14="http://schemas.microsoft.com/office/powerpoint/2010/main" val="8622864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0082FC-36D0-3443-8771-E9FA6BD4221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185BF39-016A-FF4A-9156-B014E080DE0C}"/>
              </a:ext>
            </a:extLst>
          </p:cNvPr>
          <p:cNvSpPr>
            <a:spLocks noGrp="1"/>
          </p:cNvSpPr>
          <p:nvPr>
            <p:ph type="dt" sz="half" idx="10"/>
          </p:nvPr>
        </p:nvSpPr>
        <p:spPr/>
        <p:txBody>
          <a:bodyPr/>
          <a:lstStyle/>
          <a:p>
            <a:fld id="{3145946E-142A-324D-8DFB-64FF814BAAB7}" type="datetimeFigureOut">
              <a:rPr lang="en-US" smtClean="0"/>
              <a:t>4/7/2022</a:t>
            </a:fld>
            <a:endParaRPr lang="en-US"/>
          </a:p>
        </p:txBody>
      </p:sp>
      <p:sp>
        <p:nvSpPr>
          <p:cNvPr id="4" name="Footer Placeholder 3">
            <a:extLst>
              <a:ext uri="{FF2B5EF4-FFF2-40B4-BE49-F238E27FC236}">
                <a16:creationId xmlns:a16="http://schemas.microsoft.com/office/drawing/2014/main" id="{56B7A25C-E3B2-8044-A54B-EB2823520A6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ABDDF9D-FB4E-3249-8046-47D15B1DEE5F}"/>
              </a:ext>
            </a:extLst>
          </p:cNvPr>
          <p:cNvSpPr>
            <a:spLocks noGrp="1"/>
          </p:cNvSpPr>
          <p:nvPr>
            <p:ph type="sldNum" sz="quarter" idx="12"/>
          </p:nvPr>
        </p:nvSpPr>
        <p:spPr/>
        <p:txBody>
          <a:bodyPr/>
          <a:lstStyle/>
          <a:p>
            <a:fld id="{58AA8DE5-211F-F544-8A17-4CACCA54B752}" type="slidenum">
              <a:rPr lang="en-US" smtClean="0"/>
              <a:t>‹#›</a:t>
            </a:fld>
            <a:endParaRPr lang="en-US"/>
          </a:p>
        </p:txBody>
      </p:sp>
    </p:spTree>
    <p:extLst>
      <p:ext uri="{BB962C8B-B14F-4D97-AF65-F5344CB8AC3E}">
        <p14:creationId xmlns:p14="http://schemas.microsoft.com/office/powerpoint/2010/main" val="30523292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7D6BDDF-C7BA-A846-BC3C-E141C2BC4455}"/>
              </a:ext>
            </a:extLst>
          </p:cNvPr>
          <p:cNvSpPr>
            <a:spLocks noGrp="1"/>
          </p:cNvSpPr>
          <p:nvPr>
            <p:ph type="dt" sz="half" idx="10"/>
          </p:nvPr>
        </p:nvSpPr>
        <p:spPr/>
        <p:txBody>
          <a:bodyPr/>
          <a:lstStyle/>
          <a:p>
            <a:fld id="{3145946E-142A-324D-8DFB-64FF814BAAB7}" type="datetimeFigureOut">
              <a:rPr lang="en-US" smtClean="0"/>
              <a:t>4/7/2022</a:t>
            </a:fld>
            <a:endParaRPr lang="en-US"/>
          </a:p>
        </p:txBody>
      </p:sp>
      <p:sp>
        <p:nvSpPr>
          <p:cNvPr id="3" name="Footer Placeholder 2">
            <a:extLst>
              <a:ext uri="{FF2B5EF4-FFF2-40B4-BE49-F238E27FC236}">
                <a16:creationId xmlns:a16="http://schemas.microsoft.com/office/drawing/2014/main" id="{35757523-6066-4D4D-904D-7E1F8264135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0359C34-93A1-AB46-8B66-000D83B16F33}"/>
              </a:ext>
            </a:extLst>
          </p:cNvPr>
          <p:cNvSpPr>
            <a:spLocks noGrp="1"/>
          </p:cNvSpPr>
          <p:nvPr>
            <p:ph type="sldNum" sz="quarter" idx="12"/>
          </p:nvPr>
        </p:nvSpPr>
        <p:spPr/>
        <p:txBody>
          <a:bodyPr/>
          <a:lstStyle/>
          <a:p>
            <a:fld id="{58AA8DE5-211F-F544-8A17-4CACCA54B752}" type="slidenum">
              <a:rPr lang="en-US" smtClean="0"/>
              <a:t>‹#›</a:t>
            </a:fld>
            <a:endParaRPr lang="en-US"/>
          </a:p>
        </p:txBody>
      </p:sp>
    </p:spTree>
    <p:extLst>
      <p:ext uri="{BB962C8B-B14F-4D97-AF65-F5344CB8AC3E}">
        <p14:creationId xmlns:p14="http://schemas.microsoft.com/office/powerpoint/2010/main" val="16542402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7346B4-5E32-6844-9228-ADAE4972E5D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5B0185B-2388-BC45-BF89-27ADC141890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153C58D-6150-314C-9A76-608CCC19937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2D12B81-08C4-8B40-9A83-28F8FC1CFBF6}"/>
              </a:ext>
            </a:extLst>
          </p:cNvPr>
          <p:cNvSpPr>
            <a:spLocks noGrp="1"/>
          </p:cNvSpPr>
          <p:nvPr>
            <p:ph type="dt" sz="half" idx="10"/>
          </p:nvPr>
        </p:nvSpPr>
        <p:spPr/>
        <p:txBody>
          <a:bodyPr/>
          <a:lstStyle/>
          <a:p>
            <a:fld id="{3145946E-142A-324D-8DFB-64FF814BAAB7}" type="datetimeFigureOut">
              <a:rPr lang="en-US" smtClean="0"/>
              <a:t>4/7/2022</a:t>
            </a:fld>
            <a:endParaRPr lang="en-US"/>
          </a:p>
        </p:txBody>
      </p:sp>
      <p:sp>
        <p:nvSpPr>
          <p:cNvPr id="6" name="Footer Placeholder 5">
            <a:extLst>
              <a:ext uri="{FF2B5EF4-FFF2-40B4-BE49-F238E27FC236}">
                <a16:creationId xmlns:a16="http://schemas.microsoft.com/office/drawing/2014/main" id="{22780EF7-6429-1E49-8FA6-EBE8595E67E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1CBEB9F-BBB7-8846-81DB-7CB546431158}"/>
              </a:ext>
            </a:extLst>
          </p:cNvPr>
          <p:cNvSpPr>
            <a:spLocks noGrp="1"/>
          </p:cNvSpPr>
          <p:nvPr>
            <p:ph type="sldNum" sz="quarter" idx="12"/>
          </p:nvPr>
        </p:nvSpPr>
        <p:spPr/>
        <p:txBody>
          <a:bodyPr/>
          <a:lstStyle/>
          <a:p>
            <a:fld id="{58AA8DE5-211F-F544-8A17-4CACCA54B752}" type="slidenum">
              <a:rPr lang="en-US" smtClean="0"/>
              <a:t>‹#›</a:t>
            </a:fld>
            <a:endParaRPr lang="en-US"/>
          </a:p>
        </p:txBody>
      </p:sp>
    </p:spTree>
    <p:extLst>
      <p:ext uri="{BB962C8B-B14F-4D97-AF65-F5344CB8AC3E}">
        <p14:creationId xmlns:p14="http://schemas.microsoft.com/office/powerpoint/2010/main" val="7732258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E6F139-10F4-0441-8200-6057E8FF107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0652CD8-3338-B54A-BF34-8838BE29B0F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4CF1637-79F4-154B-9F84-EC7A11E1055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A2429A0-FBC5-6B4C-9328-63DBD3FDA0E0}"/>
              </a:ext>
            </a:extLst>
          </p:cNvPr>
          <p:cNvSpPr>
            <a:spLocks noGrp="1"/>
          </p:cNvSpPr>
          <p:nvPr>
            <p:ph type="dt" sz="half" idx="10"/>
          </p:nvPr>
        </p:nvSpPr>
        <p:spPr/>
        <p:txBody>
          <a:bodyPr/>
          <a:lstStyle/>
          <a:p>
            <a:fld id="{3145946E-142A-324D-8DFB-64FF814BAAB7}" type="datetimeFigureOut">
              <a:rPr lang="en-US" smtClean="0"/>
              <a:t>4/7/2022</a:t>
            </a:fld>
            <a:endParaRPr lang="en-US"/>
          </a:p>
        </p:txBody>
      </p:sp>
      <p:sp>
        <p:nvSpPr>
          <p:cNvPr id="6" name="Footer Placeholder 5">
            <a:extLst>
              <a:ext uri="{FF2B5EF4-FFF2-40B4-BE49-F238E27FC236}">
                <a16:creationId xmlns:a16="http://schemas.microsoft.com/office/drawing/2014/main" id="{F43B8823-249E-2B47-B630-FCCC29FEF62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66B47C1-26D4-D948-B778-E02DB008E90C}"/>
              </a:ext>
            </a:extLst>
          </p:cNvPr>
          <p:cNvSpPr>
            <a:spLocks noGrp="1"/>
          </p:cNvSpPr>
          <p:nvPr>
            <p:ph type="sldNum" sz="quarter" idx="12"/>
          </p:nvPr>
        </p:nvSpPr>
        <p:spPr/>
        <p:txBody>
          <a:bodyPr/>
          <a:lstStyle/>
          <a:p>
            <a:fld id="{58AA8DE5-211F-F544-8A17-4CACCA54B752}" type="slidenum">
              <a:rPr lang="en-US" smtClean="0"/>
              <a:t>‹#›</a:t>
            </a:fld>
            <a:endParaRPr lang="en-US"/>
          </a:p>
        </p:txBody>
      </p:sp>
    </p:spTree>
    <p:extLst>
      <p:ext uri="{BB962C8B-B14F-4D97-AF65-F5344CB8AC3E}">
        <p14:creationId xmlns:p14="http://schemas.microsoft.com/office/powerpoint/2010/main" val="6090066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1DEE004-A537-564E-ACDA-541A916CD8E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108C37F-C17B-6841-8436-3DEF5CF23FB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24F29CD-B855-BF43-B0C6-5FC4CAD2226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45946E-142A-324D-8DFB-64FF814BAAB7}" type="datetimeFigureOut">
              <a:rPr lang="en-US" smtClean="0"/>
              <a:t>4/7/2022</a:t>
            </a:fld>
            <a:endParaRPr lang="en-US"/>
          </a:p>
        </p:txBody>
      </p:sp>
      <p:sp>
        <p:nvSpPr>
          <p:cNvPr id="5" name="Footer Placeholder 4">
            <a:extLst>
              <a:ext uri="{FF2B5EF4-FFF2-40B4-BE49-F238E27FC236}">
                <a16:creationId xmlns:a16="http://schemas.microsoft.com/office/drawing/2014/main" id="{DBD81E46-0032-134C-864F-5E9A0DEC43A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D2FCB3F-5233-AB42-B5ED-576501F0527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AA8DE5-211F-F544-8A17-4CACCA54B752}" type="slidenum">
              <a:rPr lang="en-US" smtClean="0"/>
              <a:t>‹#›</a:t>
            </a:fld>
            <a:endParaRPr lang="en-US"/>
          </a:p>
        </p:txBody>
      </p:sp>
    </p:spTree>
    <p:extLst>
      <p:ext uri="{BB962C8B-B14F-4D97-AF65-F5344CB8AC3E}">
        <p14:creationId xmlns:p14="http://schemas.microsoft.com/office/powerpoint/2010/main" val="1927810694"/>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GB" smtClean="0"/>
              <a:t>07/04/2022</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GB" smtClean="0"/>
              <a:t>‹#›</a:t>
            </a:fld>
            <a:endParaRPr lang="en-GB"/>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5D6D3CD-D0F9-4B03-B25B-5995108A2C0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FCCC3E0-3298-4294-BC0D-1EEFEA0C589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5AA9E36-FE47-4237-9DDC-9A17B4D9394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1959B4-62D4-49C0-82D0-A3F8807A596C}" type="datetimeFigureOut">
              <a:rPr lang="en-GB" smtClean="0"/>
              <a:t>07/04/2022</a:t>
            </a:fld>
            <a:endParaRPr lang="en-GB"/>
          </a:p>
        </p:txBody>
      </p:sp>
      <p:sp>
        <p:nvSpPr>
          <p:cNvPr id="5" name="Footer Placeholder 4">
            <a:extLst>
              <a:ext uri="{FF2B5EF4-FFF2-40B4-BE49-F238E27FC236}">
                <a16:creationId xmlns:a16="http://schemas.microsoft.com/office/drawing/2014/main" id="{23AAE965-9686-45EF-BCB1-529C2F34D4F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8179D5A7-9D5A-4708-9194-9AB3E0DDA30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F8877A3-2CE6-4467-9478-B2D772217E3A}" type="slidenum">
              <a:rPr lang="en-GB" smtClean="0"/>
              <a:t>‹#›</a:t>
            </a:fld>
            <a:endParaRPr lang="en-GB"/>
          </a:p>
        </p:txBody>
      </p:sp>
    </p:spTree>
    <p:extLst>
      <p:ext uri="{BB962C8B-B14F-4D97-AF65-F5344CB8AC3E}">
        <p14:creationId xmlns:p14="http://schemas.microsoft.com/office/powerpoint/2010/main" val="12724636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hyperlink" Target="https://doi.org/10.1629/uksg.392" TargetMode="External"/><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9.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25.jpg"/><Relationship Id="rId3" Type="http://schemas.openxmlformats.org/officeDocument/2006/relationships/image" Target="../media/image15.png"/><Relationship Id="rId7" Type="http://schemas.openxmlformats.org/officeDocument/2006/relationships/image" Target="../media/image24.jp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23.jpg"/><Relationship Id="rId5" Type="http://schemas.openxmlformats.org/officeDocument/2006/relationships/image" Target="../media/image22.jpg"/><Relationship Id="rId10" Type="http://schemas.openxmlformats.org/officeDocument/2006/relationships/image" Target="../media/image27.png"/><Relationship Id="rId4" Type="http://schemas.openxmlformats.org/officeDocument/2006/relationships/image" Target="../media/image21.jpg"/><Relationship Id="rId9" Type="http://schemas.openxmlformats.org/officeDocument/2006/relationships/image" Target="../media/image26.jpg"/></Relationships>
</file>

<file path=ppt/slides/_rels/slide1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9.xml"/></Relationships>
</file>

<file path=ppt/slides/_rels/slide1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0DE6A193-4755-479A-BC6F-A7EBCA73BE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5A55B759-31A7-423C-9BC2-A8BC09FE98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3166" y="-478"/>
            <a:ext cx="6754318" cy="6858478"/>
          </a:xfrm>
          <a:custGeom>
            <a:avLst/>
            <a:gdLst>
              <a:gd name="connsiteX0" fmla="*/ 0 w 6754318"/>
              <a:gd name="connsiteY0" fmla="*/ 6858478 h 6858478"/>
              <a:gd name="connsiteX1" fmla="*/ 6754318 w 6754318"/>
              <a:gd name="connsiteY1" fmla="*/ 6858478 h 6858478"/>
              <a:gd name="connsiteX2" fmla="*/ 3577943 w 6754318"/>
              <a:gd name="connsiteY2" fmla="*/ 0 h 6858478"/>
              <a:gd name="connsiteX3" fmla="*/ 3572366 w 6754318"/>
              <a:gd name="connsiteY3" fmla="*/ 0 h 6858478"/>
              <a:gd name="connsiteX4" fmla="*/ 2506138 w 6754318"/>
              <a:gd name="connsiteY4" fmla="*/ 0 h 6858478"/>
              <a:gd name="connsiteX5" fmla="*/ 0 w 6754318"/>
              <a:gd name="connsiteY5" fmla="*/ 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54318" h="6858478">
                <a:moveTo>
                  <a:pt x="0" y="6858478"/>
                </a:moveTo>
                <a:lnTo>
                  <a:pt x="6754318" y="6858478"/>
                </a:lnTo>
                <a:lnTo>
                  <a:pt x="3577943" y="0"/>
                </a:lnTo>
                <a:lnTo>
                  <a:pt x="3572366" y="0"/>
                </a:lnTo>
                <a:lnTo>
                  <a:pt x="2506138" y="0"/>
                </a:lnTo>
                <a:lnTo>
                  <a:pt x="0" y="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Freeform: Shape 17">
            <a:extLst>
              <a:ext uri="{FF2B5EF4-FFF2-40B4-BE49-F238E27FC236}">
                <a16:creationId xmlns:a16="http://schemas.microsoft.com/office/drawing/2014/main" id="{617D17FB-975C-487E-8519-38E547609E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78"/>
            <a:ext cx="6386947" cy="6858478"/>
          </a:xfrm>
          <a:custGeom>
            <a:avLst/>
            <a:gdLst>
              <a:gd name="connsiteX0" fmla="*/ 433167 w 6386947"/>
              <a:gd name="connsiteY0" fmla="*/ 0 h 6858478"/>
              <a:gd name="connsiteX1" fmla="*/ 2138767 w 6386947"/>
              <a:gd name="connsiteY1" fmla="*/ 0 h 6858478"/>
              <a:gd name="connsiteX2" fmla="*/ 3204995 w 6386947"/>
              <a:gd name="connsiteY2" fmla="*/ 0 h 6858478"/>
              <a:gd name="connsiteX3" fmla="*/ 3210572 w 6386947"/>
              <a:gd name="connsiteY3" fmla="*/ 0 h 6858478"/>
              <a:gd name="connsiteX4" fmla="*/ 6386947 w 6386947"/>
              <a:gd name="connsiteY4" fmla="*/ 6858478 h 6858478"/>
              <a:gd name="connsiteX5" fmla="*/ 1832610 w 6386947"/>
              <a:gd name="connsiteY5" fmla="*/ 6858478 h 6858478"/>
              <a:gd name="connsiteX6" fmla="*/ 433167 w 6386947"/>
              <a:gd name="connsiteY6" fmla="*/ 6858478 h 6858478"/>
              <a:gd name="connsiteX7" fmla="*/ 0 w 6386947"/>
              <a:gd name="connsiteY7" fmla="*/ 6858478 h 6858478"/>
              <a:gd name="connsiteX8" fmla="*/ 0 w 6386947"/>
              <a:gd name="connsiteY8" fmla="*/ 478 h 6858478"/>
              <a:gd name="connsiteX9" fmla="*/ 433167 w 6386947"/>
              <a:gd name="connsiteY9" fmla="*/ 478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86947" h="6858478">
                <a:moveTo>
                  <a:pt x="433167" y="0"/>
                </a:moveTo>
                <a:lnTo>
                  <a:pt x="2138767" y="0"/>
                </a:lnTo>
                <a:lnTo>
                  <a:pt x="3204995" y="0"/>
                </a:lnTo>
                <a:lnTo>
                  <a:pt x="3210572" y="0"/>
                </a:lnTo>
                <a:lnTo>
                  <a:pt x="6386947" y="6858478"/>
                </a:lnTo>
                <a:lnTo>
                  <a:pt x="1832610" y="6858478"/>
                </a:lnTo>
                <a:lnTo>
                  <a:pt x="433167" y="6858478"/>
                </a:lnTo>
                <a:lnTo>
                  <a:pt x="0" y="6858478"/>
                </a:lnTo>
                <a:lnTo>
                  <a:pt x="0" y="478"/>
                </a:lnTo>
                <a:lnTo>
                  <a:pt x="433167" y="478"/>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Subtitle 2"/>
          <p:cNvSpPr>
            <a:spLocks noGrp="1"/>
          </p:cNvSpPr>
          <p:nvPr>
            <p:ph type="subTitle" idx="1"/>
          </p:nvPr>
        </p:nvSpPr>
        <p:spPr>
          <a:xfrm>
            <a:off x="737153" y="3998127"/>
            <a:ext cx="3405378" cy="1155525"/>
          </a:xfrm>
        </p:spPr>
        <p:txBody>
          <a:bodyPr vert="horz" lIns="91440" tIns="45720" rIns="91440" bIns="45720" rtlCol="0" anchor="b">
            <a:noAutofit/>
          </a:bodyPr>
          <a:lstStyle/>
          <a:p>
            <a:pPr algn="l"/>
            <a:r>
              <a:rPr lang="en-GB" sz="2000" b="1" dirty="0">
                <a:ea typeface="+mn-lt"/>
                <a:cs typeface="+mn-lt"/>
              </a:rPr>
              <a:t>Open Access and Digital Mutations in Academic Publishing</a:t>
            </a:r>
            <a:endParaRPr lang="en-US" b="1" dirty="0"/>
          </a:p>
          <a:p>
            <a:pPr algn="l"/>
            <a:r>
              <a:rPr lang="en-GB" sz="2000" dirty="0"/>
              <a:t>Martin Paul Eve</a:t>
            </a:r>
            <a:endParaRPr lang="en-GB" sz="2000">
              <a:cs typeface="Calibri"/>
            </a:endParaRPr>
          </a:p>
          <a:p>
            <a:pPr algn="l"/>
            <a:r>
              <a:rPr lang="en-GB" sz="2000" dirty="0"/>
              <a:t>martin.eve@bbk.ac.uk</a:t>
            </a:r>
            <a:endParaRPr lang="en-GB" sz="2000" dirty="0">
              <a:effectLst/>
              <a:cs typeface="Calibri"/>
            </a:endParaRPr>
          </a:p>
          <a:p>
            <a:pPr algn="l"/>
            <a:endParaRPr lang="en-IE" sz="1100" b="1"/>
          </a:p>
          <a:p>
            <a:pPr algn="l"/>
            <a:endParaRPr lang="en-IE" sz="1100" b="1"/>
          </a:p>
          <a:p>
            <a:pPr algn="l"/>
            <a:endParaRPr lang="en-IE" sz="1100"/>
          </a:p>
        </p:txBody>
      </p:sp>
      <p:pic>
        <p:nvPicPr>
          <p:cNvPr id="5" name="Picture 4">
            <a:extLst>
              <a:ext uri="{FF2B5EF4-FFF2-40B4-BE49-F238E27FC236}">
                <a16:creationId xmlns:a16="http://schemas.microsoft.com/office/drawing/2014/main" id="{B6852E87-9672-4215-945C-47326DEEC35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91109" y="4172923"/>
            <a:ext cx="4164785" cy="1468087"/>
          </a:xfrm>
          <a:prstGeom prst="rect">
            <a:avLst/>
          </a:prstGeom>
        </p:spPr>
      </p:pic>
      <p:sp>
        <p:nvSpPr>
          <p:cNvPr id="9" name="Footer Placeholder 3"/>
          <p:cNvSpPr>
            <a:spLocks noGrp="1"/>
          </p:cNvSpPr>
          <p:nvPr>
            <p:ph type="ftr" sz="quarter" idx="11"/>
          </p:nvPr>
        </p:nvSpPr>
        <p:spPr>
          <a:xfrm>
            <a:off x="804672" y="6356350"/>
            <a:ext cx="4057841" cy="365125"/>
          </a:xfrm>
        </p:spPr>
        <p:txBody>
          <a:bodyPr>
            <a:normAutofit/>
          </a:bodyPr>
          <a:lstStyle/>
          <a:p>
            <a:pPr algn="l">
              <a:lnSpc>
                <a:spcPct val="90000"/>
              </a:lnSpc>
              <a:spcAft>
                <a:spcPts val="600"/>
              </a:spcAft>
            </a:pPr>
            <a:r>
              <a:rPr lang="en-IE" sz="400">
                <a:solidFill>
                  <a:schemeClr val="tx1">
                    <a:alpha val="80000"/>
                  </a:schemeClr>
                </a:solidFill>
                <a:latin typeface="Calibri (Body)"/>
              </a:rPr>
              <a:t>Licensed under a Creative Commons Attribution 4.0 International License </a:t>
            </a:r>
          </a:p>
          <a:p>
            <a:pPr algn="l">
              <a:lnSpc>
                <a:spcPct val="90000"/>
              </a:lnSpc>
              <a:spcAft>
                <a:spcPts val="600"/>
              </a:spcAft>
            </a:pPr>
            <a:r>
              <a:rPr lang="en-IE" sz="400">
                <a:solidFill>
                  <a:schemeClr val="tx1">
                    <a:alpha val="80000"/>
                  </a:schemeClr>
                </a:solidFill>
                <a:latin typeface="Calibri (Body)"/>
              </a:rPr>
              <a:t>(CC BY 4.0)</a:t>
            </a:r>
          </a:p>
          <a:p>
            <a:pPr algn="l">
              <a:lnSpc>
                <a:spcPct val="90000"/>
              </a:lnSpc>
              <a:spcAft>
                <a:spcPts val="600"/>
              </a:spcAft>
            </a:pPr>
            <a:endParaRPr lang="en-IE" sz="400">
              <a:solidFill>
                <a:schemeClr val="tx1">
                  <a:alpha val="80000"/>
                </a:schemeClr>
              </a:solidFill>
            </a:endParaRPr>
          </a:p>
        </p:txBody>
      </p:sp>
      <p:pic>
        <p:nvPicPr>
          <p:cNvPr id="2" name="Picture 5" descr="Logo&#10;&#10;Description automatically generated">
            <a:extLst>
              <a:ext uri="{FF2B5EF4-FFF2-40B4-BE49-F238E27FC236}">
                <a16:creationId xmlns:a16="http://schemas.microsoft.com/office/drawing/2014/main" id="{5AD9D554-CE65-EB6D-9648-FA829D0DAA8A}"/>
              </a:ext>
            </a:extLst>
          </p:cNvPr>
          <p:cNvPicPr>
            <a:picLocks noChangeAspect="1"/>
          </p:cNvPicPr>
          <p:nvPr/>
        </p:nvPicPr>
        <p:blipFill>
          <a:blip r:embed="rId4"/>
          <a:stretch>
            <a:fillRect/>
          </a:stretch>
        </p:blipFill>
        <p:spPr>
          <a:xfrm>
            <a:off x="7625508" y="2237709"/>
            <a:ext cx="3734718" cy="1492051"/>
          </a:xfrm>
          <a:prstGeom prst="rect">
            <a:avLst/>
          </a:prstGeom>
        </p:spPr>
      </p:pic>
    </p:spTree>
    <p:extLst>
      <p:ext uri="{BB962C8B-B14F-4D97-AF65-F5344CB8AC3E}">
        <p14:creationId xmlns:p14="http://schemas.microsoft.com/office/powerpoint/2010/main" val="2681702837"/>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D93B6DA-2BAB-432F-9272-62BD7D960D72}"/>
              </a:ext>
            </a:extLst>
          </p:cNvPr>
          <p:cNvSpPr>
            <a:spLocks noGrp="1"/>
          </p:cNvSpPr>
          <p:nvPr>
            <p:ph type="title"/>
          </p:nvPr>
        </p:nvSpPr>
        <p:spPr>
          <a:xfrm>
            <a:off x="6513788" y="365125"/>
            <a:ext cx="4840010" cy="1807305"/>
          </a:xfrm>
        </p:spPr>
        <p:txBody>
          <a:bodyPr>
            <a:normAutofit/>
          </a:bodyPr>
          <a:lstStyle/>
          <a:p>
            <a:r>
              <a:rPr lang="en-GB" dirty="0">
                <a:solidFill>
                  <a:srgbClr val="FFFFFF"/>
                </a:solidFill>
                <a:cs typeface="Calibri Light"/>
              </a:rPr>
              <a:t>OA Policies</a:t>
            </a:r>
            <a:endParaRPr lang="en-GB">
              <a:solidFill>
                <a:srgbClr val="FFFFFF"/>
              </a:solidFill>
              <a:cs typeface="Calibri Light"/>
            </a:endParaRPr>
          </a:p>
        </p:txBody>
      </p:sp>
      <p:pic>
        <p:nvPicPr>
          <p:cNvPr id="4" name="Picture 4">
            <a:extLst>
              <a:ext uri="{FF2B5EF4-FFF2-40B4-BE49-F238E27FC236}">
                <a16:creationId xmlns:a16="http://schemas.microsoft.com/office/drawing/2014/main" id="{56507C37-5BC5-44E6-A94A-2C8AF5FE4B5A}"/>
              </a:ext>
            </a:extLst>
          </p:cNvPr>
          <p:cNvPicPr>
            <a:picLocks noChangeAspect="1"/>
          </p:cNvPicPr>
          <p:nvPr/>
        </p:nvPicPr>
        <p:blipFill rotWithShape="1">
          <a:blip r:embed="rId2"/>
          <a:srcRect r="-1" b="23756"/>
          <a:stretch/>
        </p:blipFill>
        <p:spPr>
          <a:xfrm>
            <a:off x="20" y="10"/>
            <a:ext cx="611654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3" name="Content Placeholder 2">
            <a:extLst>
              <a:ext uri="{FF2B5EF4-FFF2-40B4-BE49-F238E27FC236}">
                <a16:creationId xmlns:a16="http://schemas.microsoft.com/office/drawing/2014/main" id="{F8DBE328-A46F-48E8-8B9C-054ECB4A8D92}"/>
              </a:ext>
            </a:extLst>
          </p:cNvPr>
          <p:cNvSpPr>
            <a:spLocks noGrp="1"/>
          </p:cNvSpPr>
          <p:nvPr>
            <p:ph idx="1"/>
          </p:nvPr>
        </p:nvSpPr>
        <p:spPr>
          <a:xfrm>
            <a:off x="6513788" y="2333297"/>
            <a:ext cx="4840010" cy="3843666"/>
          </a:xfrm>
        </p:spPr>
        <p:txBody>
          <a:bodyPr vert="horz" lIns="91440" tIns="45720" rIns="91440" bIns="45720" rtlCol="0" anchor="t">
            <a:normAutofit/>
          </a:bodyPr>
          <a:lstStyle/>
          <a:p>
            <a:r>
              <a:rPr lang="en-GB" sz="1300" dirty="0">
                <a:solidFill>
                  <a:srgbClr val="FFFFFF"/>
                </a:solidFill>
                <a:cs typeface="Calibri"/>
              </a:rPr>
              <a:t>"</a:t>
            </a:r>
            <a:r>
              <a:rPr lang="en-GB" sz="1300" dirty="0">
                <a:solidFill>
                  <a:srgbClr val="FFFFFF"/>
                </a:solidFill>
                <a:ea typeface="+mn-lt"/>
                <a:cs typeface="+mn-lt"/>
              </a:rPr>
              <a:t>The truth is that we must all go further" - Amanda Solloway, Minister for Science, Research and Innovation, August 2021</a:t>
            </a:r>
          </a:p>
          <a:p>
            <a:r>
              <a:rPr lang="en-GB" sz="1300" dirty="0">
                <a:solidFill>
                  <a:srgbClr val="FFFFFF"/>
                </a:solidFill>
                <a:cs typeface="Calibri"/>
              </a:rPr>
              <a:t>UKRI review published August 2021 (only for project funding):</a:t>
            </a:r>
          </a:p>
          <a:p>
            <a:pPr lvl="1"/>
            <a:r>
              <a:rPr lang="en-GB" sz="1300" dirty="0">
                <a:solidFill>
                  <a:srgbClr val="FFFFFF"/>
                </a:solidFill>
                <a:cs typeface="Calibri"/>
              </a:rPr>
              <a:t>Zero-embargo green requirement</a:t>
            </a:r>
          </a:p>
          <a:p>
            <a:pPr lvl="1"/>
            <a:r>
              <a:rPr lang="en-GB" sz="1300" dirty="0">
                <a:solidFill>
                  <a:srgbClr val="FFFFFF"/>
                </a:solidFill>
                <a:cs typeface="Calibri"/>
              </a:rPr>
              <a:t>OA extended to monographs from 2024</a:t>
            </a:r>
          </a:p>
          <a:p>
            <a:r>
              <a:rPr lang="en-GB" sz="1300" dirty="0">
                <a:solidFill>
                  <a:srgbClr val="FFFFFF"/>
                </a:solidFill>
                <a:cs typeface="Calibri"/>
              </a:rPr>
              <a:t>REF review will be next</a:t>
            </a:r>
          </a:p>
          <a:p>
            <a:pPr lvl="1"/>
            <a:r>
              <a:rPr lang="en-GB" sz="1300" dirty="0">
                <a:solidFill>
                  <a:srgbClr val="FFFFFF"/>
                </a:solidFill>
                <a:cs typeface="Calibri"/>
              </a:rPr>
              <a:t>Ministerial steer is clear on direction of travel</a:t>
            </a:r>
          </a:p>
          <a:p>
            <a:pPr lvl="1"/>
            <a:r>
              <a:rPr lang="en-GB" sz="1300" dirty="0">
                <a:solidFill>
                  <a:srgbClr val="FFFFFF"/>
                </a:solidFill>
                <a:cs typeface="Calibri"/>
              </a:rPr>
              <a:t>But not yet set in stone</a:t>
            </a:r>
          </a:p>
          <a:p>
            <a:pPr lvl="1"/>
            <a:r>
              <a:rPr lang="en-GB" sz="1300" dirty="0">
                <a:solidFill>
                  <a:srgbClr val="FFFFFF"/>
                </a:solidFill>
                <a:cs typeface="Calibri"/>
              </a:rPr>
              <a:t>Unclear what funding would be provided for OA monographs</a:t>
            </a:r>
          </a:p>
          <a:p>
            <a:pPr lvl="2"/>
            <a:r>
              <a:rPr lang="en-GB" sz="1300" dirty="0">
                <a:solidFill>
                  <a:srgbClr val="FFFFFF"/>
                </a:solidFill>
                <a:cs typeface="Calibri"/>
              </a:rPr>
              <a:t>See </a:t>
            </a:r>
            <a:r>
              <a:rPr lang="en-GB" sz="1300" dirty="0">
                <a:solidFill>
                  <a:srgbClr val="FFFFFF"/>
                </a:solidFill>
                <a:ea typeface="+mn-lt"/>
                <a:cs typeface="+mn-lt"/>
              </a:rPr>
              <a:t>Eve, Martin Paul, Kitty Inglis, David Prosser, Lara Speicher, and Graham Stone. 2017. ‘Cost Estimates of an Open Access Mandate for Monographs in the UK’s Third Research Excellence Framework’. Insights: The UKSG Journal 30 (3). </a:t>
            </a:r>
            <a:r>
              <a:rPr lang="en-GB" sz="1300" dirty="0">
                <a:solidFill>
                  <a:srgbClr val="FFFFFF"/>
                </a:solidFill>
                <a:ea typeface="+mn-lt"/>
                <a:cs typeface="+mn-lt"/>
                <a:hlinkClick r:id="rId3">
                  <a:extLst>
                    <a:ext uri="{A12FA001-AC4F-418D-AE19-62706E023703}">
                      <ahyp:hlinkClr xmlns:ahyp="http://schemas.microsoft.com/office/drawing/2018/hyperlinkcolor" val="tx"/>
                    </a:ext>
                  </a:extLst>
                </a:hlinkClick>
              </a:rPr>
              <a:t>https://doi.org/10.1629/uksg.392</a:t>
            </a:r>
            <a:r>
              <a:rPr lang="en-GB" sz="1300" dirty="0">
                <a:solidFill>
                  <a:srgbClr val="FFFFFF"/>
                </a:solidFill>
                <a:ea typeface="+mn-lt"/>
                <a:cs typeface="+mn-lt"/>
              </a:rPr>
              <a:t>.</a:t>
            </a:r>
            <a:endParaRPr lang="en-GB" sz="1300" dirty="0">
              <a:solidFill>
                <a:srgbClr val="FFFFFF"/>
              </a:solidFill>
              <a:cs typeface="Calibri"/>
            </a:endParaRPr>
          </a:p>
        </p:txBody>
      </p:sp>
    </p:spTree>
    <p:extLst>
      <p:ext uri="{BB962C8B-B14F-4D97-AF65-F5344CB8AC3E}">
        <p14:creationId xmlns:p14="http://schemas.microsoft.com/office/powerpoint/2010/main" val="22014201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73B9185-6F85-E70F-6979-E1503030756F}"/>
              </a:ext>
            </a:extLst>
          </p:cNvPr>
          <p:cNvSpPr>
            <a:spLocks noGrp="1"/>
          </p:cNvSpPr>
          <p:nvPr>
            <p:ph type="title"/>
          </p:nvPr>
        </p:nvSpPr>
        <p:spPr>
          <a:xfrm>
            <a:off x="1028700" y="1967266"/>
            <a:ext cx="2628900" cy="2547257"/>
          </a:xfrm>
          <a:noFill/>
        </p:spPr>
        <p:txBody>
          <a:bodyPr vert="horz" lIns="91440" tIns="45720" rIns="91440" bIns="45720" rtlCol="0" anchor="ctr">
            <a:normAutofit/>
          </a:bodyPr>
          <a:lstStyle/>
          <a:p>
            <a:pPr algn="ctr"/>
            <a:r>
              <a:rPr lang="en-US" sz="3600" kern="1200" dirty="0">
                <a:solidFill>
                  <a:srgbClr val="FFFFFF"/>
                </a:solidFill>
                <a:latin typeface="+mj-lt"/>
                <a:ea typeface="+mj-ea"/>
                <a:cs typeface="+mj-cs"/>
              </a:rPr>
              <a:t>APCs are Problematic</a:t>
            </a:r>
            <a:br>
              <a:rPr lang="en-US" sz="3600" dirty="0">
                <a:solidFill>
                  <a:srgbClr val="FFFFFF"/>
                </a:solidFill>
              </a:rPr>
            </a:br>
            <a:r>
              <a:rPr lang="en-US" sz="3600" dirty="0">
                <a:solidFill>
                  <a:srgbClr val="FFFFFF"/>
                </a:solidFill>
                <a:cs typeface="Calibri Light"/>
              </a:rPr>
              <a:t>(BPCs even more so)</a:t>
            </a:r>
            <a:endParaRPr lang="en-US" sz="3600" kern="1200" dirty="0">
              <a:solidFill>
                <a:srgbClr val="FFFFFF"/>
              </a:solidFill>
              <a:latin typeface="+mj-lt"/>
              <a:cs typeface="Calibri Light"/>
            </a:endParaRPr>
          </a:p>
        </p:txBody>
      </p:sp>
      <p:pic>
        <p:nvPicPr>
          <p:cNvPr id="5" name="Picture 5" descr="Chart, bar chart&#10;&#10;Description automatically generated">
            <a:extLst>
              <a:ext uri="{FF2B5EF4-FFF2-40B4-BE49-F238E27FC236}">
                <a16:creationId xmlns:a16="http://schemas.microsoft.com/office/drawing/2014/main" id="{E3345DC8-6ABF-B8B1-C4AC-A8B7BFE53806}"/>
              </a:ext>
            </a:extLst>
          </p:cNvPr>
          <p:cNvPicPr>
            <a:picLocks noChangeAspect="1"/>
          </p:cNvPicPr>
          <p:nvPr/>
        </p:nvPicPr>
        <p:blipFill>
          <a:blip r:embed="rId2"/>
          <a:stretch>
            <a:fillRect/>
          </a:stretch>
        </p:blipFill>
        <p:spPr>
          <a:xfrm>
            <a:off x="4777316" y="1520764"/>
            <a:ext cx="6780700" cy="3814143"/>
          </a:xfrm>
          <a:prstGeom prst="rect">
            <a:avLst/>
          </a:prstGeom>
        </p:spPr>
      </p:pic>
    </p:spTree>
    <p:extLst>
      <p:ext uri="{BB962C8B-B14F-4D97-AF65-F5344CB8AC3E}">
        <p14:creationId xmlns:p14="http://schemas.microsoft.com/office/powerpoint/2010/main" val="31002745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64FD144-73AA-47B0-8E0A-957EA1E000A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28"/>
            <a:ext cx="12192000" cy="6857143"/>
          </a:xfrm>
          <a:prstGeom prst="rect">
            <a:avLst/>
          </a:prstGeom>
        </p:spPr>
      </p:pic>
      <p:sp>
        <p:nvSpPr>
          <p:cNvPr id="4" name="TextBox 3">
            <a:extLst>
              <a:ext uri="{FF2B5EF4-FFF2-40B4-BE49-F238E27FC236}">
                <a16:creationId xmlns:a16="http://schemas.microsoft.com/office/drawing/2014/main" id="{DE303F62-2645-4BD3-AC6E-B0E36183B391}"/>
              </a:ext>
            </a:extLst>
          </p:cNvPr>
          <p:cNvSpPr txBox="1"/>
          <p:nvPr/>
        </p:nvSpPr>
        <p:spPr>
          <a:xfrm>
            <a:off x="284082" y="3924925"/>
            <a:ext cx="3844036" cy="707886"/>
          </a:xfrm>
          <a:prstGeom prst="rect">
            <a:avLst/>
          </a:prstGeom>
          <a:noFill/>
        </p:spPr>
        <p:txBody>
          <a:bodyPr wrap="square" rtlCol="0">
            <a:spAutoFit/>
          </a:bodyPr>
          <a:lstStyle/>
          <a:p>
            <a:r>
              <a:rPr lang="en-GB" sz="4000" b="1" dirty="0">
                <a:solidFill>
                  <a:srgbClr val="1B1D33"/>
                </a:solidFill>
                <a:latin typeface="Roboto Slab" pitchFamily="2" charset="0"/>
                <a:ea typeface="Roboto Slab" pitchFamily="2" charset="0"/>
              </a:rPr>
              <a:t>Three strata</a:t>
            </a:r>
          </a:p>
        </p:txBody>
      </p:sp>
      <p:sp>
        <p:nvSpPr>
          <p:cNvPr id="5" name="TextBox 4">
            <a:extLst>
              <a:ext uri="{FF2B5EF4-FFF2-40B4-BE49-F238E27FC236}">
                <a16:creationId xmlns:a16="http://schemas.microsoft.com/office/drawing/2014/main" id="{475153BB-45D0-4027-8567-96CF6B907DB0}"/>
              </a:ext>
            </a:extLst>
          </p:cNvPr>
          <p:cNvSpPr txBox="1"/>
          <p:nvPr/>
        </p:nvSpPr>
        <p:spPr>
          <a:xfrm>
            <a:off x="284082" y="4632811"/>
            <a:ext cx="3577704" cy="2246769"/>
          </a:xfrm>
          <a:prstGeom prst="rect">
            <a:avLst/>
          </a:prstGeom>
          <a:noFill/>
        </p:spPr>
        <p:txBody>
          <a:bodyPr wrap="square" rtlCol="0">
            <a:spAutoFit/>
          </a:bodyPr>
          <a:lstStyle/>
          <a:p>
            <a:r>
              <a:rPr lang="en-GB" sz="2800" dirty="0">
                <a:solidFill>
                  <a:srgbClr val="1B1D33"/>
                </a:solidFill>
                <a:latin typeface="Open Sans Light" panose="020B0306030504020204" pitchFamily="34" charset="0"/>
                <a:ea typeface="Open Sans Light" panose="020B0306030504020204" pitchFamily="34" charset="0"/>
                <a:cs typeface="Open Sans Light" panose="020B0306030504020204" pitchFamily="34" charset="0"/>
              </a:rPr>
              <a:t>Opening the Future,</a:t>
            </a:r>
          </a:p>
          <a:p>
            <a:r>
              <a:rPr lang="en-GB" sz="2800" dirty="0">
                <a:solidFill>
                  <a:srgbClr val="1B1D33"/>
                </a:solidFill>
                <a:latin typeface="Open Sans Light" panose="020B0306030504020204" pitchFamily="34" charset="0"/>
                <a:ea typeface="Open Sans Light" panose="020B0306030504020204" pitchFamily="34" charset="0"/>
                <a:cs typeface="Open Sans Light" panose="020B0306030504020204" pitchFamily="34" charset="0"/>
              </a:rPr>
              <a:t>MIT’s D20, and other</a:t>
            </a:r>
          </a:p>
          <a:p>
            <a:r>
              <a:rPr lang="en-GB" sz="2800" dirty="0">
                <a:solidFill>
                  <a:srgbClr val="1B1D33"/>
                </a:solidFill>
                <a:latin typeface="Open Sans Light" panose="020B0306030504020204" pitchFamily="34" charset="0"/>
                <a:ea typeface="Open Sans Light" panose="020B0306030504020204" pitchFamily="34" charset="0"/>
                <a:cs typeface="Open Sans Light" panose="020B0306030504020204" pitchFamily="34" charset="0"/>
              </a:rPr>
              <a:t>library subscription models</a:t>
            </a:r>
          </a:p>
          <a:p>
            <a:endParaRPr lang="en-GB" sz="2800" dirty="0">
              <a:solidFill>
                <a:srgbClr val="1B1D33"/>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6" name="TextBox 5">
            <a:extLst>
              <a:ext uri="{FF2B5EF4-FFF2-40B4-BE49-F238E27FC236}">
                <a16:creationId xmlns:a16="http://schemas.microsoft.com/office/drawing/2014/main" id="{6E86F342-2C01-4A11-A290-AAC5F906EADC}"/>
              </a:ext>
            </a:extLst>
          </p:cNvPr>
          <p:cNvSpPr txBox="1"/>
          <p:nvPr/>
        </p:nvSpPr>
        <p:spPr>
          <a:xfrm>
            <a:off x="7742505" y="284226"/>
            <a:ext cx="3844036" cy="954107"/>
          </a:xfrm>
          <a:prstGeom prst="rect">
            <a:avLst/>
          </a:prstGeom>
          <a:noFill/>
        </p:spPr>
        <p:txBody>
          <a:bodyPr wrap="square" rtlCol="0">
            <a:spAutoFit/>
          </a:bodyPr>
          <a:lstStyle/>
          <a:p>
            <a:pPr algn="r"/>
            <a:r>
              <a:rPr lang="en-GB" sz="2800" b="1" dirty="0">
                <a:solidFill>
                  <a:schemeClr val="bg1"/>
                </a:solidFill>
                <a:latin typeface="Roboto Slab" pitchFamily="2" charset="0"/>
                <a:ea typeface="Roboto Slab" pitchFamily="2" charset="0"/>
              </a:rPr>
              <a:t>Large, well-funded academic presses</a:t>
            </a:r>
          </a:p>
        </p:txBody>
      </p:sp>
      <p:sp>
        <p:nvSpPr>
          <p:cNvPr id="7" name="TextBox 6">
            <a:extLst>
              <a:ext uri="{FF2B5EF4-FFF2-40B4-BE49-F238E27FC236}">
                <a16:creationId xmlns:a16="http://schemas.microsoft.com/office/drawing/2014/main" id="{8657B4CF-F6C3-4775-92C6-BBEF06A15F80}"/>
              </a:ext>
            </a:extLst>
          </p:cNvPr>
          <p:cNvSpPr txBox="1"/>
          <p:nvPr/>
        </p:nvSpPr>
        <p:spPr>
          <a:xfrm>
            <a:off x="5641762" y="1578020"/>
            <a:ext cx="5953960" cy="830997"/>
          </a:xfrm>
          <a:prstGeom prst="rect">
            <a:avLst/>
          </a:prstGeom>
          <a:noFill/>
        </p:spPr>
        <p:txBody>
          <a:bodyPr wrap="square" rtlCol="0">
            <a:spAutoFit/>
          </a:bodyPr>
          <a:lstStyle/>
          <a:p>
            <a:pPr algn="r"/>
            <a:r>
              <a:rPr lang="en-GB" sz="24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MIT’s D20 has a subscription threshold before OA titles can be released </a:t>
            </a:r>
          </a:p>
        </p:txBody>
      </p:sp>
      <p:sp>
        <p:nvSpPr>
          <p:cNvPr id="10" name="TextBox 9">
            <a:extLst>
              <a:ext uri="{FF2B5EF4-FFF2-40B4-BE49-F238E27FC236}">
                <a16:creationId xmlns:a16="http://schemas.microsoft.com/office/drawing/2014/main" id="{564B05E1-B76C-4629-873E-97A9C261E40E}"/>
              </a:ext>
            </a:extLst>
          </p:cNvPr>
          <p:cNvSpPr txBox="1"/>
          <p:nvPr/>
        </p:nvSpPr>
        <p:spPr>
          <a:xfrm>
            <a:off x="6498454" y="2712905"/>
            <a:ext cx="5200842" cy="954107"/>
          </a:xfrm>
          <a:prstGeom prst="rect">
            <a:avLst/>
          </a:prstGeom>
          <a:noFill/>
        </p:spPr>
        <p:txBody>
          <a:bodyPr wrap="square" rtlCol="0">
            <a:spAutoFit/>
          </a:bodyPr>
          <a:lstStyle/>
          <a:p>
            <a:pPr algn="r"/>
            <a:r>
              <a:rPr lang="en-GB" sz="2800" b="1" dirty="0">
                <a:solidFill>
                  <a:schemeClr val="bg1"/>
                </a:solidFill>
                <a:latin typeface="Roboto Slab" pitchFamily="2" charset="0"/>
                <a:ea typeface="Roboto Slab" pitchFamily="2" charset="0"/>
              </a:rPr>
              <a:t>Small to medium-sized academic presses</a:t>
            </a:r>
          </a:p>
        </p:txBody>
      </p:sp>
      <p:sp>
        <p:nvSpPr>
          <p:cNvPr id="11" name="TextBox 10">
            <a:extLst>
              <a:ext uri="{FF2B5EF4-FFF2-40B4-BE49-F238E27FC236}">
                <a16:creationId xmlns:a16="http://schemas.microsoft.com/office/drawing/2014/main" id="{C2C769D2-4CE8-40C4-B249-96967184969D}"/>
              </a:ext>
            </a:extLst>
          </p:cNvPr>
          <p:cNvSpPr txBox="1"/>
          <p:nvPr/>
        </p:nvSpPr>
        <p:spPr>
          <a:xfrm>
            <a:off x="7213110" y="3667012"/>
            <a:ext cx="4486186" cy="830997"/>
          </a:xfrm>
          <a:prstGeom prst="rect">
            <a:avLst/>
          </a:prstGeom>
          <a:noFill/>
        </p:spPr>
        <p:txBody>
          <a:bodyPr wrap="square" rtlCol="0">
            <a:spAutoFit/>
          </a:bodyPr>
          <a:lstStyle/>
          <a:p>
            <a:pPr algn="r"/>
            <a:r>
              <a:rPr lang="en-GB" sz="24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Low risk, no threshold models like Opening the Future</a:t>
            </a:r>
          </a:p>
        </p:txBody>
      </p:sp>
      <p:sp>
        <p:nvSpPr>
          <p:cNvPr id="12" name="TextBox 11">
            <a:extLst>
              <a:ext uri="{FF2B5EF4-FFF2-40B4-BE49-F238E27FC236}">
                <a16:creationId xmlns:a16="http://schemas.microsoft.com/office/drawing/2014/main" id="{42592C74-6F08-42AF-B2B8-60E6611283F3}"/>
              </a:ext>
            </a:extLst>
          </p:cNvPr>
          <p:cNvSpPr txBox="1"/>
          <p:nvPr/>
        </p:nvSpPr>
        <p:spPr>
          <a:xfrm>
            <a:off x="6394880" y="4462210"/>
            <a:ext cx="5200842" cy="523220"/>
          </a:xfrm>
          <a:prstGeom prst="rect">
            <a:avLst/>
          </a:prstGeom>
          <a:noFill/>
        </p:spPr>
        <p:txBody>
          <a:bodyPr wrap="square" rtlCol="0">
            <a:spAutoFit/>
          </a:bodyPr>
          <a:lstStyle/>
          <a:p>
            <a:pPr algn="r"/>
            <a:r>
              <a:rPr lang="en-GB" sz="2800" b="1" dirty="0">
                <a:solidFill>
                  <a:schemeClr val="bg1"/>
                </a:solidFill>
                <a:latin typeface="Roboto Slab" pitchFamily="2" charset="0"/>
                <a:ea typeface="Roboto Slab" pitchFamily="2" charset="0"/>
              </a:rPr>
              <a:t>Scholar-led born-OA presses</a:t>
            </a:r>
          </a:p>
        </p:txBody>
      </p:sp>
      <p:sp>
        <p:nvSpPr>
          <p:cNvPr id="13" name="TextBox 12">
            <a:extLst>
              <a:ext uri="{FF2B5EF4-FFF2-40B4-BE49-F238E27FC236}">
                <a16:creationId xmlns:a16="http://schemas.microsoft.com/office/drawing/2014/main" id="{F348B8BE-1A7D-4719-AA38-58C2E1908277}"/>
              </a:ext>
            </a:extLst>
          </p:cNvPr>
          <p:cNvSpPr txBox="1"/>
          <p:nvPr/>
        </p:nvSpPr>
        <p:spPr>
          <a:xfrm>
            <a:off x="6169981" y="5325117"/>
            <a:ext cx="5425741" cy="830997"/>
          </a:xfrm>
          <a:prstGeom prst="rect">
            <a:avLst/>
          </a:prstGeom>
          <a:noFill/>
        </p:spPr>
        <p:txBody>
          <a:bodyPr wrap="square" rtlCol="0">
            <a:spAutoFit/>
          </a:bodyPr>
          <a:lstStyle/>
          <a:p>
            <a:pPr algn="r"/>
            <a:r>
              <a:rPr lang="en-GB" sz="24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Open collectives working together to provide combined offers</a:t>
            </a:r>
          </a:p>
        </p:txBody>
      </p:sp>
    </p:spTree>
    <p:extLst>
      <p:ext uri="{BB962C8B-B14F-4D97-AF65-F5344CB8AC3E}">
        <p14:creationId xmlns:p14="http://schemas.microsoft.com/office/powerpoint/2010/main" val="24333172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960650"/>
            <a:ext cx="10515600" cy="4351338"/>
          </a:xfrm>
        </p:spPr>
        <p:txBody>
          <a:bodyPr>
            <a:normAutofit fontScale="77500" lnSpcReduction="20000"/>
          </a:bodyPr>
          <a:lstStyle/>
          <a:p>
            <a:endParaRPr lang="en-IE" dirty="0"/>
          </a:p>
          <a:p>
            <a:endParaRPr lang="en-IE" dirty="0"/>
          </a:p>
          <a:p>
            <a:endParaRPr lang="en-IE" dirty="0"/>
          </a:p>
          <a:p>
            <a:endParaRPr lang="en-IE" dirty="0"/>
          </a:p>
          <a:p>
            <a:endParaRPr lang="en-IE" dirty="0"/>
          </a:p>
          <a:p>
            <a:endParaRPr lang="en-IE" dirty="0"/>
          </a:p>
          <a:p>
            <a:endParaRPr lang="en-IE" dirty="0"/>
          </a:p>
          <a:p>
            <a:endParaRPr lang="en-IE" dirty="0"/>
          </a:p>
          <a:p>
            <a:endParaRPr lang="en-IE" dirty="0"/>
          </a:p>
          <a:p>
            <a:endParaRPr lang="en-IE" dirty="0"/>
          </a:p>
          <a:p>
            <a:endParaRPr lang="en-IE" dirty="0"/>
          </a:p>
          <a:p>
            <a:pPr marL="0" indent="0" algn="ctr">
              <a:buNone/>
            </a:pPr>
            <a:r>
              <a:rPr lang="en-IE" b="1" dirty="0" err="1"/>
              <a:t>Megajournal</a:t>
            </a:r>
            <a:r>
              <a:rPr lang="en-IE" b="1" dirty="0"/>
              <a:t> / </a:t>
            </a:r>
            <a:r>
              <a:rPr lang="en-IE" b="1" dirty="0" err="1"/>
              <a:t>Multijournal</a:t>
            </a:r>
            <a:r>
              <a:rPr lang="en-IE" b="1" dirty="0"/>
              <a:t> / Scholar-led / Not-for-profit / Collectively Funded</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6800" y="1901224"/>
            <a:ext cx="10058400" cy="2607276"/>
          </a:xfrm>
          <a:prstGeom prst="rect">
            <a:avLst/>
          </a:prstGeom>
        </p:spPr>
      </p:pic>
      <p:pic>
        <p:nvPicPr>
          <p:cNvPr id="5" name="Picture 4">
            <a:extLst>
              <a:ext uri="{FF2B5EF4-FFF2-40B4-BE49-F238E27FC236}">
                <a16:creationId xmlns:a16="http://schemas.microsoft.com/office/drawing/2014/main" id="{B60AE0F7-63C7-4D43-B32C-DA867179D07B}"/>
              </a:ext>
            </a:extLst>
          </p:cNvPr>
          <p:cNvPicPr>
            <a:picLocks noChangeAspect="1"/>
          </p:cNvPicPr>
          <p:nvPr/>
        </p:nvPicPr>
        <p:blipFill>
          <a:blip r:embed="rId4"/>
          <a:stretch>
            <a:fillRect/>
          </a:stretch>
        </p:blipFill>
        <p:spPr>
          <a:xfrm>
            <a:off x="10733765" y="6262192"/>
            <a:ext cx="1240070" cy="435962"/>
          </a:xfrm>
          <a:prstGeom prst="rect">
            <a:avLst/>
          </a:prstGeom>
        </p:spPr>
      </p:pic>
    </p:spTree>
    <p:extLst>
      <p:ext uri="{BB962C8B-B14F-4D97-AF65-F5344CB8AC3E}">
        <p14:creationId xmlns:p14="http://schemas.microsoft.com/office/powerpoint/2010/main" val="23198879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0A6A485-B1C3-E146-9EFA-859EA2056315}"/>
              </a:ext>
            </a:extLst>
          </p:cNvPr>
          <p:cNvSpPr txBox="1"/>
          <p:nvPr/>
        </p:nvSpPr>
        <p:spPr>
          <a:xfrm>
            <a:off x="990600" y="338328"/>
            <a:ext cx="10210800" cy="1078992"/>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5400" b="1" dirty="0">
                <a:latin typeface="+mj-lt"/>
                <a:ea typeface="+mj-ea"/>
                <a:cs typeface="+mj-cs"/>
              </a:rPr>
              <a:t>A </a:t>
            </a:r>
            <a:r>
              <a:rPr lang="en-US" sz="5400" b="1" dirty="0" err="1">
                <a:latin typeface="+mj-lt"/>
                <a:ea typeface="+mj-ea"/>
                <a:cs typeface="+mj-cs"/>
              </a:rPr>
              <a:t>consortial</a:t>
            </a:r>
            <a:r>
              <a:rPr lang="en-US" sz="5400" b="1" dirty="0">
                <a:latin typeface="+mj-lt"/>
                <a:ea typeface="+mj-ea"/>
                <a:cs typeface="+mj-cs"/>
              </a:rPr>
              <a:t> business model for OA </a:t>
            </a:r>
            <a:endParaRPr lang="en-US" sz="5400" b="1">
              <a:latin typeface="+mj-lt"/>
              <a:ea typeface="+mj-ea"/>
              <a:cs typeface="+mj-cs"/>
            </a:endParaRPr>
          </a:p>
        </p:txBody>
      </p:sp>
      <p:sp>
        <p:nvSpPr>
          <p:cNvPr id="13" name="Rectangle 12">
            <a:extLst>
              <a:ext uri="{FF2B5EF4-FFF2-40B4-BE49-F238E27FC236}">
                <a16:creationId xmlns:a16="http://schemas.microsoft.com/office/drawing/2014/main" id="{70BDD0CE-06A4-404B-8A13-580229C1C9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141750"/>
            <a:ext cx="12192000" cy="471625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26">
            <a:extLst>
              <a:ext uri="{FF2B5EF4-FFF2-40B4-BE49-F238E27FC236}">
                <a16:creationId xmlns:a16="http://schemas.microsoft.com/office/drawing/2014/main" id="{EE9899FA-8881-472C-AA59-D08A89CA8A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564" y="2423160"/>
            <a:ext cx="5613569" cy="3930315"/>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11FE9D8B-E466-8F46-B345-2C488E64C51A}"/>
              </a:ext>
            </a:extLst>
          </p:cNvPr>
          <p:cNvPicPr>
            <a:picLocks noChangeAspect="1"/>
          </p:cNvPicPr>
          <p:nvPr/>
        </p:nvPicPr>
        <p:blipFill>
          <a:blip r:embed="rId3"/>
          <a:stretch>
            <a:fillRect/>
          </a:stretch>
        </p:blipFill>
        <p:spPr>
          <a:xfrm>
            <a:off x="1480396" y="2742397"/>
            <a:ext cx="3291840" cy="3291840"/>
          </a:xfrm>
          <a:prstGeom prst="rect">
            <a:avLst/>
          </a:prstGeom>
        </p:spPr>
      </p:pic>
      <p:sp>
        <p:nvSpPr>
          <p:cNvPr id="17" name="Rounded Rectangle 16">
            <a:extLst>
              <a:ext uri="{FF2B5EF4-FFF2-40B4-BE49-F238E27FC236}">
                <a16:creationId xmlns:a16="http://schemas.microsoft.com/office/drawing/2014/main" id="{080B7D90-3DF1-4514-B26D-616BE35553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54749" y="2423160"/>
            <a:ext cx="5613569" cy="3930315"/>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Content Placeholder 7">
            <a:extLst>
              <a:ext uri="{FF2B5EF4-FFF2-40B4-BE49-F238E27FC236}">
                <a16:creationId xmlns:a16="http://schemas.microsoft.com/office/drawing/2014/main" id="{00B3296C-128F-4CFD-99B6-54B8A9F3E2E7}"/>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6578516" y="3383348"/>
            <a:ext cx="4974336" cy="2014606"/>
          </a:xfrm>
          <a:prstGeom prst="rect">
            <a:avLst/>
          </a:prstGeom>
        </p:spPr>
      </p:pic>
    </p:spTree>
    <p:extLst>
      <p:ext uri="{BB962C8B-B14F-4D97-AF65-F5344CB8AC3E}">
        <p14:creationId xmlns:p14="http://schemas.microsoft.com/office/powerpoint/2010/main" val="25170433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2151139A-886F-4B97-8815-729AD3831B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3" name="Rectangle 12">
            <a:extLst>
              <a:ext uri="{FF2B5EF4-FFF2-40B4-BE49-F238E27FC236}">
                <a16:creationId xmlns:a16="http://schemas.microsoft.com/office/drawing/2014/main" id="{AB5E08C4-8CDD-4623-A5B8-E998C6DEE3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492"/>
            <a:ext cx="12191998" cy="1575955"/>
          </a:xfrm>
          <a:prstGeom prst="rect">
            <a:avLst/>
          </a:prstGeom>
          <a:gradFill>
            <a:gsLst>
              <a:gs pos="0">
                <a:schemeClr val="accent1">
                  <a:lumMod val="50000"/>
                </a:scheme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15F33878-D502-4FFA-8ACE-F2AECDB2A2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35"/>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D3539FEE-81D3-4406-802E-60B20B16F4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8" y="-5307777"/>
            <a:ext cx="1576446" cy="12192001"/>
          </a:xfrm>
          <a:prstGeom prst="rect">
            <a:avLst/>
          </a:prstGeom>
          <a:gradFill>
            <a:gsLst>
              <a:gs pos="16000">
                <a:srgbClr val="000000">
                  <a:alpha val="0"/>
                </a:srgbClr>
              </a:gs>
              <a:gs pos="99000">
                <a:srgbClr val="000000">
                  <a:alpha val="87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DC701763-729E-462F-A5A8-E0DEFEB1E2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25434" y="986"/>
            <a:ext cx="4303422" cy="1575461"/>
          </a:xfrm>
          <a:prstGeom prst="rect">
            <a:avLst/>
          </a:prstGeom>
          <a:gradFill>
            <a:gsLst>
              <a:gs pos="0">
                <a:schemeClr val="accent1">
                  <a:alpha val="17000"/>
                </a:schemeClr>
              </a:gs>
              <a:gs pos="74000">
                <a:schemeClr val="accent1">
                  <a:lumMod val="5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31C903A7-099C-F54C-8298-73408F99FEC0}"/>
              </a:ext>
            </a:extLst>
          </p:cNvPr>
          <p:cNvSpPr txBox="1"/>
          <p:nvPr/>
        </p:nvSpPr>
        <p:spPr>
          <a:xfrm>
            <a:off x="699714" y="353160"/>
            <a:ext cx="7091300" cy="898581"/>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2800" b="1">
                <a:solidFill>
                  <a:srgbClr val="FFFFFF"/>
                </a:solidFill>
                <a:latin typeface="+mj-lt"/>
                <a:ea typeface="+mj-ea"/>
                <a:cs typeface="+mj-cs"/>
              </a:rPr>
              <a:t>300+ Libraries Financially Supporting the OLH</a:t>
            </a:r>
          </a:p>
        </p:txBody>
      </p:sp>
      <p:pic>
        <p:nvPicPr>
          <p:cNvPr id="6" name="Picture 5">
            <a:extLst>
              <a:ext uri="{FF2B5EF4-FFF2-40B4-BE49-F238E27FC236}">
                <a16:creationId xmlns:a16="http://schemas.microsoft.com/office/drawing/2014/main" id="{9A436546-44DF-EA48-9FB2-86B6DEC144A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5748" y="3538858"/>
            <a:ext cx="5131088" cy="1282772"/>
          </a:xfrm>
          <a:prstGeom prst="rect">
            <a:avLst/>
          </a:prstGeom>
        </p:spPr>
      </p:pic>
      <p:pic>
        <p:nvPicPr>
          <p:cNvPr id="5" name="Content Placeholder 8">
            <a:extLst>
              <a:ext uri="{FF2B5EF4-FFF2-40B4-BE49-F238E27FC236}">
                <a16:creationId xmlns:a16="http://schemas.microsoft.com/office/drawing/2014/main" id="{6584FD86-DF9D-9840-A57D-A30A61081399}"/>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6345165" y="2217815"/>
            <a:ext cx="4831215" cy="3997831"/>
          </a:xfrm>
          <a:prstGeom prst="rect">
            <a:avLst/>
          </a:prstGeom>
        </p:spPr>
      </p:pic>
    </p:spTree>
    <p:extLst>
      <p:ext uri="{BB962C8B-B14F-4D97-AF65-F5344CB8AC3E}">
        <p14:creationId xmlns:p14="http://schemas.microsoft.com/office/powerpoint/2010/main" val="5792074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5">
            <a:extLst>
              <a:ext uri="{FF2B5EF4-FFF2-40B4-BE49-F238E27FC236}">
                <a16:creationId xmlns:a16="http://schemas.microsoft.com/office/drawing/2014/main" id="{7155F36A-5169-ED4D-A26C-E8520E2E038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05246" y="2498534"/>
            <a:ext cx="10515600" cy="1716669"/>
          </a:xfrm>
        </p:spPr>
      </p:pic>
      <p:sp>
        <p:nvSpPr>
          <p:cNvPr id="6" name="Rectangle 5">
            <a:extLst>
              <a:ext uri="{FF2B5EF4-FFF2-40B4-BE49-F238E27FC236}">
                <a16:creationId xmlns:a16="http://schemas.microsoft.com/office/drawing/2014/main" id="{2A59B0EE-852F-1245-8992-3ED6E64A106B}"/>
              </a:ext>
            </a:extLst>
          </p:cNvPr>
          <p:cNvSpPr/>
          <p:nvPr/>
        </p:nvSpPr>
        <p:spPr>
          <a:xfrm>
            <a:off x="2858527" y="1233966"/>
            <a:ext cx="6096000" cy="954107"/>
          </a:xfrm>
          <a:prstGeom prst="rect">
            <a:avLst/>
          </a:prstGeom>
        </p:spPr>
        <p:txBody>
          <a:bodyPr>
            <a:spAutoFit/>
          </a:bodyPr>
          <a:lstStyle/>
          <a:p>
            <a:pPr algn="ctr" fontAlgn="base"/>
            <a:r>
              <a:rPr lang="en-IE" sz="2800" b="1" i="0" dirty="0">
                <a:solidFill>
                  <a:srgbClr val="111111"/>
                </a:solidFill>
                <a:effectLst/>
                <a:latin typeface="+mj-lt"/>
              </a:rPr>
              <a:t>28 Journals on or Supported by the Platform (</a:t>
            </a:r>
            <a:r>
              <a:rPr lang="en-GB" dirty="0"/>
              <a:t> </a:t>
            </a:r>
            <a:r>
              <a:rPr lang="en-GB" sz="2800" b="1" dirty="0">
                <a:latin typeface="+mj-lt"/>
              </a:rPr>
              <a:t>532 articles published</a:t>
            </a:r>
            <a:r>
              <a:rPr lang="en-IE" sz="2800" b="1" i="0" dirty="0">
                <a:solidFill>
                  <a:srgbClr val="111111"/>
                </a:solidFill>
                <a:effectLst/>
                <a:latin typeface="+mj-lt"/>
              </a:rPr>
              <a:t> in 2019)</a:t>
            </a:r>
          </a:p>
        </p:txBody>
      </p:sp>
      <p:pic>
        <p:nvPicPr>
          <p:cNvPr id="8" name="Picture 7">
            <a:extLst>
              <a:ext uri="{FF2B5EF4-FFF2-40B4-BE49-F238E27FC236}">
                <a16:creationId xmlns:a16="http://schemas.microsoft.com/office/drawing/2014/main" id="{E459BA78-6EE7-9147-8021-FC2EA2A20F0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6092" y="381743"/>
            <a:ext cx="2575678" cy="646163"/>
          </a:xfrm>
          <a:prstGeom prst="rect">
            <a:avLst/>
          </a:prstGeom>
        </p:spPr>
      </p:pic>
      <p:pic>
        <p:nvPicPr>
          <p:cNvPr id="10" name="Picture 9" descr="A picture containing building, sitting, table, large&#10;&#10;Description automatically generated">
            <a:extLst>
              <a:ext uri="{FF2B5EF4-FFF2-40B4-BE49-F238E27FC236}">
                <a16:creationId xmlns:a16="http://schemas.microsoft.com/office/drawing/2014/main" id="{D693503B-2D73-D54A-A652-34EED4724A07}"/>
              </a:ext>
            </a:extLst>
          </p:cNvPr>
          <p:cNvPicPr>
            <a:picLocks noChangeAspect="1"/>
          </p:cNvPicPr>
          <p:nvPr/>
        </p:nvPicPr>
        <p:blipFill>
          <a:blip r:embed="rId4"/>
          <a:stretch>
            <a:fillRect/>
          </a:stretch>
        </p:blipFill>
        <p:spPr>
          <a:xfrm>
            <a:off x="3897800" y="4215203"/>
            <a:ext cx="1213664" cy="1778385"/>
          </a:xfrm>
          <a:prstGeom prst="rect">
            <a:avLst/>
          </a:prstGeom>
        </p:spPr>
      </p:pic>
      <p:pic>
        <p:nvPicPr>
          <p:cNvPr id="14" name="Picture 13" descr="A close up of a bicycle&#10;&#10;Description automatically generated">
            <a:extLst>
              <a:ext uri="{FF2B5EF4-FFF2-40B4-BE49-F238E27FC236}">
                <a16:creationId xmlns:a16="http://schemas.microsoft.com/office/drawing/2014/main" id="{55D74F4D-9D1E-E84A-86CF-A5B45B72C129}"/>
              </a:ext>
            </a:extLst>
          </p:cNvPr>
          <p:cNvPicPr>
            <a:picLocks noChangeAspect="1"/>
          </p:cNvPicPr>
          <p:nvPr/>
        </p:nvPicPr>
        <p:blipFill>
          <a:blip r:embed="rId5"/>
          <a:stretch>
            <a:fillRect/>
          </a:stretch>
        </p:blipFill>
        <p:spPr>
          <a:xfrm>
            <a:off x="6904262" y="4276921"/>
            <a:ext cx="1214715" cy="1716668"/>
          </a:xfrm>
          <a:prstGeom prst="rect">
            <a:avLst/>
          </a:prstGeom>
        </p:spPr>
      </p:pic>
      <p:pic>
        <p:nvPicPr>
          <p:cNvPr id="16" name="Picture 15" descr="A black and blue text&#10;&#10;Description automatically generated">
            <a:extLst>
              <a:ext uri="{FF2B5EF4-FFF2-40B4-BE49-F238E27FC236}">
                <a16:creationId xmlns:a16="http://schemas.microsoft.com/office/drawing/2014/main" id="{876E0BCD-F4B4-544E-B4EF-4167B0092BD7}"/>
              </a:ext>
            </a:extLst>
          </p:cNvPr>
          <p:cNvPicPr>
            <a:picLocks noChangeAspect="1"/>
          </p:cNvPicPr>
          <p:nvPr/>
        </p:nvPicPr>
        <p:blipFill>
          <a:blip r:embed="rId6"/>
          <a:stretch>
            <a:fillRect/>
          </a:stretch>
        </p:blipFill>
        <p:spPr>
          <a:xfrm>
            <a:off x="8395855" y="4267200"/>
            <a:ext cx="1215510" cy="1726389"/>
          </a:xfrm>
          <a:prstGeom prst="rect">
            <a:avLst/>
          </a:prstGeom>
        </p:spPr>
      </p:pic>
      <p:pic>
        <p:nvPicPr>
          <p:cNvPr id="18" name="Picture 17" descr="A close up of text on a black background&#10;&#10;Description automatically generated">
            <a:extLst>
              <a:ext uri="{FF2B5EF4-FFF2-40B4-BE49-F238E27FC236}">
                <a16:creationId xmlns:a16="http://schemas.microsoft.com/office/drawing/2014/main" id="{65A29AA8-32B4-E941-8574-F0A16987146E}"/>
              </a:ext>
            </a:extLst>
          </p:cNvPr>
          <p:cNvPicPr>
            <a:picLocks noChangeAspect="1"/>
          </p:cNvPicPr>
          <p:nvPr/>
        </p:nvPicPr>
        <p:blipFill>
          <a:blip r:embed="rId7"/>
          <a:stretch>
            <a:fillRect/>
          </a:stretch>
        </p:blipFill>
        <p:spPr>
          <a:xfrm>
            <a:off x="9888242" y="4276921"/>
            <a:ext cx="1310434" cy="1716668"/>
          </a:xfrm>
          <a:prstGeom prst="rect">
            <a:avLst/>
          </a:prstGeom>
        </p:spPr>
      </p:pic>
      <p:pic>
        <p:nvPicPr>
          <p:cNvPr id="20" name="Picture 19" descr="A picture containing drawing&#10;&#10;Description automatically generated">
            <a:extLst>
              <a:ext uri="{FF2B5EF4-FFF2-40B4-BE49-F238E27FC236}">
                <a16:creationId xmlns:a16="http://schemas.microsoft.com/office/drawing/2014/main" id="{66182345-64C2-3044-9D8A-E4AE472AA2CB}"/>
              </a:ext>
            </a:extLst>
          </p:cNvPr>
          <p:cNvPicPr>
            <a:picLocks noChangeAspect="1"/>
          </p:cNvPicPr>
          <p:nvPr/>
        </p:nvPicPr>
        <p:blipFill>
          <a:blip r:embed="rId8"/>
          <a:stretch>
            <a:fillRect/>
          </a:stretch>
        </p:blipFill>
        <p:spPr>
          <a:xfrm>
            <a:off x="2421724" y="4267200"/>
            <a:ext cx="1187145" cy="1726388"/>
          </a:xfrm>
          <a:prstGeom prst="rect">
            <a:avLst/>
          </a:prstGeom>
        </p:spPr>
      </p:pic>
      <p:pic>
        <p:nvPicPr>
          <p:cNvPr id="22" name="Picture 21" descr="A person holding a sign&#10;&#10;Description automatically generated">
            <a:extLst>
              <a:ext uri="{FF2B5EF4-FFF2-40B4-BE49-F238E27FC236}">
                <a16:creationId xmlns:a16="http://schemas.microsoft.com/office/drawing/2014/main" id="{BFCF67E5-FF53-614E-B13C-49AB0CB2E31F}"/>
              </a:ext>
            </a:extLst>
          </p:cNvPr>
          <p:cNvPicPr>
            <a:picLocks noChangeAspect="1"/>
          </p:cNvPicPr>
          <p:nvPr/>
        </p:nvPicPr>
        <p:blipFill>
          <a:blip r:embed="rId9"/>
          <a:stretch>
            <a:fillRect/>
          </a:stretch>
        </p:blipFill>
        <p:spPr>
          <a:xfrm flipH="1">
            <a:off x="871152" y="4267200"/>
            <a:ext cx="1258175" cy="1716669"/>
          </a:xfrm>
          <a:prstGeom prst="rect">
            <a:avLst/>
          </a:prstGeom>
        </p:spPr>
      </p:pic>
      <p:pic>
        <p:nvPicPr>
          <p:cNvPr id="24" name="Picture 23" descr="A picture containing man&#10;&#10;Description automatically generated">
            <a:extLst>
              <a:ext uri="{FF2B5EF4-FFF2-40B4-BE49-F238E27FC236}">
                <a16:creationId xmlns:a16="http://schemas.microsoft.com/office/drawing/2014/main" id="{E635E727-912D-3D44-8FAF-D32710E23678}"/>
              </a:ext>
            </a:extLst>
          </p:cNvPr>
          <p:cNvPicPr>
            <a:picLocks noChangeAspect="1"/>
          </p:cNvPicPr>
          <p:nvPr/>
        </p:nvPicPr>
        <p:blipFill>
          <a:blip r:embed="rId10"/>
          <a:stretch>
            <a:fillRect/>
          </a:stretch>
        </p:blipFill>
        <p:spPr>
          <a:xfrm>
            <a:off x="5377341" y="4276922"/>
            <a:ext cx="1250043" cy="1726388"/>
          </a:xfrm>
          <a:prstGeom prst="rect">
            <a:avLst/>
          </a:prstGeom>
        </p:spPr>
      </p:pic>
    </p:spTree>
    <p:extLst>
      <p:ext uri="{BB962C8B-B14F-4D97-AF65-F5344CB8AC3E}">
        <p14:creationId xmlns:p14="http://schemas.microsoft.com/office/powerpoint/2010/main" val="38968048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6775590-8029-4E90-B06C-CBCC300106DB}"/>
              </a:ext>
            </a:extLst>
          </p:cNvPr>
          <p:cNvSpPr/>
          <p:nvPr/>
        </p:nvSpPr>
        <p:spPr>
          <a:xfrm>
            <a:off x="0" y="0"/>
            <a:ext cx="12192000" cy="6858000"/>
          </a:xfrm>
          <a:prstGeom prst="rect">
            <a:avLst/>
          </a:prstGeom>
          <a:solidFill>
            <a:schemeClr val="bg2">
              <a:lumMod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descr="Diagram&#10;&#10;Description automatically generated">
            <a:extLst>
              <a:ext uri="{FF2B5EF4-FFF2-40B4-BE49-F238E27FC236}">
                <a16:creationId xmlns:a16="http://schemas.microsoft.com/office/drawing/2014/main" id="{956B1325-1846-4D61-B169-6423ECE744F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05017" y="1361677"/>
            <a:ext cx="9340635" cy="5275517"/>
          </a:xfrm>
          <a:prstGeom prst="rect">
            <a:avLst/>
          </a:prstGeom>
        </p:spPr>
      </p:pic>
      <p:sp>
        <p:nvSpPr>
          <p:cNvPr id="4" name="TextBox 3">
            <a:extLst>
              <a:ext uri="{FF2B5EF4-FFF2-40B4-BE49-F238E27FC236}">
                <a16:creationId xmlns:a16="http://schemas.microsoft.com/office/drawing/2014/main" id="{FBC49E76-8D84-4DA5-894F-E5D238FAEE37}"/>
              </a:ext>
            </a:extLst>
          </p:cNvPr>
          <p:cNvSpPr txBox="1"/>
          <p:nvPr/>
        </p:nvSpPr>
        <p:spPr>
          <a:xfrm>
            <a:off x="410262" y="162119"/>
            <a:ext cx="9496613" cy="769441"/>
          </a:xfrm>
          <a:prstGeom prst="rect">
            <a:avLst/>
          </a:prstGeom>
          <a:noFill/>
        </p:spPr>
        <p:txBody>
          <a:bodyPr wrap="square" rtlCol="0">
            <a:spAutoFit/>
          </a:bodyPr>
          <a:lstStyle/>
          <a:p>
            <a:r>
              <a:rPr lang="en-GB" sz="4400" b="1" dirty="0">
                <a:solidFill>
                  <a:srgbClr val="EEDA3B"/>
                </a:solidFill>
                <a:latin typeface="Roboto Slab" pitchFamily="2" charset="0"/>
                <a:ea typeface="Roboto Slab" pitchFamily="2" charset="0"/>
              </a:rPr>
              <a:t>Opening the Future in a nutshell</a:t>
            </a:r>
          </a:p>
        </p:txBody>
      </p:sp>
    </p:spTree>
    <p:extLst>
      <p:ext uri="{BB962C8B-B14F-4D97-AF65-F5344CB8AC3E}">
        <p14:creationId xmlns:p14="http://schemas.microsoft.com/office/powerpoint/2010/main" val="24921443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8FC9BE17-9A7B-462D-AE50-3D87773873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8" descr="A picture containing toy&#10;&#10;Description automatically generated">
            <a:extLst>
              <a:ext uri="{FF2B5EF4-FFF2-40B4-BE49-F238E27FC236}">
                <a16:creationId xmlns:a16="http://schemas.microsoft.com/office/drawing/2014/main" id="{5C7925E2-FADB-427A-B751-E9F8351D50C2}"/>
              </a:ext>
            </a:extLst>
          </p:cNvPr>
          <p:cNvPicPr>
            <a:picLocks noChangeAspect="1"/>
          </p:cNvPicPr>
          <p:nvPr/>
        </p:nvPicPr>
        <p:blipFill rotWithShape="1">
          <a:blip r:embed="rId2"/>
          <a:srcRect t="7961" r="23298" b="1130"/>
          <a:stretch/>
        </p:blipFill>
        <p:spPr>
          <a:xfrm>
            <a:off x="3523488" y="10"/>
            <a:ext cx="8668512" cy="6857990"/>
          </a:xfrm>
          <a:prstGeom prst="rect">
            <a:avLst/>
          </a:prstGeom>
        </p:spPr>
      </p:pic>
      <p:sp>
        <p:nvSpPr>
          <p:cNvPr id="9" name="Rectangle 13">
            <a:extLst>
              <a:ext uri="{FF2B5EF4-FFF2-40B4-BE49-F238E27FC236}">
                <a16:creationId xmlns:a16="http://schemas.microsoft.com/office/drawing/2014/main" id="{3EBE8569-6AEC-4B8C-8D53-2DE337CDB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2A59B0EE-852F-1245-8992-3ED6E64A106B}"/>
              </a:ext>
            </a:extLst>
          </p:cNvPr>
          <p:cNvSpPr/>
          <p:nvPr/>
        </p:nvSpPr>
        <p:spPr>
          <a:xfrm>
            <a:off x="371094" y="1161288"/>
            <a:ext cx="3438144" cy="1124712"/>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2800" b="1">
                <a:latin typeface="+mj-lt"/>
                <a:ea typeface="+mj-ea"/>
                <a:cs typeface="+mj-cs"/>
              </a:rPr>
              <a:t>New Models</a:t>
            </a:r>
            <a:endParaRPr lang="en-US" sz="2800">
              <a:latin typeface="+mj-lt"/>
              <a:ea typeface="+mj-ea"/>
              <a:cs typeface="+mj-cs"/>
            </a:endParaRPr>
          </a:p>
        </p:txBody>
      </p:sp>
      <p:sp>
        <p:nvSpPr>
          <p:cNvPr id="11" name="Rectangle 15">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3" name="Rectangle 17">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9144"/>
          </a:xfrm>
          <a:prstGeom prst="rect">
            <a:avLst/>
          </a:prstGeom>
          <a:solidFill>
            <a:srgbClr val="D5D5D5"/>
          </a:solidFill>
          <a:ln w="3175">
            <a:solidFill>
              <a:srgbClr val="D5D5D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51ABE2C3-46D7-4B4F-92E2-FD1DDD95070F}"/>
              </a:ext>
            </a:extLst>
          </p:cNvPr>
          <p:cNvSpPr txBox="1"/>
          <p:nvPr/>
        </p:nvSpPr>
        <p:spPr>
          <a:xfrm>
            <a:off x="371094" y="2718054"/>
            <a:ext cx="7449692" cy="3207258"/>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rmAutofit/>
          </a:bodyPr>
          <a:lstStyle/>
          <a:p>
            <a:pPr marL="285750" indent="-228600">
              <a:lnSpc>
                <a:spcPct val="90000"/>
              </a:lnSpc>
              <a:spcAft>
                <a:spcPts val="600"/>
              </a:spcAft>
              <a:buFont typeface="Arial" panose="020B0604020202020204" pitchFamily="34" charset="0"/>
              <a:buChar char="•"/>
            </a:pPr>
            <a:r>
              <a:rPr lang="en-US" sz="1700" dirty="0"/>
              <a:t>Preprints and subject repositories</a:t>
            </a:r>
          </a:p>
          <a:p>
            <a:pPr marL="285750" indent="-228600">
              <a:lnSpc>
                <a:spcPct val="90000"/>
              </a:lnSpc>
              <a:spcAft>
                <a:spcPts val="600"/>
              </a:spcAft>
              <a:buFont typeface="Arial" panose="020B0604020202020204" pitchFamily="34" charset="0"/>
              <a:buChar char="•"/>
            </a:pPr>
            <a:r>
              <a:rPr lang="en-US" sz="1700" dirty="0"/>
              <a:t>Open and post-publication peer review (peer review can be pretty terrible)</a:t>
            </a:r>
            <a:endParaRPr lang="en-US" sz="1700" dirty="0">
              <a:cs typeface="Calibri"/>
            </a:endParaRPr>
          </a:p>
          <a:p>
            <a:pPr marL="285750" indent="-228600">
              <a:lnSpc>
                <a:spcPct val="90000"/>
              </a:lnSpc>
              <a:spcAft>
                <a:spcPts val="600"/>
              </a:spcAft>
              <a:buFont typeface="Arial" panose="020B0604020202020204" pitchFamily="34" charset="0"/>
              <a:buChar char="•"/>
            </a:pPr>
            <a:r>
              <a:rPr lang="en-US" sz="1700" dirty="0"/>
              <a:t>Rolling publication</a:t>
            </a:r>
            <a:endParaRPr lang="en-US" sz="1700" dirty="0">
              <a:cs typeface="Calibri"/>
            </a:endParaRPr>
          </a:p>
          <a:p>
            <a:pPr marL="285750" indent="-228600">
              <a:lnSpc>
                <a:spcPct val="90000"/>
              </a:lnSpc>
              <a:spcAft>
                <a:spcPts val="600"/>
              </a:spcAft>
              <a:buFont typeface="Arial" panose="020B0604020202020204" pitchFamily="34" charset="0"/>
              <a:buChar char="•"/>
            </a:pPr>
            <a:r>
              <a:rPr lang="en-US" sz="1700" dirty="0">
                <a:cs typeface="Calibri"/>
              </a:rPr>
              <a:t>Software platforms: Janeway</a:t>
            </a:r>
          </a:p>
          <a:p>
            <a:pPr marL="285750" indent="-228600">
              <a:lnSpc>
                <a:spcPct val="90000"/>
              </a:lnSpc>
              <a:spcAft>
                <a:spcPts val="600"/>
              </a:spcAft>
              <a:buFont typeface="Arial" panose="020B0604020202020204" pitchFamily="34" charset="0"/>
              <a:buChar char="•"/>
            </a:pPr>
            <a:r>
              <a:rPr lang="en-US" sz="1700" dirty="0">
                <a:cs typeface="Calibri"/>
              </a:rPr>
              <a:t>Remix, re-use, and versioning</a:t>
            </a:r>
          </a:p>
          <a:p>
            <a:pPr marL="285750" indent="-228600">
              <a:lnSpc>
                <a:spcPct val="90000"/>
              </a:lnSpc>
              <a:spcAft>
                <a:spcPts val="600"/>
              </a:spcAft>
              <a:buFont typeface="Arial" panose="020B0604020202020204" pitchFamily="34" charset="0"/>
              <a:buChar char="•"/>
            </a:pPr>
            <a:r>
              <a:rPr lang="en-US" sz="1700" dirty="0">
                <a:cs typeface="Calibri"/>
              </a:rPr>
              <a:t>Articles as coherent stylistic units (non-unified citation styles)</a:t>
            </a:r>
          </a:p>
          <a:p>
            <a:pPr marL="285750" indent="-228600">
              <a:lnSpc>
                <a:spcPct val="90000"/>
              </a:lnSpc>
              <a:spcAft>
                <a:spcPts val="600"/>
              </a:spcAft>
              <a:buFont typeface="Arial" panose="020B0604020202020204" pitchFamily="34" charset="0"/>
              <a:buChar char="•"/>
            </a:pPr>
            <a:r>
              <a:rPr lang="en-US" sz="1700" dirty="0">
                <a:cs typeface="Calibri"/>
              </a:rPr>
              <a:t>Variable-length work</a:t>
            </a:r>
          </a:p>
        </p:txBody>
      </p:sp>
    </p:spTree>
    <p:extLst>
      <p:ext uri="{BB962C8B-B14F-4D97-AF65-F5344CB8AC3E}">
        <p14:creationId xmlns:p14="http://schemas.microsoft.com/office/powerpoint/2010/main" val="41613908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2"/>
            <a:ext cx="7058307" cy="196426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36D30126-6314-4A93-B27E-5C66CF7819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9184" y="2432305"/>
            <a:ext cx="7056669" cy="4102852"/>
          </a:xfrm>
          <a:prstGeom prst="rect">
            <a:avLst/>
          </a:prstGeom>
          <a:solidFill>
            <a:srgbClr val="7F7F7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557B98E0-F9BD-452C-8CFA-A2C3E2ED9F6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6744" y="3324021"/>
            <a:ext cx="6579910" cy="2319419"/>
          </a:xfrm>
          <a:prstGeom prst="rect">
            <a:avLst/>
          </a:prstGeom>
        </p:spPr>
      </p:pic>
      <p:sp>
        <p:nvSpPr>
          <p:cNvPr id="15" name="Rectangle 14">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p:cNvSpPr>
            <a:spLocks noGrp="1"/>
          </p:cNvSpPr>
          <p:nvPr>
            <p:ph idx="1"/>
          </p:nvPr>
        </p:nvSpPr>
        <p:spPr>
          <a:xfrm>
            <a:off x="8029319" y="917725"/>
            <a:ext cx="3424739" cy="4852362"/>
          </a:xfrm>
        </p:spPr>
        <p:txBody>
          <a:bodyPr anchor="ctr">
            <a:normAutofit/>
          </a:bodyPr>
          <a:lstStyle/>
          <a:p>
            <a:pPr marL="0" indent="0">
              <a:buNone/>
            </a:pPr>
            <a:endParaRPr lang="en-GB" sz="2000" b="1">
              <a:solidFill>
                <a:srgbClr val="FFFFFF"/>
              </a:solidFill>
            </a:endParaRPr>
          </a:p>
          <a:p>
            <a:pPr marL="0" indent="0">
              <a:buNone/>
            </a:pPr>
            <a:r>
              <a:rPr lang="en-GB" sz="2000" b="1" dirty="0">
                <a:solidFill>
                  <a:srgbClr val="FFFFFF"/>
                </a:solidFill>
              </a:rPr>
              <a:t>Thank you!</a:t>
            </a:r>
          </a:p>
          <a:p>
            <a:pPr marL="0" indent="0">
              <a:buNone/>
            </a:pPr>
            <a:endParaRPr lang="en-GB" sz="2000" b="1">
              <a:solidFill>
                <a:srgbClr val="FFFFFF"/>
              </a:solidFill>
            </a:endParaRPr>
          </a:p>
          <a:p>
            <a:pPr marL="0" indent="0">
              <a:buNone/>
            </a:pPr>
            <a:endParaRPr lang="en-GB" sz="2000">
              <a:solidFill>
                <a:srgbClr val="FFFFFF"/>
              </a:solidFill>
            </a:endParaRPr>
          </a:p>
          <a:p>
            <a:pPr marL="0" indent="0">
              <a:buNone/>
            </a:pPr>
            <a:r>
              <a:rPr lang="en-GB" sz="2000" dirty="0">
                <a:solidFill>
                  <a:srgbClr val="FFFFFF"/>
                </a:solidFill>
              </a:rPr>
              <a:t>Presentation licensed under a CC BY 4.0 license. All institutional images excluded from CC license.​ </a:t>
            </a:r>
            <a:endParaRPr lang="en-IE" sz="2000" dirty="0">
              <a:solidFill>
                <a:srgbClr val="FFFFFF"/>
              </a:solidFill>
            </a:endParaRPr>
          </a:p>
        </p:txBody>
      </p:sp>
    </p:spTree>
    <p:extLst>
      <p:ext uri="{BB962C8B-B14F-4D97-AF65-F5344CB8AC3E}">
        <p14:creationId xmlns:p14="http://schemas.microsoft.com/office/powerpoint/2010/main" val="15013234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lowchart: Document 9">
            <a:extLst>
              <a:ext uri="{FF2B5EF4-FFF2-40B4-BE49-F238E27FC236}">
                <a16:creationId xmlns:a16="http://schemas.microsoft.com/office/drawing/2014/main" id="{D12DDE76-C203-4047-9998-63900085B5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8175" y="0"/>
            <a:ext cx="3248025" cy="3400426"/>
          </a:xfrm>
          <a:prstGeom prst="flowChartDocument">
            <a:avLst/>
          </a:prstGeom>
          <a:solidFill>
            <a:srgbClr val="6C4A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a:extLst>
              <a:ext uri="{FF2B5EF4-FFF2-40B4-BE49-F238E27FC236}">
                <a16:creationId xmlns:a16="http://schemas.microsoft.com/office/drawing/2014/main" id="{27E6846D-22F9-2FFB-33D3-8C60310821C5}"/>
              </a:ext>
            </a:extLst>
          </p:cNvPr>
          <p:cNvPicPr>
            <a:picLocks noGrp="1" noChangeAspect="1"/>
          </p:cNvPicPr>
          <p:nvPr>
            <p:ph idx="1"/>
          </p:nvPr>
        </p:nvPicPr>
        <p:blipFill>
          <a:blip r:embed="rId2"/>
          <a:stretch>
            <a:fillRect/>
          </a:stretch>
        </p:blipFill>
        <p:spPr>
          <a:xfrm>
            <a:off x="4229100" y="639763"/>
            <a:ext cx="3525838" cy="5578475"/>
          </a:xfrm>
        </p:spPr>
      </p:pic>
      <p:pic>
        <p:nvPicPr>
          <p:cNvPr id="5" name="Picture 5" descr="Diagram&#10;&#10;Description automatically generated">
            <a:extLst>
              <a:ext uri="{FF2B5EF4-FFF2-40B4-BE49-F238E27FC236}">
                <a16:creationId xmlns:a16="http://schemas.microsoft.com/office/drawing/2014/main" id="{D74FB88E-D935-7B11-3BA2-BF2940925771}"/>
              </a:ext>
            </a:extLst>
          </p:cNvPr>
          <p:cNvPicPr>
            <a:picLocks noChangeAspect="1"/>
          </p:cNvPicPr>
          <p:nvPr/>
        </p:nvPicPr>
        <p:blipFill>
          <a:blip r:embed="rId3"/>
          <a:stretch>
            <a:fillRect/>
          </a:stretch>
        </p:blipFill>
        <p:spPr>
          <a:xfrm>
            <a:off x="7821613" y="639763"/>
            <a:ext cx="3708400" cy="5578475"/>
          </a:xfrm>
          <a:prstGeom prst="rect">
            <a:avLst/>
          </a:prstGeom>
        </p:spPr>
      </p:pic>
      <p:sp>
        <p:nvSpPr>
          <p:cNvPr id="2" name="Title 1">
            <a:extLst>
              <a:ext uri="{FF2B5EF4-FFF2-40B4-BE49-F238E27FC236}">
                <a16:creationId xmlns:a16="http://schemas.microsoft.com/office/drawing/2014/main" id="{599994C2-ACE7-F9F7-01A1-2FCE77A8F9F0}"/>
              </a:ext>
            </a:extLst>
          </p:cNvPr>
          <p:cNvSpPr>
            <a:spLocks noGrp="1"/>
          </p:cNvSpPr>
          <p:nvPr>
            <p:ph type="title"/>
          </p:nvPr>
        </p:nvSpPr>
        <p:spPr>
          <a:xfrm>
            <a:off x="838200" y="171162"/>
            <a:ext cx="2840182" cy="2371148"/>
          </a:xfrm>
        </p:spPr>
        <p:txBody>
          <a:bodyPr vert="horz" lIns="91440" tIns="45720" rIns="91440" bIns="45720" rtlCol="0" anchor="ctr">
            <a:normAutofit/>
          </a:bodyPr>
          <a:lstStyle/>
          <a:p>
            <a:r>
              <a:rPr lang="en-US" sz="3200" kern="1200">
                <a:solidFill>
                  <a:srgbClr val="FFFFFF"/>
                </a:solidFill>
                <a:latin typeface="+mj-lt"/>
                <a:ea typeface="+mj-ea"/>
                <a:cs typeface="+mj-cs"/>
              </a:rPr>
              <a:t>Background</a:t>
            </a:r>
          </a:p>
        </p:txBody>
      </p:sp>
    </p:spTree>
    <p:extLst>
      <p:ext uri="{BB962C8B-B14F-4D97-AF65-F5344CB8AC3E}">
        <p14:creationId xmlns:p14="http://schemas.microsoft.com/office/powerpoint/2010/main" val="28454518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Down Arrow 7">
            <a:extLst>
              <a:ext uri="{FF2B5EF4-FFF2-40B4-BE49-F238E27FC236}">
                <a16:creationId xmlns:a16="http://schemas.microsoft.com/office/drawing/2014/main" id="{73DE2CFE-42F2-48F0-8706-5264E012B1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288521" y="381403"/>
            <a:ext cx="2200313" cy="3342508"/>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6F1CA49-67DE-2BA4-D7C4-2EE566042A6A}"/>
              </a:ext>
            </a:extLst>
          </p:cNvPr>
          <p:cNvSpPr>
            <a:spLocks noGrp="1"/>
          </p:cNvSpPr>
          <p:nvPr>
            <p:ph type="title"/>
          </p:nvPr>
        </p:nvSpPr>
        <p:spPr>
          <a:xfrm>
            <a:off x="966952" y="1204108"/>
            <a:ext cx="2972369" cy="1781175"/>
          </a:xfrm>
        </p:spPr>
        <p:txBody>
          <a:bodyPr>
            <a:normAutofit/>
          </a:bodyPr>
          <a:lstStyle/>
          <a:p>
            <a:r>
              <a:rPr lang="en-GB" sz="3200" dirty="0">
                <a:solidFill>
                  <a:srgbClr val="FFFFFF"/>
                </a:solidFill>
                <a:cs typeface="Calibri Light"/>
              </a:rPr>
              <a:t>Scholarly Communications</a:t>
            </a:r>
            <a:endParaRPr lang="en-GB" sz="3200" dirty="0">
              <a:solidFill>
                <a:srgbClr val="FFFFFF"/>
              </a:solidFill>
            </a:endParaRPr>
          </a:p>
        </p:txBody>
      </p:sp>
      <p:pic>
        <p:nvPicPr>
          <p:cNvPr id="4" name="Picture 4" descr="A picture containing timeline&#10;&#10;Description automatically generated">
            <a:extLst>
              <a:ext uri="{FF2B5EF4-FFF2-40B4-BE49-F238E27FC236}">
                <a16:creationId xmlns:a16="http://schemas.microsoft.com/office/drawing/2014/main" id="{14E3D739-36D7-1D33-4A49-9EDD2AD8EC97}"/>
              </a:ext>
            </a:extLst>
          </p:cNvPr>
          <p:cNvPicPr>
            <a:picLocks noChangeAspect="1"/>
          </p:cNvPicPr>
          <p:nvPr/>
        </p:nvPicPr>
        <p:blipFill>
          <a:blip r:embed="rId2"/>
          <a:stretch>
            <a:fillRect/>
          </a:stretch>
        </p:blipFill>
        <p:spPr>
          <a:xfrm>
            <a:off x="4662102" y="1555254"/>
            <a:ext cx="6903723" cy="3624454"/>
          </a:xfrm>
          <a:prstGeom prst="rect">
            <a:avLst/>
          </a:prstGeom>
        </p:spPr>
      </p:pic>
    </p:spTree>
    <p:extLst>
      <p:ext uri="{BB962C8B-B14F-4D97-AF65-F5344CB8AC3E}">
        <p14:creationId xmlns:p14="http://schemas.microsoft.com/office/powerpoint/2010/main" val="35155323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4" descr="Diagram&#10;&#10;Description automatically generated">
            <a:extLst>
              <a:ext uri="{FF2B5EF4-FFF2-40B4-BE49-F238E27FC236}">
                <a16:creationId xmlns:a16="http://schemas.microsoft.com/office/drawing/2014/main" id="{786520CE-B0AB-15D5-C034-89C3FAD80AE8}"/>
              </a:ext>
            </a:extLst>
          </p:cNvPr>
          <p:cNvPicPr>
            <a:picLocks noGrp="1" noChangeAspect="1"/>
          </p:cNvPicPr>
          <p:nvPr>
            <p:ph idx="1"/>
          </p:nvPr>
        </p:nvPicPr>
        <p:blipFill>
          <a:blip r:embed="rId2"/>
          <a:stretch>
            <a:fillRect/>
          </a:stretch>
        </p:blipFill>
        <p:spPr>
          <a:xfrm>
            <a:off x="1334404" y="643466"/>
            <a:ext cx="9523192" cy="5571067"/>
          </a:xfrm>
          <a:prstGeom prst="rect">
            <a:avLst/>
          </a:prstGeom>
        </p:spPr>
      </p:pic>
    </p:spTree>
    <p:extLst>
      <p:ext uri="{BB962C8B-B14F-4D97-AF65-F5344CB8AC3E}">
        <p14:creationId xmlns:p14="http://schemas.microsoft.com/office/powerpoint/2010/main" val="36259635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5">
            <a:extLst>
              <a:ext uri="{FF2B5EF4-FFF2-40B4-BE49-F238E27FC236}">
                <a16:creationId xmlns:a16="http://schemas.microsoft.com/office/drawing/2014/main" id="{B26A2787-97B1-0F49-BA50-69213BC5927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3353" y="541866"/>
            <a:ext cx="10973620" cy="5435600"/>
          </a:xfrm>
        </p:spPr>
      </p:pic>
    </p:spTree>
    <p:extLst>
      <p:ext uri="{BB962C8B-B14F-4D97-AF65-F5344CB8AC3E}">
        <p14:creationId xmlns:p14="http://schemas.microsoft.com/office/powerpoint/2010/main" val="7402228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 name="Rectangle 8">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10">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12">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14">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16">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6" name="Isosceles Triangle 18">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a:extLst>
              <a:ext uri="{FF2B5EF4-FFF2-40B4-BE49-F238E27FC236}">
                <a16:creationId xmlns:a16="http://schemas.microsoft.com/office/drawing/2014/main" id="{4F20AA17-A71B-70B8-279B-1AB59A62B9D6}"/>
              </a:ext>
            </a:extLst>
          </p:cNvPr>
          <p:cNvPicPr>
            <a:picLocks noGrp="1" noChangeAspect="1"/>
          </p:cNvPicPr>
          <p:nvPr>
            <p:ph idx="1"/>
          </p:nvPr>
        </p:nvPicPr>
        <p:blipFill>
          <a:blip r:embed="rId2"/>
          <a:stretch>
            <a:fillRect/>
          </a:stretch>
        </p:blipFill>
        <p:spPr>
          <a:xfrm>
            <a:off x="660816" y="643467"/>
            <a:ext cx="10870368" cy="5571065"/>
          </a:xfrm>
          <a:prstGeom prst="rect">
            <a:avLst/>
          </a:prstGeom>
          <a:ln>
            <a:noFill/>
          </a:ln>
        </p:spPr>
      </p:pic>
      <p:sp>
        <p:nvSpPr>
          <p:cNvPr id="37" name="Isosceles Triangle 20">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849862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4" descr="Text&#10;&#10;Description automatically generated">
            <a:extLst>
              <a:ext uri="{FF2B5EF4-FFF2-40B4-BE49-F238E27FC236}">
                <a16:creationId xmlns:a16="http://schemas.microsoft.com/office/drawing/2014/main" id="{772AE446-D26A-1914-B0CC-8D61995A6C58}"/>
              </a:ext>
            </a:extLst>
          </p:cNvPr>
          <p:cNvPicPr>
            <a:picLocks noGrp="1" noChangeAspect="1"/>
          </p:cNvPicPr>
          <p:nvPr>
            <p:ph idx="1"/>
          </p:nvPr>
        </p:nvPicPr>
        <p:blipFill>
          <a:blip r:embed="rId2"/>
          <a:stretch>
            <a:fillRect/>
          </a:stretch>
        </p:blipFill>
        <p:spPr>
          <a:xfrm>
            <a:off x="913612" y="643466"/>
            <a:ext cx="10364775" cy="5571067"/>
          </a:xfrm>
          <a:prstGeom prst="rect">
            <a:avLst/>
          </a:prstGeom>
        </p:spPr>
      </p:pic>
    </p:spTree>
    <p:extLst>
      <p:ext uri="{BB962C8B-B14F-4D97-AF65-F5344CB8AC3E}">
        <p14:creationId xmlns:p14="http://schemas.microsoft.com/office/powerpoint/2010/main" val="20053667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B5FA7C47-B7C1-4D2E-AB49-ED23BA34BA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6">
            <a:extLst>
              <a:ext uri="{FF2B5EF4-FFF2-40B4-BE49-F238E27FC236}">
                <a16:creationId xmlns:a16="http://schemas.microsoft.com/office/drawing/2014/main" id="{596EE156-ABF1-4329-A6BA-03B4254E08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521144" y="911116"/>
            <a:ext cx="687754"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0" name="Rectangle 8">
            <a:extLst>
              <a:ext uri="{FF2B5EF4-FFF2-40B4-BE49-F238E27FC236}">
                <a16:creationId xmlns:a16="http://schemas.microsoft.com/office/drawing/2014/main" id="{19B9933F-AAB3-444A-8BB5-9CA194A8BC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0" y="1370435"/>
            <a:ext cx="527226"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32" name="Freeform 7">
            <a:extLst>
              <a:ext uri="{FF2B5EF4-FFF2-40B4-BE49-F238E27FC236}">
                <a16:creationId xmlns:a16="http://schemas.microsoft.com/office/drawing/2014/main" id="{7D20183A-0B1D-4A1F-89B1-ADBEDBC6E5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800164" y="643467"/>
            <a:ext cx="409371"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4" name="Rectangle 8">
            <a:extLst>
              <a:ext uri="{FF2B5EF4-FFF2-40B4-BE49-F238E27FC236}">
                <a16:creationId xmlns:a16="http://schemas.microsoft.com/office/drawing/2014/main" id="{131031D3-26CD-4214-A9A4-5857EFA15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95529" y="644382"/>
            <a:ext cx="3856024"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3" name="Content Placeholder 2">
            <a:extLst>
              <a:ext uri="{FF2B5EF4-FFF2-40B4-BE49-F238E27FC236}">
                <a16:creationId xmlns:a16="http://schemas.microsoft.com/office/drawing/2014/main" id="{DE882B17-C9E9-4AFF-9D33-2CB31A12C077}"/>
              </a:ext>
            </a:extLst>
          </p:cNvPr>
          <p:cNvSpPr>
            <a:spLocks noGrp="1"/>
          </p:cNvSpPr>
          <p:nvPr>
            <p:ph idx="1"/>
          </p:nvPr>
        </p:nvSpPr>
        <p:spPr>
          <a:xfrm>
            <a:off x="1139635" y="1095607"/>
            <a:ext cx="3200451" cy="4436483"/>
          </a:xfrm>
        </p:spPr>
        <p:txBody>
          <a:bodyPr vert="horz" lIns="91440" tIns="45720" rIns="91440" bIns="45720" rtlCol="0" anchor="t">
            <a:normAutofit/>
          </a:bodyPr>
          <a:lstStyle/>
          <a:p>
            <a:pPr marL="0" indent="0" fontAlgn="base">
              <a:buNone/>
            </a:pPr>
            <a:r>
              <a:rPr lang="en-GB" sz="1300" dirty="0">
                <a:solidFill>
                  <a:srgbClr val="FEFFFF"/>
                </a:solidFill>
              </a:rPr>
              <a:t>Peer-reviewed research</a:t>
            </a:r>
          </a:p>
          <a:p>
            <a:pPr marL="0" indent="0" fontAlgn="base">
              <a:buNone/>
            </a:pPr>
            <a:r>
              <a:rPr lang="en-GB" sz="1300" dirty="0">
                <a:solidFill>
                  <a:srgbClr val="FEFFFF"/>
                </a:solidFill>
              </a:rPr>
              <a:t>Free to read online</a:t>
            </a:r>
            <a:endParaRPr lang="en-GB" sz="1300" dirty="0">
              <a:solidFill>
                <a:srgbClr val="FEFFFF"/>
              </a:solidFill>
              <a:cs typeface="Calibri"/>
            </a:endParaRPr>
          </a:p>
          <a:p>
            <a:pPr marL="0" indent="0" fontAlgn="base">
              <a:buNone/>
            </a:pPr>
            <a:r>
              <a:rPr lang="en-GB" sz="1300" dirty="0">
                <a:solidFill>
                  <a:srgbClr val="FEFFFF"/>
                </a:solidFill>
              </a:rPr>
              <a:t>Permission to re-use</a:t>
            </a:r>
            <a:endParaRPr lang="en-GB" sz="1300" dirty="0">
              <a:solidFill>
                <a:srgbClr val="FEFFFF"/>
              </a:solidFill>
              <a:cs typeface="Calibri"/>
            </a:endParaRPr>
          </a:p>
          <a:p>
            <a:pPr marL="0" indent="0">
              <a:buNone/>
            </a:pPr>
            <a:endParaRPr lang="en-GB" sz="1300" dirty="0">
              <a:solidFill>
                <a:srgbClr val="FEFFFF"/>
              </a:solidFill>
              <a:cs typeface="Calibri"/>
            </a:endParaRPr>
          </a:p>
          <a:p>
            <a:pPr marL="0" indent="0" fontAlgn="base">
              <a:buNone/>
            </a:pPr>
            <a:br>
              <a:rPr lang="en-GB" sz="1300" dirty="0"/>
            </a:br>
            <a:r>
              <a:rPr lang="en-GB" sz="1300" dirty="0">
                <a:solidFill>
                  <a:srgbClr val="FEFFFF"/>
                </a:solidFill>
              </a:rPr>
              <a:t>Gold: at publisher/source</a:t>
            </a:r>
            <a:endParaRPr lang="en-GB" sz="1300" dirty="0">
              <a:solidFill>
                <a:srgbClr val="FEFFFF"/>
              </a:solidFill>
              <a:cs typeface="Calibri"/>
            </a:endParaRPr>
          </a:p>
          <a:p>
            <a:pPr marL="0" indent="0" fontAlgn="base">
              <a:buNone/>
            </a:pPr>
            <a:r>
              <a:rPr lang="en-GB" sz="1300" dirty="0">
                <a:solidFill>
                  <a:srgbClr val="FEFFFF"/>
                </a:solidFill>
              </a:rPr>
              <a:t>Green: institutional/subject repository</a:t>
            </a:r>
            <a:endParaRPr lang="en-GB" sz="1300" dirty="0">
              <a:solidFill>
                <a:srgbClr val="FEFFFF"/>
              </a:solidFill>
              <a:cs typeface="Calibri"/>
            </a:endParaRPr>
          </a:p>
          <a:p>
            <a:pPr marL="0" indent="0" fontAlgn="base">
              <a:buNone/>
            </a:pPr>
            <a:r>
              <a:rPr lang="en-GB" sz="1300" dirty="0">
                <a:solidFill>
                  <a:srgbClr val="FEFFFF"/>
                </a:solidFill>
              </a:rPr>
              <a:t>Bronze: Available on a publisher website, but not licensed</a:t>
            </a:r>
            <a:endParaRPr lang="en-GB" sz="1300" dirty="0">
              <a:solidFill>
                <a:srgbClr val="FEFFFF"/>
              </a:solidFill>
              <a:cs typeface="Calibri"/>
            </a:endParaRPr>
          </a:p>
          <a:p>
            <a:pPr marL="0" indent="0">
              <a:buNone/>
            </a:pPr>
            <a:endParaRPr lang="en-GB" sz="1300" dirty="0">
              <a:solidFill>
                <a:srgbClr val="FEFFFF"/>
              </a:solidFill>
              <a:cs typeface="Calibri"/>
            </a:endParaRPr>
          </a:p>
          <a:p>
            <a:pPr marL="0" indent="0" fontAlgn="base">
              <a:buNone/>
            </a:pPr>
            <a:br>
              <a:rPr lang="en-GB" sz="1300" dirty="0"/>
            </a:br>
            <a:r>
              <a:rPr lang="en-GB" sz="1300" dirty="0">
                <a:solidFill>
                  <a:srgbClr val="FEFFFF"/>
                </a:solidFill>
              </a:rPr>
              <a:t>Gratis: free to read</a:t>
            </a:r>
            <a:endParaRPr lang="en-GB" sz="1300" dirty="0">
              <a:solidFill>
                <a:srgbClr val="FEFFFF"/>
              </a:solidFill>
              <a:cs typeface="Calibri"/>
            </a:endParaRPr>
          </a:p>
          <a:p>
            <a:pPr marL="0" indent="0" fontAlgn="base">
              <a:buNone/>
            </a:pPr>
            <a:r>
              <a:rPr lang="en-GB" sz="1300" dirty="0">
                <a:solidFill>
                  <a:srgbClr val="FEFFFF"/>
                </a:solidFill>
              </a:rPr>
              <a:t>Libre: free to re-use</a:t>
            </a:r>
            <a:endParaRPr lang="en-GB" sz="1300" dirty="0">
              <a:solidFill>
                <a:srgbClr val="FEFFFF"/>
              </a:solidFill>
              <a:cs typeface="Calibri"/>
            </a:endParaRPr>
          </a:p>
          <a:p>
            <a:endParaRPr lang="en-GB" sz="1300">
              <a:solidFill>
                <a:srgbClr val="FEFFFF"/>
              </a:solidFill>
            </a:endParaRPr>
          </a:p>
        </p:txBody>
      </p:sp>
      <p:pic>
        <p:nvPicPr>
          <p:cNvPr id="10" name="Picture 9">
            <a:extLst>
              <a:ext uri="{FF2B5EF4-FFF2-40B4-BE49-F238E27FC236}">
                <a16:creationId xmlns:a16="http://schemas.microsoft.com/office/drawing/2014/main" id="{FC61ACBC-4E4C-40EB-8320-3B716FA8523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98268" y="1961476"/>
            <a:ext cx="6539075" cy="2615628"/>
          </a:xfrm>
          <a:prstGeom prst="rect">
            <a:avLst/>
          </a:prstGeom>
        </p:spPr>
      </p:pic>
    </p:spTree>
    <p:extLst>
      <p:ext uri="{BB962C8B-B14F-4D97-AF65-F5344CB8AC3E}">
        <p14:creationId xmlns:p14="http://schemas.microsoft.com/office/powerpoint/2010/main" val="42800285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CB19CB5-6D23-48F2-AA89-D45068678E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28"/>
            <a:ext cx="12192000" cy="6857143"/>
          </a:xfrm>
          <a:prstGeom prst="rect">
            <a:avLst/>
          </a:prstGeom>
        </p:spPr>
      </p:pic>
      <p:sp>
        <p:nvSpPr>
          <p:cNvPr id="4" name="TextBox 3">
            <a:extLst>
              <a:ext uri="{FF2B5EF4-FFF2-40B4-BE49-F238E27FC236}">
                <a16:creationId xmlns:a16="http://schemas.microsoft.com/office/drawing/2014/main" id="{D00CF39E-7931-476D-864F-1A28D3686C35}"/>
              </a:ext>
            </a:extLst>
          </p:cNvPr>
          <p:cNvSpPr txBox="1"/>
          <p:nvPr/>
        </p:nvSpPr>
        <p:spPr>
          <a:xfrm>
            <a:off x="878926" y="309482"/>
            <a:ext cx="10943196" cy="769441"/>
          </a:xfrm>
          <a:prstGeom prst="rect">
            <a:avLst/>
          </a:prstGeom>
          <a:noFill/>
        </p:spPr>
        <p:txBody>
          <a:bodyPr wrap="square" lIns="91440" tIns="45720" rIns="91440" bIns="45720" rtlCol="0" anchor="t">
            <a:spAutoFit/>
          </a:bodyPr>
          <a:lstStyle/>
          <a:p>
            <a:pPr algn="r"/>
            <a:r>
              <a:rPr lang="en-GB" sz="4400" b="1" dirty="0">
                <a:solidFill>
                  <a:srgbClr val="EEDA3B"/>
                </a:solidFill>
                <a:latin typeface="Roboto Slab"/>
                <a:ea typeface="Roboto Slab" pitchFamily="2" charset="0"/>
              </a:rPr>
              <a:t>Why OA and why does it matter?</a:t>
            </a:r>
          </a:p>
        </p:txBody>
      </p:sp>
      <p:sp>
        <p:nvSpPr>
          <p:cNvPr id="6" name="TextBox 5">
            <a:extLst>
              <a:ext uri="{FF2B5EF4-FFF2-40B4-BE49-F238E27FC236}">
                <a16:creationId xmlns:a16="http://schemas.microsoft.com/office/drawing/2014/main" id="{D7015574-8746-450C-8B71-A12093A053FE}"/>
              </a:ext>
            </a:extLst>
          </p:cNvPr>
          <p:cNvSpPr txBox="1"/>
          <p:nvPr/>
        </p:nvSpPr>
        <p:spPr>
          <a:xfrm>
            <a:off x="3311371" y="1388502"/>
            <a:ext cx="8306528" cy="4893647"/>
          </a:xfrm>
          <a:prstGeom prst="rect">
            <a:avLst/>
          </a:prstGeom>
          <a:noFill/>
        </p:spPr>
        <p:txBody>
          <a:bodyPr wrap="square" rtlCol="0">
            <a:spAutoFit/>
          </a:bodyPr>
          <a:lstStyle/>
          <a:p>
            <a:r>
              <a:rPr lang="en-GB" sz="26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COVID 19 has exposed how vital OA is to the future of scholarly communications while also ripping out the heart of library budgets</a:t>
            </a:r>
          </a:p>
          <a:p>
            <a:endParaRPr lang="en-GB" sz="26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a:p>
            <a:r>
              <a:rPr lang="en-GB" sz="26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The traditional publishing model is broken</a:t>
            </a:r>
          </a:p>
          <a:p>
            <a:endParaRPr lang="en-GB" sz="26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a:p>
            <a:r>
              <a:rPr lang="en-GB" sz="26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Traditional sales of academic books have dropped but we’re still working the way we always have</a:t>
            </a:r>
          </a:p>
          <a:p>
            <a:endParaRPr lang="en-GB" sz="26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a:p>
            <a:r>
              <a:rPr lang="en-GB" sz="26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OA offers increased readership, usage and citation</a:t>
            </a:r>
          </a:p>
          <a:p>
            <a:endParaRPr lang="en-GB" sz="26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a:p>
            <a:r>
              <a:rPr lang="en-GB" sz="26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Funder mandates</a:t>
            </a:r>
          </a:p>
        </p:txBody>
      </p:sp>
      <p:sp>
        <p:nvSpPr>
          <p:cNvPr id="2" name="Oval 1">
            <a:extLst>
              <a:ext uri="{FF2B5EF4-FFF2-40B4-BE49-F238E27FC236}">
                <a16:creationId xmlns:a16="http://schemas.microsoft.com/office/drawing/2014/main" id="{0FEF945C-8229-493E-BB28-90024A3D0FF2}"/>
              </a:ext>
            </a:extLst>
          </p:cNvPr>
          <p:cNvSpPr/>
          <p:nvPr/>
        </p:nvSpPr>
        <p:spPr>
          <a:xfrm>
            <a:off x="2938508" y="1489396"/>
            <a:ext cx="266330" cy="275207"/>
          </a:xfrm>
          <a:prstGeom prst="ellipse">
            <a:avLst/>
          </a:prstGeom>
          <a:solidFill>
            <a:srgbClr val="EEDA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6">
            <a:extLst>
              <a:ext uri="{FF2B5EF4-FFF2-40B4-BE49-F238E27FC236}">
                <a16:creationId xmlns:a16="http://schemas.microsoft.com/office/drawing/2014/main" id="{90D2B1A2-AF36-4564-B360-71F734C7CDA1}"/>
              </a:ext>
            </a:extLst>
          </p:cNvPr>
          <p:cNvSpPr/>
          <p:nvPr/>
        </p:nvSpPr>
        <p:spPr>
          <a:xfrm>
            <a:off x="2925192" y="3091647"/>
            <a:ext cx="266330" cy="275207"/>
          </a:xfrm>
          <a:prstGeom prst="ellipse">
            <a:avLst/>
          </a:prstGeom>
          <a:solidFill>
            <a:srgbClr val="EEDA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a:extLst>
              <a:ext uri="{FF2B5EF4-FFF2-40B4-BE49-F238E27FC236}">
                <a16:creationId xmlns:a16="http://schemas.microsoft.com/office/drawing/2014/main" id="{796BEDA9-9227-4192-A8F4-3BCA130AE63A}"/>
              </a:ext>
            </a:extLst>
          </p:cNvPr>
          <p:cNvSpPr/>
          <p:nvPr/>
        </p:nvSpPr>
        <p:spPr>
          <a:xfrm>
            <a:off x="2925192" y="3875015"/>
            <a:ext cx="266330" cy="275207"/>
          </a:xfrm>
          <a:prstGeom prst="ellipse">
            <a:avLst/>
          </a:prstGeom>
          <a:solidFill>
            <a:srgbClr val="EEDA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a:extLst>
              <a:ext uri="{FF2B5EF4-FFF2-40B4-BE49-F238E27FC236}">
                <a16:creationId xmlns:a16="http://schemas.microsoft.com/office/drawing/2014/main" id="{23998D89-6B7A-4A93-9EE5-1ACB3E37171A}"/>
              </a:ext>
            </a:extLst>
          </p:cNvPr>
          <p:cNvSpPr/>
          <p:nvPr/>
        </p:nvSpPr>
        <p:spPr>
          <a:xfrm>
            <a:off x="2938508" y="5080156"/>
            <a:ext cx="266330" cy="275207"/>
          </a:xfrm>
          <a:prstGeom prst="ellipse">
            <a:avLst/>
          </a:prstGeom>
          <a:solidFill>
            <a:srgbClr val="EEDA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a:extLst>
              <a:ext uri="{FF2B5EF4-FFF2-40B4-BE49-F238E27FC236}">
                <a16:creationId xmlns:a16="http://schemas.microsoft.com/office/drawing/2014/main" id="{B40D9A04-8DD8-4B3D-8B5C-C44F0689B42C}"/>
              </a:ext>
            </a:extLst>
          </p:cNvPr>
          <p:cNvSpPr/>
          <p:nvPr/>
        </p:nvSpPr>
        <p:spPr>
          <a:xfrm>
            <a:off x="2925192" y="5841072"/>
            <a:ext cx="266330" cy="275207"/>
          </a:xfrm>
          <a:prstGeom prst="ellipse">
            <a:avLst/>
          </a:prstGeom>
          <a:solidFill>
            <a:srgbClr val="EEDA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06970666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346</TotalTime>
  <Words>1242</Words>
  <Application>Microsoft Office PowerPoint</Application>
  <PresentationFormat>Widescreen</PresentationFormat>
  <Paragraphs>147</Paragraphs>
  <Slides>19</Slides>
  <Notes>3</Notes>
  <HiddenSlides>0</HiddenSlides>
  <MMClips>0</MMClips>
  <ScaleCrop>false</ScaleCrop>
  <HeadingPairs>
    <vt:vector size="4" baseType="variant">
      <vt:variant>
        <vt:lpstr>Theme</vt:lpstr>
      </vt:variant>
      <vt:variant>
        <vt:i4>3</vt:i4>
      </vt:variant>
      <vt:variant>
        <vt:lpstr>Slide Titles</vt:lpstr>
      </vt:variant>
      <vt:variant>
        <vt:i4>19</vt:i4>
      </vt:variant>
    </vt:vector>
  </HeadingPairs>
  <TitlesOfParts>
    <vt:vector size="22" baseType="lpstr">
      <vt:lpstr>Office Theme</vt:lpstr>
      <vt:lpstr>office theme</vt:lpstr>
      <vt:lpstr>Office Theme</vt:lpstr>
      <vt:lpstr>PowerPoint Presentation</vt:lpstr>
      <vt:lpstr>Background</vt:lpstr>
      <vt:lpstr>Scholarly Communications</vt:lpstr>
      <vt:lpstr>PowerPoint Presentation</vt:lpstr>
      <vt:lpstr>PowerPoint Presentation</vt:lpstr>
      <vt:lpstr>PowerPoint Presentation</vt:lpstr>
      <vt:lpstr>PowerPoint Presentation</vt:lpstr>
      <vt:lpstr>PowerPoint Presentation</vt:lpstr>
      <vt:lpstr>PowerPoint Presentation</vt:lpstr>
      <vt:lpstr>OA Policies</vt:lpstr>
      <vt:lpstr>APCs are Problematic (BPCs even more so)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Paula Clemente Vega</dc:creator>
  <cp:lastModifiedBy>Paula Clemente Vega</cp:lastModifiedBy>
  <cp:revision>143</cp:revision>
  <dcterms:created xsi:type="dcterms:W3CDTF">2020-02-10T18:45:05Z</dcterms:created>
  <dcterms:modified xsi:type="dcterms:W3CDTF">2022-04-07T10:03:17Z</dcterms:modified>
</cp:coreProperties>
</file>