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sldIdLst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9FF24-CF0B-4C2B-AAF7-ED70B37E7EAB}" v="154" dt="2022-04-07T16:36:58.469"/>
    <p1510:client id="{4D27029B-731D-3342-DBAA-CFB227B64AFA}" v="3" dt="2022-04-11T13:37:05.755"/>
    <p1510:client id="{734D547E-1421-9EE8-71C0-BCBB61F8E908}" v="4" dt="2022-04-12T13:35:41.079"/>
    <p1510:client id="{885BDDC6-E61A-DB6B-1885-A351788C80B3}" v="235" dt="2022-04-11T11:34:55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0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7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34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8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9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1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80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6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6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702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74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19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95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6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7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64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435E93D-6E8A-47C4-A751-93E15F2F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r="23298" b="2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DC6859-2B3F-4334-A3EA-D0BB8362E989}"/>
              </a:ext>
            </a:extLst>
          </p:cNvPr>
          <p:cNvSpPr/>
          <p:nvPr/>
        </p:nvSpPr>
        <p:spPr>
          <a:xfrm>
            <a:off x="3119495" y="-845"/>
            <a:ext cx="3312127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510676"/>
            <a:ext cx="6518721" cy="1499278"/>
          </a:xfrm>
        </p:spPr>
        <p:txBody>
          <a:bodyPr anchor="b">
            <a:normAutofit/>
          </a:bodyPr>
          <a:lstStyle/>
          <a:p>
            <a:pPr algn="l"/>
            <a:r>
              <a:rPr lang="en-GB" sz="3600" b="1" dirty="0">
                <a:latin typeface="Segoe UI"/>
                <a:ea typeface="+mj-lt"/>
                <a:cs typeface="+mj-lt"/>
              </a:rPr>
              <a:t>Warez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5519175"/>
            <a:ext cx="5556117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cs typeface="Calibri"/>
              </a:rPr>
              <a:t>Martin Paul Eve</a:t>
            </a:r>
            <a:endParaRPr lang="en-US" dirty="0">
              <a:cs typeface="Calibri"/>
            </a:endParaRPr>
          </a:p>
          <a:p>
            <a:pPr algn="l"/>
            <a:r>
              <a:rPr lang="en-GB" sz="2000" dirty="0">
                <a:cs typeface="Calibri"/>
              </a:rPr>
              <a:t>martin@eve.gd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D365FF-50B1-40EA-A10B-18D730B14B26}"/>
              </a:ext>
            </a:extLst>
          </p:cNvPr>
          <p:cNvSpPr txBox="1">
            <a:spLocks/>
          </p:cNvSpPr>
          <p:nvPr/>
        </p:nvSpPr>
        <p:spPr>
          <a:xfrm>
            <a:off x="477980" y="2171238"/>
            <a:ext cx="4689921" cy="329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700" b="1" dirty="0">
                <a:latin typeface="Segoe UI"/>
                <a:ea typeface="+mj-lt"/>
                <a:cs typeface="+mj-lt"/>
              </a:rPr>
              <a:t>The Infrastructures and Aesthetics of Piracy</a:t>
            </a:r>
            <a:endParaRPr lang="en-US" dirty="0"/>
          </a:p>
          <a:p>
            <a:endParaRPr lang="en-GB" sz="4400" b="1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315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dirty="0" err="1">
                <a:cs typeface="Calibri Light"/>
              </a:rPr>
              <a:t>Wherez</a:t>
            </a:r>
            <a:r>
              <a:rPr lang="en-GB" dirty="0">
                <a:cs typeface="Calibri Light"/>
              </a:rPr>
              <a:t> and What?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>
                <a:ea typeface="+mn-lt"/>
                <a:cs typeface="+mn-lt"/>
              </a:rPr>
              <a:t>Eve, Martin Paul, </a:t>
            </a:r>
            <a:r>
              <a:rPr lang="en-GB" sz="2000" i="1" dirty="0">
                <a:ea typeface="+mn-lt"/>
                <a:cs typeface="+mn-lt"/>
              </a:rPr>
              <a:t>Warez: The Infrastructure and Aesthetics of Piracy</a:t>
            </a:r>
            <a:r>
              <a:rPr lang="en-GB" sz="2000" dirty="0">
                <a:ea typeface="+mn-lt"/>
                <a:cs typeface="+mn-lt"/>
              </a:rPr>
              <a:t> (Earth, Milky Way: punctum books, 2021)</a:t>
            </a:r>
            <a:endParaRPr lang="en-US" dirty="0"/>
          </a:p>
          <a:p>
            <a:pPr algn="l"/>
            <a:endParaRPr lang="en-GB" sz="2000" dirty="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E9123D1-1CED-0149-3510-5B49125C9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1" r="2" b="2160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DA1E7-ACB3-448E-41A2-7DC4ECEC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cs typeface="Calibri Light"/>
              </a:rPr>
              <a:t>What is </a:t>
            </a:r>
            <a:r>
              <a:rPr lang="en-GB">
                <a:solidFill>
                  <a:schemeClr val="bg1"/>
                </a:solidFill>
                <a:ea typeface="+mj-lt"/>
                <a:cs typeface="+mj-lt"/>
              </a:rPr>
              <a:t>“</a:t>
            </a:r>
            <a:r>
              <a:rPr lang="en-GB">
                <a:solidFill>
                  <a:schemeClr val="bg1"/>
                </a:solidFill>
                <a:cs typeface="Calibri Light"/>
              </a:rPr>
              <a:t>The Scene</a:t>
            </a:r>
            <a:r>
              <a:rPr lang="en-GB">
                <a:solidFill>
                  <a:schemeClr val="bg1"/>
                </a:solidFill>
                <a:ea typeface="+mj-lt"/>
                <a:cs typeface="+mj-lt"/>
              </a:rPr>
              <a:t>”</a:t>
            </a:r>
            <a:r>
              <a:rPr lang="en-GB">
                <a:solidFill>
                  <a:schemeClr val="bg1"/>
                </a:solidFill>
                <a:cs typeface="Calibri Light"/>
              </a:rPr>
              <a:t>? What is it not?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5CD5071-9507-566C-5DEA-F2D01F4DE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1" r="4169" b="-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9057-9931-10E8-9116-2906BA4C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endParaRPr lang="en-GB" sz="2200" dirty="0">
              <a:cs typeface="Calibri"/>
            </a:endParaRPr>
          </a:p>
          <a:p>
            <a:r>
              <a:rPr lang="en-GB" sz="2200" dirty="0">
                <a:cs typeface="Calibri"/>
              </a:rPr>
              <a:t>A space where piracy groups race to release material</a:t>
            </a:r>
            <a:endParaRPr lang="en-GB"/>
          </a:p>
          <a:p>
            <a:r>
              <a:rPr lang="en-GB" sz="2200" dirty="0">
                <a:cs typeface="Calibri"/>
              </a:rPr>
              <a:t>An alternative reality game</a:t>
            </a:r>
          </a:p>
          <a:p>
            <a:r>
              <a:rPr lang="en-GB" sz="2200" dirty="0">
                <a:cs typeface="Calibri"/>
              </a:rPr>
              <a:t>Not peer-to-peer file sharing</a:t>
            </a:r>
          </a:p>
          <a:p>
            <a:endParaRPr lang="en-GB" sz="2200" dirty="0">
              <a:cs typeface="Calibri"/>
            </a:endParaRPr>
          </a:p>
          <a:p>
            <a:endParaRPr lang="en-GB" sz="2200" dirty="0">
              <a:cs typeface="Calibri"/>
            </a:endParaRPr>
          </a:p>
          <a:p>
            <a:pPr marL="0" indent="0">
              <a:buNone/>
            </a:pPr>
            <a:r>
              <a:rPr lang="en-GB" sz="2200" dirty="0">
                <a:ea typeface="+mn-lt"/>
                <a:cs typeface="+mn-lt"/>
              </a:rPr>
              <a:t>Huizing and van der Wal’s pyramid. Reproduced under a Creative Commons License. Ard Huizing and Jan A. van der Wal, ‘Explaining the Rise and Fall of the Warez MP3 Scene: An Empirical Account from the Inside’, </a:t>
            </a:r>
            <a:r>
              <a:rPr lang="en-GB" sz="2200" i="1" dirty="0">
                <a:ea typeface="+mn-lt"/>
                <a:cs typeface="+mn-lt"/>
              </a:rPr>
              <a:t>First Monday</a:t>
            </a:r>
            <a:r>
              <a:rPr lang="en-GB" sz="2200" dirty="0">
                <a:ea typeface="+mn-lt"/>
                <a:cs typeface="+mn-lt"/>
              </a:rPr>
              <a:t>, 19.10 (2014) </a:t>
            </a:r>
          </a:p>
          <a:p>
            <a:pPr marL="0" indent="0">
              <a:buNone/>
            </a:pPr>
            <a:endParaRPr lang="en-GB" sz="2200" dirty="0">
              <a:ea typeface="+mn-lt"/>
              <a:cs typeface="+mn-lt"/>
            </a:endParaRPr>
          </a:p>
          <a:p>
            <a:endParaRPr lang="en-GB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02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48696CD-5D92-4E70-B3F4-3A6F3A204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53" r="1" b="57953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3EF78-9C3F-EA4B-DE12-F554CDFB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“Releases”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D547D-C1F3-7987-E330-9FEB4323A49E}"/>
              </a:ext>
            </a:extLst>
          </p:cNvPr>
          <p:cNvSpPr txBox="1"/>
          <p:nvPr/>
        </p:nvSpPr>
        <p:spPr>
          <a:xfrm>
            <a:off x="618063" y="4856921"/>
            <a:ext cx="9565028" cy="1249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Naming conventions e.g. Aeon_Zen-Inveritas-WEB-2019-ENTiTLED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NFO: </a:t>
            </a:r>
            <a:r>
              <a:rPr lang="en-US" dirty="0" err="1"/>
              <a:t>iNFOrmation</a:t>
            </a:r>
            <a:endParaRPr lang="en-US" dirty="0" err="1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SFV: checksums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It's a race</a:t>
            </a:r>
          </a:p>
        </p:txBody>
      </p:sp>
    </p:spTree>
    <p:extLst>
      <p:ext uri="{BB962C8B-B14F-4D97-AF65-F5344CB8AC3E}">
        <p14:creationId xmlns:p14="http://schemas.microsoft.com/office/powerpoint/2010/main" val="1187417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9724451-1817-47EC-8F8A-75348152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09BB8D3F-15DF-4A3A-2CD9-EE6C83A3C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31" b="38171"/>
          <a:stretch/>
        </p:blipFill>
        <p:spPr>
          <a:xfrm>
            <a:off x="12" y="10"/>
            <a:ext cx="4975061" cy="6857990"/>
          </a:xfrm>
          <a:prstGeom prst="rect">
            <a:avLst/>
          </a:prstGeo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311486A-1465-6A8A-B9AC-D240741FE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7941"/>
          <a:stretch/>
        </p:blipFill>
        <p:spPr>
          <a:xfrm>
            <a:off x="4975048" y="-1"/>
            <a:ext cx="7216940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972FFF2-19E8-4ABA-8DF0-DF0BB9CA0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0109C-CD2F-8E54-B7F6-A6BFA829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Topsites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75D8C3-7329-47B0-9782-C66F095D7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B077B7C-FE7A-4C81-92C6-F20D2AE42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84282-42A1-68EC-8077-328E4373A085}"/>
              </a:ext>
            </a:extLst>
          </p:cNvPr>
          <p:cNvSpPr txBox="1"/>
          <p:nvPr/>
        </p:nvSpPr>
        <p:spPr>
          <a:xfrm>
            <a:off x="5349240" y="4440602"/>
            <a:ext cx="6007608" cy="1645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Affiliates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 bandwidth</a:t>
            </a:r>
            <a:endParaRPr lang="en-US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High security (bouncers)</a:t>
            </a:r>
            <a:endParaRPr lang="en-US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Custom FTPDs</a:t>
            </a:r>
            <a:endParaRPr lang="en-US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IRC channels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479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53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6AB96-69A8-CDE8-C9F0-912F18DF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</a:rPr>
              <a:t>Racing and Nuking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3CD69F9-8AD3-9AED-A32B-A07187474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68" y="352931"/>
            <a:ext cx="4377760" cy="3749040"/>
          </a:xfrm>
          <a:prstGeom prst="rect">
            <a:avLst/>
          </a:prstGeom>
        </p:spPr>
      </p:pic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1CBC48AB-AF2D-484E-A9B9-090811AC8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25521" y="357013"/>
            <a:ext cx="2399385" cy="3749040"/>
          </a:xfrm>
          <a:prstGeom prst="rect">
            <a:avLst/>
          </a:prstGeom>
        </p:spPr>
      </p:pic>
      <p:cxnSp>
        <p:nvCxnSpPr>
          <p:cNvPr id="65" name="Straight Connector 55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1F891E8-019E-FCAC-10B4-0697D45FDEB4}"/>
              </a:ext>
            </a:extLst>
          </p:cNvPr>
          <p:cNvSpPr txBox="1"/>
          <p:nvPr/>
        </p:nvSpPr>
        <p:spPr>
          <a:xfrm>
            <a:off x="4945336" y="4615840"/>
            <a:ext cx="6609921" cy="15267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Release groups (crack and supply speed)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Couriers (wkup)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Autotrading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Nuking</a:t>
            </a:r>
          </a:p>
        </p:txBody>
      </p:sp>
    </p:spTree>
    <p:extLst>
      <p:ext uri="{BB962C8B-B14F-4D97-AF65-F5344CB8AC3E}">
        <p14:creationId xmlns:p14="http://schemas.microsoft.com/office/powerpoint/2010/main" val="257055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Colourful paints and brushes">
            <a:extLst>
              <a:ext uri="{FF2B5EF4-FFF2-40B4-BE49-F238E27FC236}">
                <a16:creationId xmlns:a16="http://schemas.microsoft.com/office/drawing/2014/main" id="{2DE69D3E-BBAB-423C-F8BE-BE695F8CE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B1513-04E2-8477-A798-EDFCD339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Artworks and Skills</a:t>
            </a:r>
          </a:p>
        </p:txBody>
      </p:sp>
    </p:spTree>
    <p:extLst>
      <p:ext uri="{BB962C8B-B14F-4D97-AF65-F5344CB8AC3E}">
        <p14:creationId xmlns:p14="http://schemas.microsoft.com/office/powerpoint/2010/main" val="1518533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2435E93D-6E8A-47C4-A751-93E15F2FC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9" r="23298" b="28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804" y="1782500"/>
            <a:ext cx="5058669" cy="3292999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latin typeface="Segoe UI"/>
                <a:ea typeface="+mj-lt"/>
                <a:cs typeface="+mj-lt"/>
              </a:rPr>
              <a:t>Questions, Comments, Discussion</a:t>
            </a:r>
            <a:endParaRPr lang="en-US" dirty="0">
              <a:latin typeface="Segoe UI"/>
              <a:cs typeface="Calibri Light" panose="020F0302020204030204"/>
            </a:endParaRPr>
          </a:p>
          <a:p>
            <a:pPr algn="l"/>
            <a:endParaRPr lang="en-GB" sz="4400" b="1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04" y="5520109"/>
            <a:ext cx="5556117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cs typeface="Calibri"/>
              </a:rPr>
              <a:t>Martin Paul Eve</a:t>
            </a:r>
            <a:endParaRPr lang="en-US" dirty="0">
              <a:cs typeface="Calibri"/>
            </a:endParaRPr>
          </a:p>
          <a:p>
            <a:pPr algn="l"/>
            <a:r>
              <a:rPr lang="en-GB" sz="2000" dirty="0">
                <a:cs typeface="Calibri"/>
              </a:rPr>
              <a:t>martin@eve.gd</a:t>
            </a:r>
          </a:p>
        </p:txBody>
      </p:sp>
    </p:spTree>
    <p:extLst>
      <p:ext uri="{BB962C8B-B14F-4D97-AF65-F5344CB8AC3E}">
        <p14:creationId xmlns:p14="http://schemas.microsoft.com/office/powerpoint/2010/main" val="9502112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Ion</vt:lpstr>
      <vt:lpstr>Warez</vt:lpstr>
      <vt:lpstr>Wherez and What?</vt:lpstr>
      <vt:lpstr>What is “The Scene”? What is it not?</vt:lpstr>
      <vt:lpstr>“Releases”</vt:lpstr>
      <vt:lpstr>Topsites</vt:lpstr>
      <vt:lpstr>Racing and Nuking</vt:lpstr>
      <vt:lpstr>Artworks and Skills</vt:lpstr>
      <vt:lpstr>Questions, Comments,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112</cp:revision>
  <dcterms:created xsi:type="dcterms:W3CDTF">2022-04-07T16:06:56Z</dcterms:created>
  <dcterms:modified xsi:type="dcterms:W3CDTF">2022-04-12T13:35:49Z</dcterms:modified>
</cp:coreProperties>
</file>