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145" r:id="rId2"/>
    <p:sldId id="260" r:id="rId3"/>
    <p:sldId id="279" r:id="rId4"/>
    <p:sldId id="2133" r:id="rId5"/>
    <p:sldId id="2134" r:id="rId6"/>
    <p:sldId id="2135" r:id="rId7"/>
    <p:sldId id="2146" r:id="rId8"/>
    <p:sldId id="2136" r:id="rId9"/>
    <p:sldId id="296" r:id="rId10"/>
    <p:sldId id="2143" r:id="rId11"/>
    <p:sldId id="297" r:id="rId12"/>
    <p:sldId id="2147" r:id="rId13"/>
    <p:sldId id="2148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Open Sans" pitchFamily="2" charset="0"/>
      <p:regular r:id="rId21"/>
      <p:bold r:id="rId22"/>
      <p:italic r:id="rId23"/>
      <p:boldItalic r:id="rId24"/>
    </p:embeddedFont>
    <p:embeddedFont>
      <p:font typeface="Open Sans Condensed ExtraBold" pitchFamily="2" charset="0"/>
      <p:bold r:id="rId25"/>
      <p:boldItalic r:id="rId26"/>
    </p:embeddedFont>
    <p:embeddedFont>
      <p:font typeface="Open Sans Light" pitchFamily="2" charset="0"/>
      <p:regular r:id="rId27"/>
      <p:italic r:id="rId28"/>
    </p:embeddedFont>
    <p:embeddedFont>
      <p:font typeface="Roboto Slab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A3B"/>
    <a:srgbClr val="1B1D33"/>
    <a:srgbClr val="C62166"/>
    <a:srgbClr val="1B1D32"/>
    <a:srgbClr val="EB801D"/>
    <a:srgbClr val="545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2E3658-75C3-465E-B408-F9212E95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97A94-BE10-44AD-8471-048065FAEAD0}"/>
              </a:ext>
            </a:extLst>
          </p:cNvPr>
          <p:cNvSpPr txBox="1"/>
          <p:nvPr/>
        </p:nvSpPr>
        <p:spPr>
          <a:xfrm>
            <a:off x="3032483" y="441261"/>
            <a:ext cx="9397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Making Open Access Book Funding Work Fairly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7C38E-87DB-4F0D-8796-63EE1054BE85}"/>
              </a:ext>
            </a:extLst>
          </p:cNvPr>
          <p:cNvSpPr txBox="1"/>
          <p:nvPr/>
        </p:nvSpPr>
        <p:spPr>
          <a:xfrm>
            <a:off x="3134083" y="2070851"/>
            <a:ext cx="8197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C03CC-F7ED-4DF5-8099-8A7DC42B7C6A}"/>
              </a:ext>
            </a:extLst>
          </p:cNvPr>
          <p:cNvSpPr txBox="1"/>
          <p:nvPr/>
        </p:nvSpPr>
        <p:spPr>
          <a:xfrm>
            <a:off x="3134083" y="3194994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&amp; Birkbeck, University of London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8FA0E2-4326-4979-8B08-6D49C1F100D6}"/>
              </a:ext>
            </a:extLst>
          </p:cNvPr>
          <p:cNvSpPr/>
          <p:nvPr/>
        </p:nvSpPr>
        <p:spPr>
          <a:xfrm>
            <a:off x="9549148" y="5038211"/>
            <a:ext cx="2035286" cy="20352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DFC82-92DA-4E4A-8DDA-97C697BB015D}"/>
              </a:ext>
            </a:extLst>
          </p:cNvPr>
          <p:cNvSpPr txBox="1"/>
          <p:nvPr/>
        </p:nvSpPr>
        <p:spPr>
          <a:xfrm>
            <a:off x="3134083" y="4291769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 Frances Pinter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Executive Chair, CEU Press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3520283-89F4-48FD-87C4-5147D3E0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358" y="5245876"/>
            <a:ext cx="1362459" cy="1408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D66C77-E80D-40F4-9DAA-BF6D2BB0CD35}"/>
              </a:ext>
            </a:extLst>
          </p:cNvPr>
          <p:cNvSpPr txBox="1"/>
          <p:nvPr/>
        </p:nvSpPr>
        <p:spPr>
          <a:xfrm>
            <a:off x="3134083" y="5388544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Emily Poznanski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Director, CEU Press</a:t>
            </a:r>
          </a:p>
        </p:txBody>
      </p:sp>
      <p:pic>
        <p:nvPicPr>
          <p:cNvPr id="4" name="Picture 3" descr="A picture containing text, tableware, dishware, clipart&#10;&#10;Description automatically generated">
            <a:extLst>
              <a:ext uri="{FF2B5EF4-FFF2-40B4-BE49-F238E27FC236}">
                <a16:creationId xmlns:a16="http://schemas.microsoft.com/office/drawing/2014/main" id="{ADED601D-D95A-4DE3-BEA2-BCCF0822C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3" y="5091261"/>
            <a:ext cx="1443468" cy="663664"/>
          </a:xfrm>
          <a:prstGeom prst="rect">
            <a:avLst/>
          </a:prstGeom>
        </p:spPr>
      </p:pic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543A2F91-8D8E-4812-BD76-AB7FDF77C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83" y="3299659"/>
            <a:ext cx="1481728" cy="562793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4CEA7C5-F9FB-4B48-A1C2-48388784F9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3" y="1315934"/>
            <a:ext cx="1691461" cy="7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9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2F566FA7-A713-4C5D-8F4A-352D5E38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4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5DD714-1694-438C-BDEF-932E79320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4FF3CF-E2A5-4FB8-AC78-5C5097B03840}"/>
              </a:ext>
            </a:extLst>
          </p:cNvPr>
          <p:cNvSpPr txBox="1"/>
          <p:nvPr/>
        </p:nvSpPr>
        <p:spPr>
          <a:xfrm>
            <a:off x="3046664" y="1249331"/>
            <a:ext cx="87274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New funding models, pilots and experiments…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40513-5A6B-46AF-A33C-FB728F195007}"/>
              </a:ext>
            </a:extLst>
          </p:cNvPr>
          <p:cNvSpPr txBox="1"/>
          <p:nvPr/>
        </p:nvSpPr>
        <p:spPr>
          <a:xfrm>
            <a:off x="3046664" y="3266404"/>
            <a:ext cx="757943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need success stories to show an alternative to BPCs</a:t>
            </a:r>
          </a:p>
        </p:txBody>
      </p:sp>
    </p:spTree>
    <p:extLst>
      <p:ext uri="{BB962C8B-B14F-4D97-AF65-F5344CB8AC3E}">
        <p14:creationId xmlns:p14="http://schemas.microsoft.com/office/powerpoint/2010/main" val="136608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CE6662-176C-4F89-81D8-748402242188}"/>
              </a:ext>
            </a:extLst>
          </p:cNvPr>
          <p:cNvSpPr/>
          <p:nvPr/>
        </p:nvSpPr>
        <p:spPr>
          <a:xfrm>
            <a:off x="0" y="0"/>
            <a:ext cx="9038499" cy="6858000"/>
          </a:xfrm>
          <a:prstGeom prst="rect">
            <a:avLst/>
          </a:prstGeom>
          <a:solidFill>
            <a:srgbClr val="1B1D33"/>
          </a:solidFill>
          <a:ln>
            <a:solidFill>
              <a:srgbClr val="1B1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FF3CF-E2A5-4FB8-AC78-5C5097B03840}"/>
              </a:ext>
            </a:extLst>
          </p:cNvPr>
          <p:cNvSpPr txBox="1"/>
          <p:nvPr/>
        </p:nvSpPr>
        <p:spPr>
          <a:xfrm>
            <a:off x="465669" y="313776"/>
            <a:ext cx="6370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How can libraries get on board?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40513-5A6B-46AF-A33C-FB728F195007}"/>
              </a:ext>
            </a:extLst>
          </p:cNvPr>
          <p:cNvSpPr txBox="1"/>
          <p:nvPr/>
        </p:nvSpPr>
        <p:spPr>
          <a:xfrm>
            <a:off x="465669" y="2201540"/>
            <a:ext cx="90384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There’s more info on </a:t>
            </a:r>
            <a:r>
              <a:rPr lang="en-GB" sz="28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eDesiderata</a:t>
            </a:r>
            <a:endParaRPr lang="en-GB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Sign up via LYRASIS @ 		</a:t>
            </a:r>
            <a:r>
              <a:rPr lang="en-GB" sz="2800" b="1" dirty="0">
                <a:solidFill>
                  <a:srgbClr val="EEDA3B"/>
                </a:solidFill>
                <a:latin typeface="Open Sans Condensed ExtraBold" pitchFamily="2" charset="0"/>
                <a:ea typeface="Open Sans Condensed ExtraBold" pitchFamily="2" charset="0"/>
                <a:cs typeface="Open Sans Condensed ExtraBold" pitchFamily="2" charset="0"/>
              </a:rPr>
              <a:t>tinyurl.com/LYRASISOpeningTheFuture </a:t>
            </a:r>
          </a:p>
          <a:p>
            <a:endParaRPr lang="en-GB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Tell your colleagues and come to an office hour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Wednesday, June 1st, 10am - 11am (PST)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Wednesday, June 8th, 10am - 11am (PST)</a:t>
            </a:r>
          </a:p>
          <a:p>
            <a:endParaRPr lang="en-GB" sz="28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5B187-4750-47E7-8576-BC5E29D527D7}"/>
              </a:ext>
            </a:extLst>
          </p:cNvPr>
          <p:cNvSpPr/>
          <p:nvPr/>
        </p:nvSpPr>
        <p:spPr>
          <a:xfrm>
            <a:off x="9127697" y="1781186"/>
            <a:ext cx="2598634" cy="1357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B93703D-D8EB-4A6E-B854-FD2062153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00" y="1776854"/>
            <a:ext cx="2296842" cy="1044019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A7AFBAA-7C08-485E-AB20-666B80CBD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32" y="306771"/>
            <a:ext cx="2730610" cy="12187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623AD07-6979-4387-B2F3-780E0BEF3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92" y="3534959"/>
            <a:ext cx="1362459" cy="1408179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606E6CEB-87E2-435D-AFEE-84806693C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778" y="5417525"/>
            <a:ext cx="2462088" cy="118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1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F80AEA1-4100-49A1-9B21-95C7F008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2" t="80976"/>
          <a:stretch/>
        </p:blipFill>
        <p:spPr>
          <a:xfrm>
            <a:off x="8610600" y="43224"/>
            <a:ext cx="3400147" cy="13044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B19FE2C-2365-4266-BDFC-C433CF205E37}"/>
              </a:ext>
            </a:extLst>
          </p:cNvPr>
          <p:cNvSpPr/>
          <p:nvPr/>
        </p:nvSpPr>
        <p:spPr>
          <a:xfrm>
            <a:off x="-203200" y="3453559"/>
            <a:ext cx="12771120" cy="1107190"/>
          </a:xfrm>
          <a:prstGeom prst="rect">
            <a:avLst/>
          </a:prstGeom>
          <a:solidFill>
            <a:srgbClr val="1B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94436-34A6-4D69-AE0B-AAC0D63B4D23}"/>
              </a:ext>
            </a:extLst>
          </p:cNvPr>
          <p:cNvSpPr/>
          <p:nvPr/>
        </p:nvSpPr>
        <p:spPr>
          <a:xfrm>
            <a:off x="-203200" y="2346369"/>
            <a:ext cx="12771120" cy="1107190"/>
          </a:xfrm>
          <a:prstGeom prst="rect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270B8-7CBC-46DD-B9E4-166FCEED18A0}"/>
              </a:ext>
            </a:extLst>
          </p:cNvPr>
          <p:cNvSpPr/>
          <p:nvPr/>
        </p:nvSpPr>
        <p:spPr>
          <a:xfrm>
            <a:off x="-203200" y="1270000"/>
            <a:ext cx="12771120" cy="1107190"/>
          </a:xfrm>
          <a:prstGeom prst="rect">
            <a:avLst/>
          </a:prstGeom>
          <a:solidFill>
            <a:srgbClr val="C621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758301" y="40617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For more information</a:t>
            </a:r>
          </a:p>
          <a:p>
            <a:endParaRPr lang="en-GB" sz="4800" b="1" dirty="0">
              <a:solidFill>
                <a:srgbClr val="C62166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AA32040E-6B48-4354-933F-53C161418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2672" y="2433749"/>
            <a:ext cx="914400" cy="914400"/>
          </a:xfrm>
          <a:prstGeom prst="rect">
            <a:avLst/>
          </a:prstGeom>
        </p:spPr>
      </p:pic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4534" y="4589801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72FF31E-95DC-476C-804B-39FCDC71454A}"/>
              </a:ext>
            </a:extLst>
          </p:cNvPr>
          <p:cNvSpPr txBox="1">
            <a:spLocks/>
          </p:cNvSpPr>
          <p:nvPr/>
        </p:nvSpPr>
        <p:spPr>
          <a:xfrm>
            <a:off x="2506463" y="2660703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frances@pinter.org.uk</a:t>
            </a:r>
          </a:p>
        </p:txBody>
      </p:sp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8DA209DD-F125-4ACA-9289-51844BD384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94534" y="1353800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EBF0B7-4939-4DF3-B03A-BFE79AD87D72}"/>
              </a:ext>
            </a:extLst>
          </p:cNvPr>
          <p:cNvSpPr txBox="1">
            <a:spLocks/>
          </p:cNvSpPr>
          <p:nvPr/>
        </p:nvSpPr>
        <p:spPr>
          <a:xfrm>
            <a:off x="2506463" y="1543430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martin.eve@bbk.ac.uk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506463" y="4774644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ceup.openingthefuture.net</a:t>
            </a:r>
          </a:p>
        </p:txBody>
      </p:sp>
      <p:pic>
        <p:nvPicPr>
          <p:cNvPr id="15" name="Graphic 14" descr="Envelope with solid fill">
            <a:extLst>
              <a:ext uri="{FF2B5EF4-FFF2-40B4-BE49-F238E27FC236}">
                <a16:creationId xmlns:a16="http://schemas.microsoft.com/office/drawing/2014/main" id="{68014E45-88E3-476F-A970-237C809D6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2672" y="3524632"/>
            <a:ext cx="914400" cy="9144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515994D-99AD-411E-BA99-35AFEC0DA926}"/>
              </a:ext>
            </a:extLst>
          </p:cNvPr>
          <p:cNvSpPr txBox="1">
            <a:spLocks/>
          </p:cNvSpPr>
          <p:nvPr/>
        </p:nvSpPr>
        <p:spPr>
          <a:xfrm>
            <a:off x="2506463" y="3709475"/>
            <a:ext cx="61041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PoznanskiE@press.ceu.edu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50F365-79CF-4093-9933-10BB6E89BA81}"/>
              </a:ext>
            </a:extLst>
          </p:cNvPr>
          <p:cNvSpPr txBox="1"/>
          <p:nvPr/>
        </p:nvSpPr>
        <p:spPr>
          <a:xfrm>
            <a:off x="2506462" y="5787004"/>
            <a:ext cx="907593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tinyurl.com/</a:t>
            </a:r>
            <a:r>
              <a:rPr lang="en-GB" sz="3600" dirty="0" err="1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LYRASISOpeningTheFuture</a:t>
            </a:r>
            <a:r>
              <a:rPr lang="en-GB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pic>
        <p:nvPicPr>
          <p:cNvPr id="7" name="Graphic 6" descr="Link with solid fill">
            <a:extLst>
              <a:ext uri="{FF2B5EF4-FFF2-40B4-BE49-F238E27FC236}">
                <a16:creationId xmlns:a16="http://schemas.microsoft.com/office/drawing/2014/main" id="{E5F4BB37-42A7-4C0F-8E0A-7F1FBE92A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2672" y="56149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2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878926" y="309482"/>
            <a:ext cx="1094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191522" y="1242698"/>
            <a:ext cx="88114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traditional publishing model is broken</a:t>
            </a:r>
          </a:p>
          <a:p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</a:t>
            </a:r>
          </a:p>
          <a:p>
            <a:endParaRPr lang="en-GB" sz="2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Books are not as difficult as journals – only a handful of models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347994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2803679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14300" y="352865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4614163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353548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1711F4-5DFD-4146-957E-49367C4CB84B}"/>
              </a:ext>
            </a:extLst>
          </p:cNvPr>
          <p:cNvSpPr/>
          <p:nvPr/>
        </p:nvSpPr>
        <p:spPr>
          <a:xfrm>
            <a:off x="2909168" y="609613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641762" y="1578020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EEDA3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8338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775590-8029-4E90-B06C-CBCC300106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6B1325-1846-4D61-B169-6423ECE74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17" y="1361677"/>
            <a:ext cx="9340635" cy="5275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C49E76-8D84-4DA5-894F-E5D238FAEE37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Opening the Future in a nutshell</a:t>
            </a:r>
          </a:p>
        </p:txBody>
      </p:sp>
    </p:spTree>
    <p:extLst>
      <p:ext uri="{BB962C8B-B14F-4D97-AF65-F5344CB8AC3E}">
        <p14:creationId xmlns:p14="http://schemas.microsoft.com/office/powerpoint/2010/main" val="14501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E799C3B-8AA3-49DC-8E8F-C034E0A96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2" y="-253974"/>
            <a:ext cx="10419252" cy="73659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BE15BA-CA79-4A2A-98F1-332955F4682C}"/>
              </a:ext>
            </a:extLst>
          </p:cNvPr>
          <p:cNvSpPr txBox="1"/>
          <p:nvPr/>
        </p:nvSpPr>
        <p:spPr>
          <a:xfrm>
            <a:off x="527124" y="6126563"/>
            <a:ext cx="109495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$12 per book is for indication only and is calculated on the basis of every library receiving 50 books as a subscription and gaining access to 25 new open access books per year. Cost modelling is based on an average membership of $950 per year (our medium-size band pricing) and assumes 250 library members. </a:t>
            </a:r>
            <a:b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Appraising the cost per book/per library is only possible once we’ve had time to accrue members. This is a pilot project.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2EFE6-DEF2-425D-BB7C-CC4C22F1F43E}"/>
              </a:ext>
            </a:extLst>
          </p:cNvPr>
          <p:cNvSpPr txBox="1"/>
          <p:nvPr/>
        </p:nvSpPr>
        <p:spPr>
          <a:xfrm>
            <a:off x="597462" y="515142"/>
            <a:ext cx="752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  <a:t>Subscriber member benefits</a:t>
            </a:r>
          </a:p>
        </p:txBody>
      </p:sp>
    </p:spTree>
    <p:extLst>
      <p:ext uri="{BB962C8B-B14F-4D97-AF65-F5344CB8AC3E}">
        <p14:creationId xmlns:p14="http://schemas.microsoft.com/office/powerpoint/2010/main" val="315041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A0D95F-8CC4-4879-AD03-1C7F6166B744}"/>
              </a:ext>
            </a:extLst>
          </p:cNvPr>
          <p:cNvSpPr txBox="1"/>
          <p:nvPr/>
        </p:nvSpPr>
        <p:spPr>
          <a:xfrm>
            <a:off x="1114178" y="624525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$950 per year (our medium-size band pricing). Appraising the cost per book/per library is only possible once we’ve had time to accrue members. This is a pilot project.  Icons by Flaticon.com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CD1FFE04-CA51-4CCC-8737-8BC7E237FB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4" t="16083" r="9526" b="22200"/>
          <a:stretch/>
        </p:blipFill>
        <p:spPr>
          <a:xfrm>
            <a:off x="992816" y="612742"/>
            <a:ext cx="9967638" cy="5392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07A065-A72C-4C9C-B806-73D60421A657}"/>
              </a:ext>
            </a:extLst>
          </p:cNvPr>
          <p:cNvSpPr txBox="1"/>
          <p:nvPr/>
        </p:nvSpPr>
        <p:spPr>
          <a:xfrm>
            <a:off x="418353" y="268352"/>
            <a:ext cx="752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  <a:t>As members grow, costs can go down</a:t>
            </a:r>
          </a:p>
        </p:txBody>
      </p:sp>
    </p:spTree>
    <p:extLst>
      <p:ext uri="{BB962C8B-B14F-4D97-AF65-F5344CB8AC3E}">
        <p14:creationId xmlns:p14="http://schemas.microsoft.com/office/powerpoint/2010/main" val="19616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36361" y="4195633"/>
            <a:ext cx="2753562" cy="1548591"/>
          </a:xfrm>
          <a:prstGeom prst="rect">
            <a:avLst/>
          </a:prstGeom>
        </p:spPr>
      </p:pic>
      <p:pic>
        <p:nvPicPr>
          <p:cNvPr id="4" name="Picture 3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E323D4FF-F8B3-4C25-88B7-BFD65A5E2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03" y="4169968"/>
            <a:ext cx="3270242" cy="1574256"/>
          </a:xfrm>
          <a:prstGeom prst="rect">
            <a:avLst/>
          </a:prstGeom>
        </p:spPr>
      </p:pic>
      <p:pic>
        <p:nvPicPr>
          <p:cNvPr id="6" name="Picture 5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B03AF6C-45AB-4B71-9348-D69EAD4004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778"/>
          <a:stretch/>
        </p:blipFill>
        <p:spPr>
          <a:xfrm rot="5400000" flipH="1">
            <a:off x="-1925558" y="2152712"/>
            <a:ext cx="6858000" cy="2552579"/>
          </a:xfrm>
          <a:prstGeom prst="rect">
            <a:avLst/>
          </a:prstGeom>
        </p:spPr>
      </p:pic>
      <p:pic>
        <p:nvPicPr>
          <p:cNvPr id="18" name="Picture 1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4D00E0B4-735B-42AF-B91F-DB2558625C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0" b="2660"/>
          <a:stretch/>
        </p:blipFill>
        <p:spPr>
          <a:xfrm rot="5400000" flipH="1">
            <a:off x="7947010" y="2323766"/>
            <a:ext cx="5905879" cy="3162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1332020" y="2581621"/>
            <a:ext cx="8826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Liverpool University Press &amp; Central European University Press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55759-28A1-4169-AA4F-53C3D3D7502A}"/>
              </a:ext>
            </a:extLst>
          </p:cNvPr>
          <p:cNvSpPr txBox="1"/>
          <p:nvPr/>
        </p:nvSpPr>
        <p:spPr>
          <a:xfrm>
            <a:off x="1332020" y="1728449"/>
            <a:ext cx="882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1B1D3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Piloting Opening the Future</a:t>
            </a:r>
          </a:p>
        </p:txBody>
      </p:sp>
    </p:spTree>
    <p:extLst>
      <p:ext uri="{BB962C8B-B14F-4D97-AF65-F5344CB8AC3E}">
        <p14:creationId xmlns:p14="http://schemas.microsoft.com/office/powerpoint/2010/main" val="241370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15155"/>
          <a:stretch/>
        </p:blipFill>
        <p:spPr>
          <a:xfrm>
            <a:off x="2564092" y="603975"/>
            <a:ext cx="9189936" cy="5263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F8737-FD6E-41E5-A8D2-F7F02DC1FBCF}"/>
              </a:ext>
            </a:extLst>
          </p:cNvPr>
          <p:cNvSpPr txBox="1"/>
          <p:nvPr/>
        </p:nvSpPr>
        <p:spPr>
          <a:xfrm>
            <a:off x="935915" y="622867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$950 per year (our medium-size band pricing). Appraising the cost per book/per library is only possible once we’ve had time to accrue members. This is a pilot project.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085EBB-8D6F-4319-9796-C9DCB70F5A88}"/>
              </a:ext>
            </a:extLst>
          </p:cNvPr>
          <p:cNvSpPr txBox="1"/>
          <p:nvPr/>
        </p:nvSpPr>
        <p:spPr>
          <a:xfrm>
            <a:off x="343784" y="727160"/>
            <a:ext cx="2748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B1D32"/>
                </a:solidFill>
                <a:latin typeface="Roboto Slab" pitchFamily="2" charset="0"/>
                <a:ea typeface="Roboto Slab" pitchFamily="2" charset="0"/>
              </a:rPr>
              <a:t>As we accrue enough membership funds we can publish the next OA book, a rolling process</a:t>
            </a:r>
          </a:p>
        </p:txBody>
      </p:sp>
    </p:spTree>
    <p:extLst>
      <p:ext uri="{BB962C8B-B14F-4D97-AF65-F5344CB8AC3E}">
        <p14:creationId xmlns:p14="http://schemas.microsoft.com/office/powerpoint/2010/main" val="187068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39658-B299-4C59-A9D7-F14F9642E9C4}"/>
              </a:ext>
            </a:extLst>
          </p:cNvPr>
          <p:cNvSpPr/>
          <p:nvPr/>
        </p:nvSpPr>
        <p:spPr>
          <a:xfrm>
            <a:off x="2900" y="0"/>
            <a:ext cx="12189099" cy="6858000"/>
          </a:xfrm>
          <a:prstGeom prst="rect">
            <a:avLst/>
          </a:prstGeom>
          <a:solidFill>
            <a:srgbClr val="1B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81FFF-448A-41F7-A11D-BA0AD94B6292}"/>
              </a:ext>
            </a:extLst>
          </p:cNvPr>
          <p:cNvSpPr txBox="1"/>
          <p:nvPr/>
        </p:nvSpPr>
        <p:spPr>
          <a:xfrm>
            <a:off x="1837938" y="3429000"/>
            <a:ext cx="75794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 is not a ‘read and publish’ deal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39016-8BB2-4DC4-A07C-54E014E725F4}"/>
              </a:ext>
            </a:extLst>
          </p:cNvPr>
          <p:cNvSpPr txBox="1"/>
          <p:nvPr/>
        </p:nvSpPr>
        <p:spPr>
          <a:xfrm>
            <a:off x="1837938" y="630279"/>
            <a:ext cx="8009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What this model is </a:t>
            </a:r>
            <a:r>
              <a:rPr lang="en-GB" sz="80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not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2B184F-1C13-44DB-869A-4B3D1456DF93}"/>
              </a:ext>
            </a:extLst>
          </p:cNvPr>
          <p:cNvSpPr/>
          <p:nvPr/>
        </p:nvSpPr>
        <p:spPr>
          <a:xfrm>
            <a:off x="9651513" y="4509891"/>
            <a:ext cx="3435659" cy="3435659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8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535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Open Sans Light</vt:lpstr>
      <vt:lpstr>Open Sans</vt:lpstr>
      <vt:lpstr>Open Sans Condensed ExtraBold</vt:lpstr>
      <vt:lpstr>Calibri Light</vt:lpstr>
      <vt:lpstr>Roboto Slab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79</cp:revision>
  <dcterms:created xsi:type="dcterms:W3CDTF">2021-04-14T10:38:10Z</dcterms:created>
  <dcterms:modified xsi:type="dcterms:W3CDTF">2022-05-24T13:18:58Z</dcterms:modified>
</cp:coreProperties>
</file>