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48" r:id="rId2"/>
  </p:sldMasterIdLst>
  <p:notesMasterIdLst>
    <p:notesMasterId r:id="rId16"/>
  </p:notesMasterIdLst>
  <p:sldIdLst>
    <p:sldId id="2151" r:id="rId3"/>
    <p:sldId id="258" r:id="rId4"/>
    <p:sldId id="260" r:id="rId5"/>
    <p:sldId id="2152" r:id="rId6"/>
    <p:sldId id="266" r:id="rId7"/>
    <p:sldId id="2150" r:id="rId8"/>
    <p:sldId id="2135" r:id="rId9"/>
    <p:sldId id="2136" r:id="rId10"/>
    <p:sldId id="268" r:id="rId11"/>
    <p:sldId id="298" r:id="rId12"/>
    <p:sldId id="2153" r:id="rId13"/>
    <p:sldId id="2147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obold" panose="020B0604020202020204" charset="0"/>
      <p:regular r:id="rId21"/>
      <p:italic r:id="rId22"/>
    </p:embeddedFont>
    <p:embeddedFont>
      <p:font typeface="Gobold Bold" panose="020B0604020202020204" charset="0"/>
      <p:regular r:id="rId23"/>
      <p:italic r:id="rId24"/>
    </p:embeddedFont>
    <p:embeddedFont>
      <p:font typeface="Open Sans" pitchFamily="2" charset="0"/>
      <p:regular r:id="rId25"/>
      <p:bold r:id="rId26"/>
      <p:italic r:id="rId27"/>
      <p:boldItalic r:id="rId28"/>
    </p:embeddedFont>
    <p:embeddedFont>
      <p:font typeface="Open Sans Condensed SemiBold" panose="020B0604020202020204" charset="0"/>
      <p:bold r:id="rId29"/>
      <p:boldItalic r:id="rId30"/>
    </p:embeddedFont>
    <p:embeddedFont>
      <p:font typeface="Open Sans Light" pitchFamily="2" charset="0"/>
      <p:regular r:id="rId31"/>
      <p:italic r:id="rId32"/>
    </p:embeddedFont>
    <p:embeddedFont>
      <p:font typeface="Roboto Slab" panose="020B0604020202020204" charset="0"/>
      <p:regular r:id="rId33"/>
      <p:bold r:id="rId34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D33"/>
    <a:srgbClr val="EEDA3B"/>
    <a:srgbClr val="C62166"/>
    <a:srgbClr val="EC801D"/>
    <a:srgbClr val="1B1D32"/>
    <a:srgbClr val="DDDDDD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B7E559-3C79-52C6-CC8A-E16CD59F6F16}" v="26" dt="2022-09-02T14:59:50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3342" autoAdjust="0"/>
  </p:normalViewPr>
  <p:slideViewPr>
    <p:cSldViewPr snapToGrid="0">
      <p:cViewPr varScale="1">
        <p:scale>
          <a:sx n="75" d="100"/>
          <a:sy n="75" d="100"/>
        </p:scale>
        <p:origin x="74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microsoft.com/office/2015/10/relationships/revisionInfo" Target="revisionInfo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9A865-8D50-46AA-8367-7C80498EBD2A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30548-3AC6-4060-A2AC-141BDA25A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11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97E73-6EBD-0B45-BB89-669FED11AC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6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89DF-EE59-4B2A-9723-19FE92114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FCDA5-1BD6-4447-BD5B-1225349D8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2CEE9-EB21-495A-914F-71DBD1C4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F6BC7-4385-492B-90EF-A23EE2D2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E75F2-F147-4D32-832D-DF686A1C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68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2E70-C505-4BCC-A6A9-88F70462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B68A2-39B3-4BDB-BDCD-C88120BB6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7FDC0-94E6-4570-8ABF-BB81C2CA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D5413-5332-48D0-94BC-2F66E220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0C904-6E68-4B18-B5EA-1579228E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88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F7C9-1C14-4939-817F-178F951C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06117-EE53-4953-8AC4-5E95F3D86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41E44-D4C6-4BC6-A60D-F348B8BA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0C27F-B7E0-4B68-839F-252E9E75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F30E-CAF7-4BA1-BFD3-F1D53C39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19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BE75E-34B4-4D0F-8CB5-F27FB932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2186-C8AD-4E5C-BDF5-91F8451CF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DBC5E-E838-4FE5-9E86-5D157415E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89D1E-03CC-4BDD-885B-F1A434BB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8ED43-FE1C-4D20-9F8A-399F7153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6851A-9CDD-4935-B7B3-540D5675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649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6573-FA12-476F-8B78-E840F898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E9091-2F97-46D3-B236-C405328DE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5B323-8ED9-49FB-A109-6BCE37EB5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D052F-7FCF-47EA-B424-18967EC74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C2779-AE83-4B06-BC90-E15438848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3EC11-34C3-427D-83BD-251A8D0A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0E3C8-828D-465A-B00D-6B56527F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1A082-E654-4040-8691-0F46CD47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236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9185-CF2A-4026-9DCA-619AA139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7E510-EE3F-4A35-947E-428771C0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9F957-08CA-46AB-BF59-D8817B36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2558-F893-4C22-BCB2-88B9C62A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165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2B5D29-0220-478C-AF89-39CC2AA1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3BDF8-7840-48CB-B252-387097A8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D7123-B7CC-4369-B894-2291BCCA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30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32C5-EFA7-4E0E-B9BD-C8427A52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59ACD-B1F7-4FE9-810B-5EC88A44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6F516-25D7-4A32-9574-AA2CE3DA2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6134A-782A-42EF-B540-E2B99568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17A6F-D2CB-4D7C-84F1-77ECBE39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34CF0-B180-49FD-A156-CC2DEA55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7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D85D-D095-42DA-8E52-AA96180C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57332-DD5A-4FB1-B14C-21CD26A16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D8224-2C26-4619-A33C-93AAF5DA0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ADE0D-1CD2-4CAF-BEF7-26BB8C30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94FB-0F6C-473A-B481-B8B4F5CD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033B5-A1A2-4C03-8DB1-7C8BC166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83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A9C6-554A-4FC2-9A5C-32179DB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87613-3413-4069-8EDF-D08F7F656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ABC7-6129-4074-B2D4-B18D4547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94263-A74C-426C-8140-9E79B1B9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78DE9-8A8B-4391-AB83-E6045EFB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035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AE207-1413-49AB-A968-F08DD05A0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8B1D4-44B4-4A83-ABC0-1B365C4A5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BBBE4-9064-4062-B158-E7AF8B51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E3F88-056B-4743-A710-6180A2C8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D823C-790F-4FD8-86EA-F562479E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6D3CD-D0F9-4B03-B25B-5995108A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CC3E0-3298-4294-BC0D-1EEFEA0C5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A9E36-FE47-4237-9DDC-9A17B4D93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59B4-62D4-49C0-82D0-A3F8807A596C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E965-9686-45EF-BCB1-529C2F34D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9D5A7-9D5A-4708-9194-9AB3E0DDA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6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2E3658-75C3-465E-B408-F9212E9510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6C03CC-F7ED-4DF5-8099-8A7DC42B7C6A}"/>
              </a:ext>
            </a:extLst>
          </p:cNvPr>
          <p:cNvSpPr txBox="1"/>
          <p:nvPr/>
        </p:nvSpPr>
        <p:spPr>
          <a:xfrm>
            <a:off x="3101974" y="3614397"/>
            <a:ext cx="6664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EEDA3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Professor Martin Paul Eve</a:t>
            </a:r>
          </a:p>
          <a:p>
            <a:r>
              <a:rPr lang="en-GB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COPIM &amp; Birkbeck, University of London</a:t>
            </a:r>
          </a:p>
        </p:txBody>
      </p:sp>
      <p:pic>
        <p:nvPicPr>
          <p:cNvPr id="5" name="Picture 4" descr="A picture containing text, tableware, clipart, dishware&#10;&#10;Description automatically generated">
            <a:extLst>
              <a:ext uri="{FF2B5EF4-FFF2-40B4-BE49-F238E27FC236}">
                <a16:creationId xmlns:a16="http://schemas.microsoft.com/office/drawing/2014/main" id="{FE4D40A4-5A10-4434-B9A0-0E0DDD451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5" y="5771166"/>
            <a:ext cx="1834935" cy="8436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E4DF69-EEB8-488A-8316-F115E35C29EE}"/>
              </a:ext>
            </a:extLst>
          </p:cNvPr>
          <p:cNvSpPr txBox="1"/>
          <p:nvPr/>
        </p:nvSpPr>
        <p:spPr>
          <a:xfrm>
            <a:off x="3101974" y="991475"/>
            <a:ext cx="8059362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Making Open Access Book Funding Work Fairly</a:t>
            </a:r>
          </a:p>
          <a:p>
            <a:r>
              <a:rPr lang="en-GB" sz="2800" i="1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Opening the Future </a:t>
            </a:r>
            <a:r>
              <a:rPr lang="en-GB" sz="280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library membership scheme</a:t>
            </a:r>
            <a:br>
              <a:rPr lang="en-GB" sz="280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&amp; publisher toolkit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8F87AB4C-199F-35A7-8135-89632F7868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410" y="5866525"/>
            <a:ext cx="1834935" cy="8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45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4D9CB-DD82-4DD4-B8D1-5D8BEA9347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7D3295-3A4F-4600-B38C-8CDF70211CD3}"/>
              </a:ext>
            </a:extLst>
          </p:cNvPr>
          <p:cNvSpPr txBox="1"/>
          <p:nvPr/>
        </p:nvSpPr>
        <p:spPr>
          <a:xfrm>
            <a:off x="442029" y="451439"/>
            <a:ext cx="104668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Why publishers should use this model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F23CDDC-BFBA-4BA8-92A4-548B8606DCAB}"/>
              </a:ext>
            </a:extLst>
          </p:cNvPr>
          <p:cNvSpPr/>
          <p:nvPr/>
        </p:nvSpPr>
        <p:spPr>
          <a:xfrm>
            <a:off x="442029" y="3535002"/>
            <a:ext cx="2734323" cy="27343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C3792D-0D92-43A8-A09E-4342E847F624}"/>
              </a:ext>
            </a:extLst>
          </p:cNvPr>
          <p:cNvSpPr/>
          <p:nvPr/>
        </p:nvSpPr>
        <p:spPr>
          <a:xfrm>
            <a:off x="2689934" y="1892423"/>
            <a:ext cx="2203142" cy="2203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5EC838-9B7D-4523-9166-957D155E85A4}"/>
              </a:ext>
            </a:extLst>
          </p:cNvPr>
          <p:cNvSpPr/>
          <p:nvPr/>
        </p:nvSpPr>
        <p:spPr>
          <a:xfrm>
            <a:off x="5312236" y="4117333"/>
            <a:ext cx="2414726" cy="2414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6160A0-F19E-4CCC-96AC-33D5BCC9BC92}"/>
              </a:ext>
            </a:extLst>
          </p:cNvPr>
          <p:cNvSpPr/>
          <p:nvPr/>
        </p:nvSpPr>
        <p:spPr>
          <a:xfrm>
            <a:off x="7544755" y="2436383"/>
            <a:ext cx="2414726" cy="2414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DDE77-2616-44F1-9870-D72110E577A4}"/>
              </a:ext>
            </a:extLst>
          </p:cNvPr>
          <p:cNvSpPr txBox="1"/>
          <p:nvPr/>
        </p:nvSpPr>
        <p:spPr>
          <a:xfrm>
            <a:off x="7849535" y="3105137"/>
            <a:ext cx="18167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GitHub &amp; toolkit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EE2D42-DFEE-49F4-B231-83503F86B5C2}"/>
              </a:ext>
            </a:extLst>
          </p:cNvPr>
          <p:cNvSpPr txBox="1"/>
          <p:nvPr/>
        </p:nvSpPr>
        <p:spPr>
          <a:xfrm>
            <a:off x="5374149" y="4654010"/>
            <a:ext cx="22908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Laying </a:t>
            </a:r>
            <a:br>
              <a:rPr lang="en-US" sz="24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4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groundwork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F2AC0-28EA-415A-99F7-3FE0D091B02E}"/>
              </a:ext>
            </a:extLst>
          </p:cNvPr>
          <p:cNvSpPr txBox="1"/>
          <p:nvPr/>
        </p:nvSpPr>
        <p:spPr>
          <a:xfrm>
            <a:off x="2525762" y="2439577"/>
            <a:ext cx="25314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Relatively low risk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0B180A-23EE-492C-ABF9-D60870F857F2}"/>
              </a:ext>
            </a:extLst>
          </p:cNvPr>
          <p:cNvSpPr txBox="1"/>
          <p:nvPr/>
        </p:nvSpPr>
        <p:spPr>
          <a:xfrm>
            <a:off x="543447" y="4117333"/>
            <a:ext cx="25314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Avoids BPCs</a:t>
            </a:r>
          </a:p>
        </p:txBody>
      </p:sp>
    </p:spTree>
    <p:extLst>
      <p:ext uri="{BB962C8B-B14F-4D97-AF65-F5344CB8AC3E}">
        <p14:creationId xmlns:p14="http://schemas.microsoft.com/office/powerpoint/2010/main" val="350485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39658-B299-4C59-A9D7-F14F9642E9C4}"/>
              </a:ext>
            </a:extLst>
          </p:cNvPr>
          <p:cNvSpPr/>
          <p:nvPr/>
        </p:nvSpPr>
        <p:spPr>
          <a:xfrm>
            <a:off x="2901" y="0"/>
            <a:ext cx="12189099" cy="6858000"/>
          </a:xfrm>
          <a:prstGeom prst="rect">
            <a:avLst/>
          </a:prstGeom>
          <a:solidFill>
            <a:srgbClr val="1C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39016-8BB2-4DC4-A07C-54E014E725F4}"/>
              </a:ext>
            </a:extLst>
          </p:cNvPr>
          <p:cNvSpPr txBox="1"/>
          <p:nvPr/>
        </p:nvSpPr>
        <p:spPr>
          <a:xfrm>
            <a:off x="519346" y="127521"/>
            <a:ext cx="8009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Toolkit contents</a:t>
            </a:r>
            <a:endParaRPr lang="en-GB" sz="4800" b="1" dirty="0">
              <a:solidFill>
                <a:srgbClr val="EEDA3B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1CC72C67-B533-9882-20C1-3669538E2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59" y="215497"/>
            <a:ext cx="4553041" cy="6427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CBDAE9-1536-B4AE-A62E-C10F7EC4DE2B}"/>
              </a:ext>
            </a:extLst>
          </p:cNvPr>
          <p:cNvSpPr txBox="1"/>
          <p:nvPr/>
        </p:nvSpPr>
        <p:spPr>
          <a:xfrm>
            <a:off x="625879" y="1086039"/>
            <a:ext cx="626260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Challenges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Resources needed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Financial analysis &amp; modelling spreadsheets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FAQs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Outreach &amp; marketing activities, incl. templates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Key partners &amp; providers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39D7F9-8939-392E-629E-B34B3A4A2B62}"/>
              </a:ext>
            </a:extLst>
          </p:cNvPr>
          <p:cNvSpPr/>
          <p:nvPr/>
        </p:nvSpPr>
        <p:spPr>
          <a:xfrm>
            <a:off x="253016" y="1186933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8667D4-FFD8-D51E-3D12-7FA4A1E8BDB7}"/>
              </a:ext>
            </a:extLst>
          </p:cNvPr>
          <p:cNvSpPr/>
          <p:nvPr/>
        </p:nvSpPr>
        <p:spPr>
          <a:xfrm>
            <a:off x="239700" y="1957402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592EFF-3690-4828-2B51-493E0C7EBF5A}"/>
              </a:ext>
            </a:extLst>
          </p:cNvPr>
          <p:cNvSpPr/>
          <p:nvPr/>
        </p:nvSpPr>
        <p:spPr>
          <a:xfrm>
            <a:off x="200619" y="2727871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9C325B-B23F-FB38-0952-4CD2DCF6475E}"/>
              </a:ext>
            </a:extLst>
          </p:cNvPr>
          <p:cNvSpPr/>
          <p:nvPr/>
        </p:nvSpPr>
        <p:spPr>
          <a:xfrm>
            <a:off x="253016" y="3959468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BCB5D5-FB96-5737-EF02-B8933C74D306}"/>
              </a:ext>
            </a:extLst>
          </p:cNvPr>
          <p:cNvSpPr/>
          <p:nvPr/>
        </p:nvSpPr>
        <p:spPr>
          <a:xfrm>
            <a:off x="239700" y="4729937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490326-0E3A-3FD5-BCF5-E1B04F58F61D}"/>
              </a:ext>
            </a:extLst>
          </p:cNvPr>
          <p:cNvSpPr/>
          <p:nvPr/>
        </p:nvSpPr>
        <p:spPr>
          <a:xfrm>
            <a:off x="239700" y="5961534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891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8F0B2B-F618-4795-8993-1F631A4D00F5}"/>
              </a:ext>
            </a:extLst>
          </p:cNvPr>
          <p:cNvSpPr/>
          <p:nvPr/>
        </p:nvSpPr>
        <p:spPr>
          <a:xfrm>
            <a:off x="0" y="0"/>
            <a:ext cx="8138652" cy="6858000"/>
          </a:xfrm>
          <a:prstGeom prst="rect">
            <a:avLst/>
          </a:prstGeom>
          <a:solidFill>
            <a:srgbClr val="1C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BCCE5C-DC51-4F8B-9D23-96B1CA62224D}"/>
              </a:ext>
            </a:extLst>
          </p:cNvPr>
          <p:cNvSpPr/>
          <p:nvPr/>
        </p:nvSpPr>
        <p:spPr>
          <a:xfrm>
            <a:off x="8138652" y="0"/>
            <a:ext cx="4053347" cy="6858000"/>
          </a:xfrm>
          <a:prstGeom prst="rect">
            <a:avLst/>
          </a:prstGeom>
          <a:solidFill>
            <a:srgbClr val="FFD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357D1-3B51-8844-8B38-913C7A31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98" y="580474"/>
            <a:ext cx="5839125" cy="1325563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FFDD57"/>
                </a:solidFill>
                <a:latin typeface="Roboto Slab" pitchFamily="2" charset="0"/>
                <a:ea typeface="Roboto Slab" pitchFamily="2" charset="0"/>
              </a:rPr>
              <a:t>SCALING </a:t>
            </a:r>
            <a:r>
              <a:rPr lang="en-US" b="1" dirty="0">
                <a:solidFill>
                  <a:srgbClr val="FFDD57"/>
                </a:solidFill>
                <a:latin typeface="Roboto Slab" pitchFamily="2" charset="0"/>
                <a:ea typeface="Roboto Slab" pitchFamily="2" charset="0"/>
              </a:rPr>
              <a:t> infrastructure development at COPIM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B8FBBD6-5C49-49F9-8EBF-41C53C64E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236" y="4026113"/>
            <a:ext cx="1580452" cy="1806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72DA7-8861-4C01-B718-45E2F3C3D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251" y="5752006"/>
            <a:ext cx="1791122" cy="11226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06CBBF-C031-4CBF-A00D-33DF92F807D2}"/>
              </a:ext>
            </a:extLst>
          </p:cNvPr>
          <p:cNvSpPr txBox="1"/>
          <p:nvPr/>
        </p:nvSpPr>
        <p:spPr>
          <a:xfrm>
            <a:off x="286605" y="2486511"/>
            <a:ext cx="8025414" cy="2941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rPr>
              <a:t>Opening the Future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rPr>
              <a:t>Open Book Collective</a:t>
            </a:r>
            <a:endParaRPr lang="en-GB" sz="2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rPr>
              <a:t>THOTH</a:t>
            </a:r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Open metadata &amp; dissemination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solidFill>
                  <a:srgbClr val="EEDA3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collaborating with initiatives around the world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1E2F7B13-26FD-4100-BB72-09A6858E03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27" y="1946029"/>
            <a:ext cx="1572764" cy="1872164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01D4311-C10D-49CD-9C86-52B0989C4E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702" y="482439"/>
            <a:ext cx="2433246" cy="108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8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0CADA5-EFE6-4A72-8732-FEB21FE627E8}"/>
              </a:ext>
            </a:extLst>
          </p:cNvPr>
          <p:cNvSpPr/>
          <p:nvPr/>
        </p:nvSpPr>
        <p:spPr>
          <a:xfrm>
            <a:off x="0" y="2377190"/>
            <a:ext cx="12191999" cy="4485523"/>
          </a:xfrm>
          <a:prstGeom prst="rect">
            <a:avLst/>
          </a:prstGeom>
          <a:solidFill>
            <a:srgbClr val="FFD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0270B8-7CBC-46DD-B9E4-166FCEED18A0}"/>
              </a:ext>
            </a:extLst>
          </p:cNvPr>
          <p:cNvSpPr/>
          <p:nvPr/>
        </p:nvSpPr>
        <p:spPr>
          <a:xfrm>
            <a:off x="0" y="1270000"/>
            <a:ext cx="12191999" cy="1107190"/>
          </a:xfrm>
          <a:prstGeom prst="rect">
            <a:avLst/>
          </a:prstGeom>
          <a:solidFill>
            <a:srgbClr val="C62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6011E2-CF82-4BFB-92D6-6F5C268DC3A0}"/>
              </a:ext>
            </a:extLst>
          </p:cNvPr>
          <p:cNvSpPr txBox="1">
            <a:spLocks/>
          </p:cNvSpPr>
          <p:nvPr/>
        </p:nvSpPr>
        <p:spPr>
          <a:xfrm>
            <a:off x="758301" y="40617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For more information</a:t>
            </a:r>
          </a:p>
          <a:p>
            <a:endParaRPr lang="en-GB" sz="4800" b="1" dirty="0">
              <a:solidFill>
                <a:srgbClr val="C62166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8" name="Graphic 7" descr="Internet with solid fill">
            <a:extLst>
              <a:ext uri="{FF2B5EF4-FFF2-40B4-BE49-F238E27FC236}">
                <a16:creationId xmlns:a16="http://schemas.microsoft.com/office/drawing/2014/main" id="{5D67F1C4-30C3-4163-B897-07D6CB61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6374" y="3503026"/>
            <a:ext cx="914400" cy="914400"/>
          </a:xfrm>
          <a:prstGeom prst="rect">
            <a:avLst/>
          </a:prstGeom>
        </p:spPr>
      </p:pic>
      <p:pic>
        <p:nvPicPr>
          <p:cNvPr id="12" name="Graphic 11" descr="Envelope with solid fill">
            <a:extLst>
              <a:ext uri="{FF2B5EF4-FFF2-40B4-BE49-F238E27FC236}">
                <a16:creationId xmlns:a16="http://schemas.microsoft.com/office/drawing/2014/main" id="{8DA209DD-F125-4ACA-9289-51844BD38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46374" y="1361608"/>
            <a:ext cx="914400" cy="9144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1EBF0B7-4939-4DF3-B03A-BFE79AD87D72}"/>
              </a:ext>
            </a:extLst>
          </p:cNvPr>
          <p:cNvSpPr txBox="1">
            <a:spLocks/>
          </p:cNvSpPr>
          <p:nvPr/>
        </p:nvSpPr>
        <p:spPr>
          <a:xfrm>
            <a:off x="3258303" y="1551238"/>
            <a:ext cx="61041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martin.eve@bbk.ac.uk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AE23C3-9365-4F36-BB13-A7BC9947E58D}"/>
              </a:ext>
            </a:extLst>
          </p:cNvPr>
          <p:cNvSpPr txBox="1">
            <a:spLocks/>
          </p:cNvSpPr>
          <p:nvPr/>
        </p:nvSpPr>
        <p:spPr>
          <a:xfrm>
            <a:off x="3258303" y="3687869"/>
            <a:ext cx="90759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openingthefuture.net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6EE9D83-E14B-0AB2-A77F-28C127137D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376" y="460994"/>
            <a:ext cx="1515248" cy="676271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F1B6CEEC-2923-53D3-14A2-3B1E553E46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283" y="397456"/>
            <a:ext cx="1118214" cy="5143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6E573A-CEEB-7B0A-6739-29EF8B802139}"/>
              </a:ext>
            </a:extLst>
          </p:cNvPr>
          <p:cNvSpPr/>
          <p:nvPr/>
        </p:nvSpPr>
        <p:spPr>
          <a:xfrm>
            <a:off x="1" y="2315209"/>
            <a:ext cx="12191999" cy="1107190"/>
          </a:xfrm>
          <a:prstGeom prst="rect">
            <a:avLst/>
          </a:prstGeom>
          <a:solidFill>
            <a:srgbClr val="1C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Envelope with solid fill">
            <a:extLst>
              <a:ext uri="{FF2B5EF4-FFF2-40B4-BE49-F238E27FC236}">
                <a16:creationId xmlns:a16="http://schemas.microsoft.com/office/drawing/2014/main" id="{37796FE2-E8D0-3656-C16F-ACAE5739E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46375" y="2406817"/>
            <a:ext cx="914400" cy="9144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487FE9C-2A42-7369-8EF0-BC181678BDD9}"/>
              </a:ext>
            </a:extLst>
          </p:cNvPr>
          <p:cNvSpPr txBox="1">
            <a:spLocks/>
          </p:cNvSpPr>
          <p:nvPr/>
        </p:nvSpPr>
        <p:spPr>
          <a:xfrm>
            <a:off x="3258304" y="2596447"/>
            <a:ext cx="61041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t.grady@bbk.ac.uk</a:t>
            </a:r>
          </a:p>
        </p:txBody>
      </p:sp>
      <p:pic>
        <p:nvPicPr>
          <p:cNvPr id="17" name="Graphic 16" descr="Internet with solid fill">
            <a:extLst>
              <a:ext uri="{FF2B5EF4-FFF2-40B4-BE49-F238E27FC236}">
                <a16:creationId xmlns:a16="http://schemas.microsoft.com/office/drawing/2014/main" id="{ACAA3DD4-21F1-98B1-3285-089B13D3C8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8508" y="4380503"/>
            <a:ext cx="914400" cy="9144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2EF551D-C146-8F2D-4983-24E46CDDB335}"/>
              </a:ext>
            </a:extLst>
          </p:cNvPr>
          <p:cNvSpPr txBox="1">
            <a:spLocks/>
          </p:cNvSpPr>
          <p:nvPr/>
        </p:nvSpPr>
        <p:spPr>
          <a:xfrm>
            <a:off x="3230437" y="4565346"/>
            <a:ext cx="90759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zenodo.org/record/7003979</a:t>
            </a:r>
          </a:p>
        </p:txBody>
      </p:sp>
      <p:pic>
        <p:nvPicPr>
          <p:cNvPr id="20" name="Graphic 19" descr="Internet with solid fill">
            <a:extLst>
              <a:ext uri="{FF2B5EF4-FFF2-40B4-BE49-F238E27FC236}">
                <a16:creationId xmlns:a16="http://schemas.microsoft.com/office/drawing/2014/main" id="{996D8623-FE31-F204-C85B-3825EEFF80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8508" y="5216653"/>
            <a:ext cx="914400" cy="91440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B8F8CB0-449C-6630-06E7-9110B59C870B}"/>
              </a:ext>
            </a:extLst>
          </p:cNvPr>
          <p:cNvSpPr txBox="1">
            <a:spLocks/>
          </p:cNvSpPr>
          <p:nvPr/>
        </p:nvSpPr>
        <p:spPr>
          <a:xfrm>
            <a:off x="3230437" y="5401496"/>
            <a:ext cx="90759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github.com/BirkbeckCTP/otf-signup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E7F3FB2-A5B1-F739-7722-728DBC088445}"/>
              </a:ext>
            </a:extLst>
          </p:cNvPr>
          <p:cNvSpPr txBox="1">
            <a:spLocks/>
          </p:cNvSpPr>
          <p:nvPr/>
        </p:nvSpPr>
        <p:spPr>
          <a:xfrm>
            <a:off x="375477" y="4544356"/>
            <a:ext cx="1739975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Toolkit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DB6FDCF-0082-DCB8-CE61-F4CCD14BE6C2}"/>
              </a:ext>
            </a:extLst>
          </p:cNvPr>
          <p:cNvSpPr txBox="1">
            <a:spLocks/>
          </p:cNvSpPr>
          <p:nvPr/>
        </p:nvSpPr>
        <p:spPr>
          <a:xfrm>
            <a:off x="386079" y="5338137"/>
            <a:ext cx="1739975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62515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19CB5-6D23-48F2-AA89-D45068678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CF39E-7931-476D-864F-1A28D3686C35}"/>
              </a:ext>
            </a:extLst>
          </p:cNvPr>
          <p:cNvSpPr txBox="1"/>
          <p:nvPr/>
        </p:nvSpPr>
        <p:spPr>
          <a:xfrm>
            <a:off x="878926" y="309482"/>
            <a:ext cx="10943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Why OA and why does it matter?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15574-8746-450C-8B71-A12093A053FE}"/>
              </a:ext>
            </a:extLst>
          </p:cNvPr>
          <p:cNvSpPr txBox="1"/>
          <p:nvPr/>
        </p:nvSpPr>
        <p:spPr>
          <a:xfrm>
            <a:off x="3311371" y="1388502"/>
            <a:ext cx="8306528" cy="52937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COVID 19 has exposed how vital OA is to the future of scholarly communications while also ripping out the heart of library budgets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The traditional publishing model is challenging</a:t>
            </a:r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Traditional sales of academic books have dropped but we’re still working the way we always have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 offers increased readership, usage and citation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Funder mandates in Europe &amp; the recent White House memo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FEF945C-8229-493E-BB28-90024A3D0FF2}"/>
              </a:ext>
            </a:extLst>
          </p:cNvPr>
          <p:cNvSpPr/>
          <p:nvPr/>
        </p:nvSpPr>
        <p:spPr>
          <a:xfrm>
            <a:off x="2938508" y="1489396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D2B1A2-AF36-4564-B360-71F734C7CDA1}"/>
              </a:ext>
            </a:extLst>
          </p:cNvPr>
          <p:cNvSpPr/>
          <p:nvPr/>
        </p:nvSpPr>
        <p:spPr>
          <a:xfrm>
            <a:off x="2925192" y="3091647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6BEDA9-9227-4192-A8F4-3BCA130AE63A}"/>
              </a:ext>
            </a:extLst>
          </p:cNvPr>
          <p:cNvSpPr/>
          <p:nvPr/>
        </p:nvSpPr>
        <p:spPr>
          <a:xfrm>
            <a:off x="2925192" y="3875015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998D89-6B7A-4A93-9EE5-1ACB3E37171A}"/>
              </a:ext>
            </a:extLst>
          </p:cNvPr>
          <p:cNvSpPr/>
          <p:nvPr/>
        </p:nvSpPr>
        <p:spPr>
          <a:xfrm>
            <a:off x="2938508" y="5080156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0D9A04-8DD8-4B3D-8B5C-C44F0689B42C}"/>
              </a:ext>
            </a:extLst>
          </p:cNvPr>
          <p:cNvSpPr/>
          <p:nvPr/>
        </p:nvSpPr>
        <p:spPr>
          <a:xfrm>
            <a:off x="2925192" y="5841072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4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4FD144-73AA-47B0-8E0A-957EA1E00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03F62-2645-4BD3-AC6E-B0E36183B391}"/>
              </a:ext>
            </a:extLst>
          </p:cNvPr>
          <p:cNvSpPr txBox="1"/>
          <p:nvPr/>
        </p:nvSpPr>
        <p:spPr>
          <a:xfrm>
            <a:off x="284082" y="3924925"/>
            <a:ext cx="384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Three strata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153BB-45D0-4027-8567-96CF6B907DB0}"/>
              </a:ext>
            </a:extLst>
          </p:cNvPr>
          <p:cNvSpPr txBox="1"/>
          <p:nvPr/>
        </p:nvSpPr>
        <p:spPr>
          <a:xfrm>
            <a:off x="284082" y="4632811"/>
            <a:ext cx="3577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Future,</a:t>
            </a:r>
          </a:p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MIT’s D20, and other</a:t>
            </a:r>
          </a:p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library subscription models</a:t>
            </a:r>
          </a:p>
          <a:p>
            <a:endParaRPr lang="en-GB" sz="2800" dirty="0">
              <a:solidFill>
                <a:srgbClr val="1B1D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6F342-2C01-4A11-A290-AAC5F906EADC}"/>
              </a:ext>
            </a:extLst>
          </p:cNvPr>
          <p:cNvSpPr txBox="1"/>
          <p:nvPr/>
        </p:nvSpPr>
        <p:spPr>
          <a:xfrm>
            <a:off x="7751686" y="623913"/>
            <a:ext cx="384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Large, well-funded academic presses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7B4CF-F6C3-4775-92C6-BBEF06A15F80}"/>
              </a:ext>
            </a:extLst>
          </p:cNvPr>
          <p:cNvSpPr txBox="1"/>
          <p:nvPr/>
        </p:nvSpPr>
        <p:spPr>
          <a:xfrm>
            <a:off x="5641762" y="1578020"/>
            <a:ext cx="5953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MIT’s D20 has a subscription threshold before OA titles can be released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B05E1-B76C-4629-873E-97A9C261E40E}"/>
              </a:ext>
            </a:extLst>
          </p:cNvPr>
          <p:cNvSpPr txBox="1"/>
          <p:nvPr/>
        </p:nvSpPr>
        <p:spPr>
          <a:xfrm>
            <a:off x="6498454" y="2712905"/>
            <a:ext cx="520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Small to medium-sized academic presses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C769D2-4CE8-40C4-B249-96967184969D}"/>
              </a:ext>
            </a:extLst>
          </p:cNvPr>
          <p:cNvSpPr txBox="1"/>
          <p:nvPr/>
        </p:nvSpPr>
        <p:spPr>
          <a:xfrm>
            <a:off x="7213110" y="3667012"/>
            <a:ext cx="4486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rgbClr val="EEDA3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Low risk, no threshold models like Opening the 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2C74-6F08-42AF-B2B8-60E6611283F3}"/>
              </a:ext>
            </a:extLst>
          </p:cNvPr>
          <p:cNvSpPr txBox="1"/>
          <p:nvPr/>
        </p:nvSpPr>
        <p:spPr>
          <a:xfrm>
            <a:off x="6394880" y="4801897"/>
            <a:ext cx="5200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Scholar-led born-OA presses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8B8BE-1A7D-4719-AA38-58C2E1908277}"/>
              </a:ext>
            </a:extLst>
          </p:cNvPr>
          <p:cNvSpPr txBox="1"/>
          <p:nvPr/>
        </p:nvSpPr>
        <p:spPr>
          <a:xfrm>
            <a:off x="6169981" y="5325117"/>
            <a:ext cx="542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collectives working together to provide combined offers</a:t>
            </a:r>
          </a:p>
        </p:txBody>
      </p:sp>
    </p:spTree>
    <p:extLst>
      <p:ext uri="{BB962C8B-B14F-4D97-AF65-F5344CB8AC3E}">
        <p14:creationId xmlns:p14="http://schemas.microsoft.com/office/powerpoint/2010/main" val="240749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D1A957-B6D7-1FD8-DCA9-6CFB5CD409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8DCC2A-92CC-C598-64E4-E386F1150ED7}"/>
              </a:ext>
            </a:extLst>
          </p:cNvPr>
          <p:cNvSpPr/>
          <p:nvPr/>
        </p:nvSpPr>
        <p:spPr>
          <a:xfrm>
            <a:off x="1904213" y="4232634"/>
            <a:ext cx="1216057" cy="121605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CACF9B-7206-35EA-2539-3A80751D6058}"/>
              </a:ext>
            </a:extLst>
          </p:cNvPr>
          <p:cNvSpPr/>
          <p:nvPr/>
        </p:nvSpPr>
        <p:spPr>
          <a:xfrm>
            <a:off x="1658516" y="2262431"/>
            <a:ext cx="1697797" cy="16977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B1325-1846-4D61-B169-6423ECE74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142" y="-180474"/>
            <a:ext cx="11247456" cy="7951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C49E76-8D84-4DA5-894F-E5D238FAEE37}"/>
              </a:ext>
            </a:extLst>
          </p:cNvPr>
          <p:cNvSpPr txBox="1"/>
          <p:nvPr/>
        </p:nvSpPr>
        <p:spPr>
          <a:xfrm>
            <a:off x="428623" y="240925"/>
            <a:ext cx="9496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Opening the Future in a nutshell</a:t>
            </a:r>
          </a:p>
        </p:txBody>
      </p:sp>
    </p:spTree>
    <p:extLst>
      <p:ext uri="{BB962C8B-B14F-4D97-AF65-F5344CB8AC3E}">
        <p14:creationId xmlns:p14="http://schemas.microsoft.com/office/powerpoint/2010/main" val="220762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EFA70AA-D1D9-4D90-81EC-08AA535293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36361" y="4195633"/>
            <a:ext cx="2753562" cy="1548591"/>
          </a:xfrm>
          <a:prstGeom prst="rect">
            <a:avLst/>
          </a:prstGeom>
        </p:spPr>
      </p:pic>
      <p:pic>
        <p:nvPicPr>
          <p:cNvPr id="4" name="Picture 3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E323D4FF-F8B3-4C25-88B7-BFD65A5E27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03" y="4169968"/>
            <a:ext cx="3270242" cy="1574256"/>
          </a:xfrm>
          <a:prstGeom prst="rect">
            <a:avLst/>
          </a:prstGeom>
        </p:spPr>
      </p:pic>
      <p:pic>
        <p:nvPicPr>
          <p:cNvPr id="6" name="Picture 5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1B03AF6C-45AB-4B71-9348-D69EAD4004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778"/>
          <a:stretch/>
        </p:blipFill>
        <p:spPr>
          <a:xfrm rot="5400000" flipH="1">
            <a:off x="-1925558" y="2152712"/>
            <a:ext cx="6858000" cy="2552579"/>
          </a:xfrm>
          <a:prstGeom prst="rect">
            <a:avLst/>
          </a:prstGeom>
        </p:spPr>
      </p:pic>
      <p:pic>
        <p:nvPicPr>
          <p:cNvPr id="18" name="Picture 17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4D00E0B4-735B-42AF-B91F-DB2558625C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0" b="2660"/>
          <a:stretch/>
        </p:blipFill>
        <p:spPr>
          <a:xfrm rot="5400000" flipH="1">
            <a:off x="7947010" y="2323766"/>
            <a:ext cx="5905879" cy="31625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40120A-035A-4125-9C10-418E908C232B}"/>
              </a:ext>
            </a:extLst>
          </p:cNvPr>
          <p:cNvSpPr txBox="1"/>
          <p:nvPr/>
        </p:nvSpPr>
        <p:spPr>
          <a:xfrm>
            <a:off x="1332020" y="2581621"/>
            <a:ext cx="8826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Central European University Press</a:t>
            </a:r>
            <a:br>
              <a:rPr lang="en-GB" sz="40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</a:br>
            <a:r>
              <a:rPr lang="en-GB" sz="40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&amp; Liverpool University Press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655759-28A1-4169-AA4F-53C3D3D7502A}"/>
              </a:ext>
            </a:extLst>
          </p:cNvPr>
          <p:cNvSpPr txBox="1"/>
          <p:nvPr/>
        </p:nvSpPr>
        <p:spPr>
          <a:xfrm>
            <a:off x="1332020" y="1728449"/>
            <a:ext cx="8826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1B1D3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Piloting Opening the Future</a:t>
            </a:r>
          </a:p>
        </p:txBody>
      </p:sp>
    </p:spTree>
    <p:extLst>
      <p:ext uri="{BB962C8B-B14F-4D97-AF65-F5344CB8AC3E}">
        <p14:creationId xmlns:p14="http://schemas.microsoft.com/office/powerpoint/2010/main" val="283983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6BF419E-25D1-491D-A0BD-A94483681B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" b="6701"/>
          <a:stretch/>
        </p:blipFill>
        <p:spPr>
          <a:xfrm>
            <a:off x="725864" y="-1"/>
            <a:ext cx="10597584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E9BA56-3082-42C6-9C8E-4A101FAC98ED}"/>
              </a:ext>
            </a:extLst>
          </p:cNvPr>
          <p:cNvSpPr txBox="1"/>
          <p:nvPr/>
        </p:nvSpPr>
        <p:spPr>
          <a:xfrm>
            <a:off x="597462" y="515142"/>
            <a:ext cx="752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B1D32"/>
                </a:solidFill>
                <a:latin typeface="Roboto Slab" pitchFamily="2" charset="0"/>
                <a:ea typeface="Roboto Slab" pitchFamily="2" charset="0"/>
              </a:rPr>
              <a:t>OtF subscriber member benefits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42BFD0A-C310-0C63-6ABE-7B0BCD722D31}"/>
              </a:ext>
            </a:extLst>
          </p:cNvPr>
          <p:cNvSpPr/>
          <p:nvPr/>
        </p:nvSpPr>
        <p:spPr>
          <a:xfrm>
            <a:off x="1102936" y="2026763"/>
            <a:ext cx="867266" cy="867266"/>
          </a:xfrm>
          <a:prstGeom prst="ellipse">
            <a:avLst/>
          </a:prstGeom>
          <a:solidFill>
            <a:srgbClr val="C62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BCAE0E-5A84-81D2-EF94-5356E687C045}"/>
              </a:ext>
            </a:extLst>
          </p:cNvPr>
          <p:cNvSpPr/>
          <p:nvPr/>
        </p:nvSpPr>
        <p:spPr>
          <a:xfrm>
            <a:off x="1698394" y="2709061"/>
            <a:ext cx="867266" cy="867266"/>
          </a:xfrm>
          <a:prstGeom prst="ellipse">
            <a:avLst/>
          </a:prstGeom>
          <a:solidFill>
            <a:srgbClr val="C62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6F75EC-A043-7263-0CFE-DACB8CDE89E7}"/>
              </a:ext>
            </a:extLst>
          </p:cNvPr>
          <p:cNvSpPr/>
          <p:nvPr/>
        </p:nvSpPr>
        <p:spPr>
          <a:xfrm>
            <a:off x="2364126" y="3343861"/>
            <a:ext cx="867266" cy="867266"/>
          </a:xfrm>
          <a:prstGeom prst="ellipse">
            <a:avLst/>
          </a:prstGeom>
          <a:solidFill>
            <a:srgbClr val="C62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BCD5F-C78A-D238-B77C-6DEC10EE8178}"/>
              </a:ext>
            </a:extLst>
          </p:cNvPr>
          <p:cNvSpPr txBox="1"/>
          <p:nvPr/>
        </p:nvSpPr>
        <p:spPr>
          <a:xfrm>
            <a:off x="641665" y="2136366"/>
            <a:ext cx="178980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Gobold" panose="02000500000000000000" pitchFamily="2" charset="0"/>
                <a:ea typeface="Roboto Slab" pitchFamily="2" charset="0"/>
              </a:rPr>
              <a:t>£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82BA47-174C-D136-DF54-B6997FB49E21}"/>
              </a:ext>
            </a:extLst>
          </p:cNvPr>
          <p:cNvSpPr txBox="1"/>
          <p:nvPr/>
        </p:nvSpPr>
        <p:spPr>
          <a:xfrm>
            <a:off x="1237123" y="2838350"/>
            <a:ext cx="178980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Gobold" panose="02000500000000000000" pitchFamily="2" charset="0"/>
                <a:ea typeface="Roboto Slab" pitchFamily="2" charset="0"/>
              </a:rPr>
              <a:t>$</a:t>
            </a:r>
            <a:endParaRPr lang="en-GB" dirty="0">
              <a:solidFill>
                <a:schemeClr val="bg1"/>
              </a:solidFill>
              <a:latin typeface="Gobold" panose="02000500000000000000" pitchFamily="2" charset="0"/>
              <a:ea typeface="Roboto Slab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D1A0A-AE97-8019-4510-DDCB555BC7AC}"/>
              </a:ext>
            </a:extLst>
          </p:cNvPr>
          <p:cNvSpPr txBox="1"/>
          <p:nvPr/>
        </p:nvSpPr>
        <p:spPr>
          <a:xfrm>
            <a:off x="1902855" y="3464968"/>
            <a:ext cx="178980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0" i="0" dirty="0">
                <a:solidFill>
                  <a:schemeClr val="bg1"/>
                </a:solidFill>
                <a:effectLst/>
                <a:latin typeface="Gobold" panose="02000500000000000000" pitchFamily="2" charset="0"/>
              </a:rPr>
              <a:t>€</a:t>
            </a:r>
            <a:endParaRPr lang="en-GB" sz="3600" dirty="0">
              <a:solidFill>
                <a:schemeClr val="bg1"/>
              </a:solidFill>
              <a:latin typeface="Gobold" panose="02000500000000000000" pitchFamily="2" charset="0"/>
              <a:ea typeface="Roboto Slab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878A4B-A374-38C9-34C7-7450D0DBEA36}"/>
              </a:ext>
            </a:extLst>
          </p:cNvPr>
          <p:cNvSpPr/>
          <p:nvPr/>
        </p:nvSpPr>
        <p:spPr>
          <a:xfrm>
            <a:off x="9059159" y="2554664"/>
            <a:ext cx="952107" cy="1021663"/>
          </a:xfrm>
          <a:prstGeom prst="rect">
            <a:avLst/>
          </a:prstGeom>
          <a:solidFill>
            <a:srgbClr val="1C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0240FF-FEFF-47E1-0B92-D98FD192C4E8}"/>
              </a:ext>
            </a:extLst>
          </p:cNvPr>
          <p:cNvSpPr txBox="1"/>
          <p:nvPr/>
        </p:nvSpPr>
        <p:spPr>
          <a:xfrm>
            <a:off x="8960610" y="2598004"/>
            <a:ext cx="121080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obold Bold" panose="02000500000000000000" pitchFamily="2" charset="0"/>
                <a:ea typeface="M+ 2p" panose="02000503000000000000" pitchFamily="2" charset="-128"/>
              </a:rPr>
              <a:t>special access to  backlist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FE087A-0268-93B1-3338-82D8989859B1}"/>
              </a:ext>
            </a:extLst>
          </p:cNvPr>
          <p:cNvSpPr/>
          <p:nvPr/>
        </p:nvSpPr>
        <p:spPr>
          <a:xfrm>
            <a:off x="8971567" y="4492858"/>
            <a:ext cx="1209275" cy="1209275"/>
          </a:xfrm>
          <a:prstGeom prst="ellipse">
            <a:avLst/>
          </a:prstGeom>
          <a:solidFill>
            <a:srgbClr val="EC8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0AA862-0030-C0A8-18F9-CA837B8AA412}"/>
              </a:ext>
            </a:extLst>
          </p:cNvPr>
          <p:cNvSpPr txBox="1"/>
          <p:nvPr/>
        </p:nvSpPr>
        <p:spPr>
          <a:xfrm>
            <a:off x="8929809" y="4620441"/>
            <a:ext cx="121080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Gobold Bold" panose="02000500000000000000" pitchFamily="2" charset="0"/>
                <a:ea typeface="M+ 2p" panose="02000503000000000000" pitchFamily="2" charset="-128"/>
              </a:rPr>
              <a:t>OA TITLES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E01BBC-7C3F-105E-C21C-227F2CA86310}"/>
              </a:ext>
            </a:extLst>
          </p:cNvPr>
          <p:cNvSpPr txBox="1"/>
          <p:nvPr/>
        </p:nvSpPr>
        <p:spPr>
          <a:xfrm rot="16200000">
            <a:off x="10156118" y="2938507"/>
            <a:ext cx="18658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Icons by Flaticon.com</a:t>
            </a:r>
          </a:p>
        </p:txBody>
      </p:sp>
    </p:spTree>
    <p:extLst>
      <p:ext uri="{BB962C8B-B14F-4D97-AF65-F5344CB8AC3E}">
        <p14:creationId xmlns:p14="http://schemas.microsoft.com/office/powerpoint/2010/main" val="94224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7419B9-6512-2879-98D0-567513A9034F}"/>
              </a:ext>
            </a:extLst>
          </p:cNvPr>
          <p:cNvGrpSpPr/>
          <p:nvPr/>
        </p:nvGrpSpPr>
        <p:grpSpPr>
          <a:xfrm>
            <a:off x="1" y="268353"/>
            <a:ext cx="12192000" cy="6589648"/>
            <a:chOff x="1" y="268353"/>
            <a:chExt cx="12192000" cy="6589648"/>
          </a:xfrm>
        </p:grpSpPr>
        <p:pic>
          <p:nvPicPr>
            <p:cNvPr id="3" name="Picture 2" descr="Chart, bar chart&#10;&#10;Description automatically generated">
              <a:extLst>
                <a:ext uri="{FF2B5EF4-FFF2-40B4-BE49-F238E27FC236}">
                  <a16:creationId xmlns:a16="http://schemas.microsoft.com/office/drawing/2014/main" id="{E276F4EC-6C40-4E2D-AED8-0A8BD14AB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2" t="18007" r="2665" b="12989"/>
            <a:stretch/>
          </p:blipFill>
          <p:spPr>
            <a:xfrm>
              <a:off x="1" y="268353"/>
              <a:ext cx="12192000" cy="658964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2F2FD1-1F98-FF40-AEE2-974CE6D34E17}"/>
                </a:ext>
              </a:extLst>
            </p:cNvPr>
            <p:cNvSpPr/>
            <p:nvPr/>
          </p:nvSpPr>
          <p:spPr>
            <a:xfrm>
              <a:off x="7488161" y="561348"/>
              <a:ext cx="3538066" cy="1031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9DB32E0-4A9A-6BBC-203E-513538FA9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5890" y="1032165"/>
              <a:ext cx="1499993" cy="1499993"/>
            </a:xfrm>
            <a:prstGeom prst="rect">
              <a:avLst/>
            </a:prstGeom>
          </p:spPr>
        </p:pic>
        <p:pic>
          <p:nvPicPr>
            <p:cNvPr id="7" name="Picture 6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F9EB4868-3A6F-627A-E3E3-9B3E11C3B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7955" y="1892728"/>
              <a:ext cx="1363630" cy="1363629"/>
            </a:xfrm>
            <a:prstGeom prst="rect">
              <a:avLst/>
            </a:prstGeom>
          </p:spPr>
        </p:pic>
        <p:pic>
          <p:nvPicPr>
            <p:cNvPr id="8" name="Picture 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8AC859DE-B641-DD75-2DD9-0397107AF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9769" y="1970122"/>
              <a:ext cx="1031932" cy="1031932"/>
            </a:xfrm>
            <a:prstGeom prst="rect">
              <a:avLst/>
            </a:prstGeom>
          </p:spPr>
        </p:pic>
        <p:pic>
          <p:nvPicPr>
            <p:cNvPr id="10" name="Picture 9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8D5161A-E45B-CADA-F584-D9FFDD8C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8398" y="2403171"/>
              <a:ext cx="1031932" cy="103193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0B61F3-1B65-00A6-B173-8E250065D5AE}"/>
                </a:ext>
              </a:extLst>
            </p:cNvPr>
            <p:cNvSpPr/>
            <p:nvPr/>
          </p:nvSpPr>
          <p:spPr>
            <a:xfrm>
              <a:off x="973229" y="1700163"/>
              <a:ext cx="914000" cy="426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361CCC-E4B7-4C9D-5E7B-960F5F4A017F}"/>
                </a:ext>
              </a:extLst>
            </p:cNvPr>
            <p:cNvSpPr txBox="1"/>
            <p:nvPr/>
          </p:nvSpPr>
          <p:spPr>
            <a:xfrm>
              <a:off x="940576" y="1682623"/>
              <a:ext cx="979302" cy="461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b="0" i="0" dirty="0">
                  <a:solidFill>
                    <a:srgbClr val="C62166"/>
                  </a:solidFill>
                  <a:effectLst/>
                  <a:latin typeface="Gobold" panose="02000500000000000000" pitchFamily="2" charset="0"/>
                </a:rPr>
                <a:t>€ $ £</a:t>
              </a:r>
              <a:endParaRPr lang="en-GB" sz="2400" dirty="0">
                <a:solidFill>
                  <a:srgbClr val="C62166"/>
                </a:solidFill>
                <a:latin typeface="Gobold" panose="02000500000000000000" pitchFamily="2" charset="0"/>
                <a:ea typeface="Roboto Slab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09E963-DC00-4422-92CB-8D1BE3216FE4}"/>
                </a:ext>
              </a:extLst>
            </p:cNvPr>
            <p:cNvSpPr/>
            <p:nvPr/>
          </p:nvSpPr>
          <p:spPr>
            <a:xfrm>
              <a:off x="9540075" y="4947587"/>
              <a:ext cx="573993" cy="573993"/>
            </a:xfrm>
            <a:prstGeom prst="rect">
              <a:avLst/>
            </a:prstGeom>
            <a:solidFill>
              <a:srgbClr val="C62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F6368D-786F-9688-E266-EAF08AE799AA}"/>
                </a:ext>
              </a:extLst>
            </p:cNvPr>
            <p:cNvSpPr txBox="1"/>
            <p:nvPr/>
          </p:nvSpPr>
          <p:spPr>
            <a:xfrm>
              <a:off x="8792483" y="5084147"/>
              <a:ext cx="209921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b="0" i="0" dirty="0">
                  <a:solidFill>
                    <a:schemeClr val="bg1"/>
                  </a:solidFill>
                  <a:effectLst/>
                  <a:latin typeface="Gobold" panose="02000500000000000000" pitchFamily="2" charset="0"/>
                </a:rPr>
                <a:t>€ $ £</a:t>
              </a:r>
              <a:endParaRPr lang="en-GB" dirty="0">
                <a:solidFill>
                  <a:schemeClr val="bg1"/>
                </a:solidFill>
                <a:latin typeface="Gobold" panose="02000500000000000000" pitchFamily="2" charset="0"/>
                <a:ea typeface="Roboto Slab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8A001F-1437-599B-F815-81B14AEBACE1}"/>
                </a:ext>
              </a:extLst>
            </p:cNvPr>
            <p:cNvSpPr txBox="1"/>
            <p:nvPr/>
          </p:nvSpPr>
          <p:spPr>
            <a:xfrm rot="16200000">
              <a:off x="10904706" y="3432372"/>
              <a:ext cx="18658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Icons by Flaticon.com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581079C-8C9A-4474-B57C-38B8B5137DB8}"/>
              </a:ext>
            </a:extLst>
          </p:cNvPr>
          <p:cNvSpPr txBox="1"/>
          <p:nvPr/>
        </p:nvSpPr>
        <p:spPr>
          <a:xfrm>
            <a:off x="418353" y="268352"/>
            <a:ext cx="752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B1D32"/>
                </a:solidFill>
                <a:latin typeface="Roboto Slab" pitchFamily="2" charset="0"/>
                <a:ea typeface="Roboto Slab" pitchFamily="2" charset="0"/>
              </a:rPr>
              <a:t>As members grow, costs can go down</a:t>
            </a:r>
          </a:p>
        </p:txBody>
      </p:sp>
    </p:spTree>
    <p:extLst>
      <p:ext uri="{BB962C8B-B14F-4D97-AF65-F5344CB8AC3E}">
        <p14:creationId xmlns:p14="http://schemas.microsoft.com/office/powerpoint/2010/main" val="19616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A90F1377-A0A3-4052-BE65-B11FCDD4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" b="15155"/>
          <a:stretch/>
        </p:blipFill>
        <p:spPr>
          <a:xfrm>
            <a:off x="2884600" y="727160"/>
            <a:ext cx="8775469" cy="5025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8F8737-FD6E-41E5-A8D2-F7F02DC1FBCF}"/>
              </a:ext>
            </a:extLst>
          </p:cNvPr>
          <p:cNvSpPr txBox="1"/>
          <p:nvPr/>
        </p:nvSpPr>
        <p:spPr>
          <a:xfrm>
            <a:off x="277794" y="6311320"/>
            <a:ext cx="11524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</a:t>
            </a:r>
            <a:r>
              <a:rPr lang="en-GB" sz="1100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 OA modelling here is based on a membership of medium-size band pricing. Appraising the cost per book/per library is only possible once we’ve had time to accrue members. This is a pilot project.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50A41-4F71-4B83-89E5-397EABFB8D64}"/>
              </a:ext>
            </a:extLst>
          </p:cNvPr>
          <p:cNvSpPr txBox="1"/>
          <p:nvPr/>
        </p:nvSpPr>
        <p:spPr>
          <a:xfrm>
            <a:off x="343784" y="727160"/>
            <a:ext cx="2748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B1D32"/>
                </a:solidFill>
                <a:latin typeface="Roboto Slab" pitchFamily="2" charset="0"/>
                <a:ea typeface="Roboto Slab" pitchFamily="2" charset="0"/>
              </a:rPr>
              <a:t>As we accrue enough membership funds we can publish the next OA book, a rolling process</a:t>
            </a:r>
          </a:p>
        </p:txBody>
      </p:sp>
    </p:spTree>
    <p:extLst>
      <p:ext uri="{BB962C8B-B14F-4D97-AF65-F5344CB8AC3E}">
        <p14:creationId xmlns:p14="http://schemas.microsoft.com/office/powerpoint/2010/main" val="187068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39658-B299-4C59-A9D7-F14F9642E9C4}"/>
              </a:ext>
            </a:extLst>
          </p:cNvPr>
          <p:cNvSpPr/>
          <p:nvPr/>
        </p:nvSpPr>
        <p:spPr>
          <a:xfrm>
            <a:off x="2901" y="0"/>
            <a:ext cx="12189099" cy="6858000"/>
          </a:xfrm>
          <a:prstGeom prst="rect">
            <a:avLst/>
          </a:prstGeom>
          <a:solidFill>
            <a:srgbClr val="1C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81FFF-448A-41F7-A11D-BA0AD94B6292}"/>
              </a:ext>
            </a:extLst>
          </p:cNvPr>
          <p:cNvSpPr txBox="1"/>
          <p:nvPr/>
        </p:nvSpPr>
        <p:spPr>
          <a:xfrm>
            <a:off x="1837938" y="3429000"/>
            <a:ext cx="75794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 is not a ‘read and publish’ deal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39016-8BB2-4DC4-A07C-54E014E725F4}"/>
              </a:ext>
            </a:extLst>
          </p:cNvPr>
          <p:cNvSpPr txBox="1"/>
          <p:nvPr/>
        </p:nvSpPr>
        <p:spPr>
          <a:xfrm>
            <a:off x="1837938" y="630279"/>
            <a:ext cx="8009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What this model is </a:t>
            </a:r>
            <a:r>
              <a:rPr lang="en-GB" sz="80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not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F2B184F-1C13-44DB-869A-4B3D1456DF93}"/>
              </a:ext>
            </a:extLst>
          </p:cNvPr>
          <p:cNvSpPr/>
          <p:nvPr/>
        </p:nvSpPr>
        <p:spPr>
          <a:xfrm>
            <a:off x="9651513" y="4509891"/>
            <a:ext cx="3435659" cy="3435659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56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</TotalTime>
  <Words>393</Words>
  <Application>Microsoft Office PowerPoint</Application>
  <PresentationFormat>Widescreen</PresentationFormat>
  <Paragraphs>73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SCALING  infrastructure development at COPIM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Grady (Staff)</dc:creator>
  <cp:lastModifiedBy>Tom Grady (Staff)</cp:lastModifiedBy>
  <cp:revision>75</cp:revision>
  <dcterms:created xsi:type="dcterms:W3CDTF">2022-03-16T09:14:48Z</dcterms:created>
  <dcterms:modified xsi:type="dcterms:W3CDTF">2022-09-21T10:27:12Z</dcterms:modified>
</cp:coreProperties>
</file>