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68"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DEEAC-646D-1957-7A70-FD856D282794}" v="76" dt="2024-02-21T14:00:06.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6CF9CF8-D60C-405F-BA5C-BDA601C28EE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343DFB8-43D5-47F2-8F9B-A6560105997F}">
      <dgm:prSet/>
      <dgm:spPr/>
      <dgm:t>
        <a:bodyPr/>
        <a:lstStyle/>
        <a:p>
          <a:r>
            <a:rPr lang="en-GB"/>
            <a:t>4,342,368 of the works that we studied (58.38%) preserved at least once</a:t>
          </a:r>
          <a:endParaRPr lang="en-US"/>
        </a:p>
      </dgm:t>
    </dgm:pt>
    <dgm:pt modelId="{DABBEE77-87A8-43C3-AC45-89C78C9DB3DC}" type="parTrans" cxnId="{84FB2059-4353-4ABA-BA4E-D0B65BB96138}">
      <dgm:prSet/>
      <dgm:spPr/>
      <dgm:t>
        <a:bodyPr/>
        <a:lstStyle/>
        <a:p>
          <a:endParaRPr lang="en-US"/>
        </a:p>
      </dgm:t>
    </dgm:pt>
    <dgm:pt modelId="{4166C084-E10C-42E6-B0BA-C27F2DC9223E}" type="sibTrans" cxnId="{84FB2059-4353-4ABA-BA4E-D0B65BB96138}">
      <dgm:prSet/>
      <dgm:spPr/>
      <dgm:t>
        <a:bodyPr/>
        <a:lstStyle/>
        <a:p>
          <a:endParaRPr lang="en-US"/>
        </a:p>
      </dgm:t>
    </dgm:pt>
    <dgm:pt modelId="{388210B0-2C4E-44F7-BD8B-85AD5AFEDE3F}">
      <dgm:prSet/>
      <dgm:spPr/>
      <dgm:t>
        <a:bodyPr/>
        <a:lstStyle/>
        <a:p>
          <a:r>
            <a:rPr lang="en-GB"/>
            <a:t>2,056,492 works in our sample (27.64%) that seem unpreserved</a:t>
          </a:r>
          <a:endParaRPr lang="en-US"/>
        </a:p>
      </dgm:t>
    </dgm:pt>
    <dgm:pt modelId="{C5526FCA-AFBF-4690-93BB-9E876C1F5385}" type="parTrans" cxnId="{A2812AB8-E164-4568-9A20-56623CC27B57}">
      <dgm:prSet/>
      <dgm:spPr/>
      <dgm:t>
        <a:bodyPr/>
        <a:lstStyle/>
        <a:p>
          <a:endParaRPr lang="en-US"/>
        </a:p>
      </dgm:t>
    </dgm:pt>
    <dgm:pt modelId="{B50065A2-A64A-418A-A9EB-411FAE5E7D46}" type="sibTrans" cxnId="{A2812AB8-E164-4568-9A20-56623CC27B57}">
      <dgm:prSet/>
      <dgm:spPr/>
      <dgm:t>
        <a:bodyPr/>
        <a:lstStyle/>
        <a:p>
          <a:endParaRPr lang="en-US"/>
        </a:p>
      </dgm:t>
    </dgm:pt>
    <dgm:pt modelId="{6BD79D5E-EDDF-413E-93C8-4BA5B7CE1614}">
      <dgm:prSet/>
      <dgm:spPr/>
      <dgm:t>
        <a:bodyPr/>
        <a:lstStyle/>
        <a:p>
          <a:r>
            <a:rPr lang="en-GB"/>
            <a:t>13.98% of works in the sample were excluded either for being too recent (published in the current year), not being journal articles, or having insufficient date metadata for us to identify the source.</a:t>
          </a:r>
          <a:endParaRPr lang="en-US"/>
        </a:p>
      </dgm:t>
    </dgm:pt>
    <dgm:pt modelId="{616A387A-B376-40E1-9559-1CAA759A2A53}" type="parTrans" cxnId="{38E97EC8-DEA4-4740-AE15-AFA445EF9DA5}">
      <dgm:prSet/>
      <dgm:spPr/>
      <dgm:t>
        <a:bodyPr/>
        <a:lstStyle/>
        <a:p>
          <a:endParaRPr lang="en-US"/>
        </a:p>
      </dgm:t>
    </dgm:pt>
    <dgm:pt modelId="{091CC397-430A-46E1-94C8-342606BA3D81}" type="sibTrans" cxnId="{38E97EC8-DEA4-4740-AE15-AFA445EF9DA5}">
      <dgm:prSet/>
      <dgm:spPr/>
      <dgm:t>
        <a:bodyPr/>
        <a:lstStyle/>
        <a:p>
          <a:endParaRPr lang="en-US"/>
        </a:p>
      </dgm:t>
    </dgm:pt>
    <dgm:pt modelId="{98428774-E445-4EEB-A8E6-6429550F1E58}" type="pres">
      <dgm:prSet presAssocID="{26CF9CF8-D60C-405F-BA5C-BDA601C28EEE}" presName="root" presStyleCnt="0">
        <dgm:presLayoutVars>
          <dgm:dir/>
          <dgm:resizeHandles val="exact"/>
        </dgm:presLayoutVars>
      </dgm:prSet>
      <dgm:spPr/>
    </dgm:pt>
    <dgm:pt modelId="{92AB1986-6C01-4394-8232-BF14D2BF24BC}" type="pres">
      <dgm:prSet presAssocID="{B343DFB8-43D5-47F2-8F9B-A6560105997F}" presName="compNode" presStyleCnt="0"/>
      <dgm:spPr/>
    </dgm:pt>
    <dgm:pt modelId="{FBDE43FB-5EDA-4B5C-82DD-59D964D7CB2E}" type="pres">
      <dgm:prSet presAssocID="{B343DFB8-43D5-47F2-8F9B-A6560105997F}" presName="bgRect" presStyleLbl="bgShp" presStyleIdx="0" presStyleCnt="3"/>
      <dgm:spPr/>
    </dgm:pt>
    <dgm:pt modelId="{F4E2F86D-6EB5-4625-B7ED-338150F3637E}" type="pres">
      <dgm:prSet presAssocID="{B343DFB8-43D5-47F2-8F9B-A656010599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164F444E-5E5C-4D70-9589-2FAFC9EED240}" type="pres">
      <dgm:prSet presAssocID="{B343DFB8-43D5-47F2-8F9B-A6560105997F}" presName="spaceRect" presStyleCnt="0"/>
      <dgm:spPr/>
    </dgm:pt>
    <dgm:pt modelId="{BB4662D3-43EC-4164-B93E-41EDBC36C012}" type="pres">
      <dgm:prSet presAssocID="{B343DFB8-43D5-47F2-8F9B-A6560105997F}" presName="parTx" presStyleLbl="revTx" presStyleIdx="0" presStyleCnt="3">
        <dgm:presLayoutVars>
          <dgm:chMax val="0"/>
          <dgm:chPref val="0"/>
        </dgm:presLayoutVars>
      </dgm:prSet>
      <dgm:spPr/>
    </dgm:pt>
    <dgm:pt modelId="{77C2151D-9128-42EE-B1EB-9CC7573CF22E}" type="pres">
      <dgm:prSet presAssocID="{4166C084-E10C-42E6-B0BA-C27F2DC9223E}" presName="sibTrans" presStyleCnt="0"/>
      <dgm:spPr/>
    </dgm:pt>
    <dgm:pt modelId="{B2C138A3-92FF-4474-AC7B-69AC0554E7EF}" type="pres">
      <dgm:prSet presAssocID="{388210B0-2C4E-44F7-BD8B-85AD5AFEDE3F}" presName="compNode" presStyleCnt="0"/>
      <dgm:spPr/>
    </dgm:pt>
    <dgm:pt modelId="{A5B22DA1-928C-4AA4-AA29-041C9B7F5A36}" type="pres">
      <dgm:prSet presAssocID="{388210B0-2C4E-44F7-BD8B-85AD5AFEDE3F}" presName="bgRect" presStyleLbl="bgShp" presStyleIdx="1" presStyleCnt="3"/>
      <dgm:spPr/>
    </dgm:pt>
    <dgm:pt modelId="{E9D586B4-980D-4DB5-BCCA-9A261E7C2F1D}" type="pres">
      <dgm:prSet presAssocID="{388210B0-2C4E-44F7-BD8B-85AD5AFEDE3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324A0079-326D-4F7E-8A95-318A302F587A}" type="pres">
      <dgm:prSet presAssocID="{388210B0-2C4E-44F7-BD8B-85AD5AFEDE3F}" presName="spaceRect" presStyleCnt="0"/>
      <dgm:spPr/>
    </dgm:pt>
    <dgm:pt modelId="{B0328F30-E092-4F19-B28E-42981AEA3F98}" type="pres">
      <dgm:prSet presAssocID="{388210B0-2C4E-44F7-BD8B-85AD5AFEDE3F}" presName="parTx" presStyleLbl="revTx" presStyleIdx="1" presStyleCnt="3">
        <dgm:presLayoutVars>
          <dgm:chMax val="0"/>
          <dgm:chPref val="0"/>
        </dgm:presLayoutVars>
      </dgm:prSet>
      <dgm:spPr/>
    </dgm:pt>
    <dgm:pt modelId="{9BC43B80-1929-413C-B80E-79D96383B074}" type="pres">
      <dgm:prSet presAssocID="{B50065A2-A64A-418A-A9EB-411FAE5E7D46}" presName="sibTrans" presStyleCnt="0"/>
      <dgm:spPr/>
    </dgm:pt>
    <dgm:pt modelId="{67DB676C-D9AD-429F-B33B-84AC015246BB}" type="pres">
      <dgm:prSet presAssocID="{6BD79D5E-EDDF-413E-93C8-4BA5B7CE1614}" presName="compNode" presStyleCnt="0"/>
      <dgm:spPr/>
    </dgm:pt>
    <dgm:pt modelId="{3948D7EF-0C9B-4470-94BA-A7460CBEEA33}" type="pres">
      <dgm:prSet presAssocID="{6BD79D5E-EDDF-413E-93C8-4BA5B7CE1614}" presName="bgRect" presStyleLbl="bgShp" presStyleIdx="2" presStyleCnt="3"/>
      <dgm:spPr/>
    </dgm:pt>
    <dgm:pt modelId="{9DC855C9-22FD-4CC3-A234-BED8618F77D5}" type="pres">
      <dgm:prSet presAssocID="{6BD79D5E-EDDF-413E-93C8-4BA5B7CE16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d Book"/>
        </a:ext>
      </dgm:extLst>
    </dgm:pt>
    <dgm:pt modelId="{9D9A9CE6-A075-46FA-A2F4-AA1FB744AEA5}" type="pres">
      <dgm:prSet presAssocID="{6BD79D5E-EDDF-413E-93C8-4BA5B7CE1614}" presName="spaceRect" presStyleCnt="0"/>
      <dgm:spPr/>
    </dgm:pt>
    <dgm:pt modelId="{A4CF860E-555A-4FFC-9693-34FFB409620B}" type="pres">
      <dgm:prSet presAssocID="{6BD79D5E-EDDF-413E-93C8-4BA5B7CE1614}" presName="parTx" presStyleLbl="revTx" presStyleIdx="2" presStyleCnt="3">
        <dgm:presLayoutVars>
          <dgm:chMax val="0"/>
          <dgm:chPref val="0"/>
        </dgm:presLayoutVars>
      </dgm:prSet>
      <dgm:spPr/>
    </dgm:pt>
  </dgm:ptLst>
  <dgm:cxnLst>
    <dgm:cxn modelId="{BB80C557-8838-4D94-89A1-BE7E4C1C1F53}" type="presOf" srcId="{B343DFB8-43D5-47F2-8F9B-A6560105997F}" destId="{BB4662D3-43EC-4164-B93E-41EDBC36C012}" srcOrd="0" destOrd="0" presId="urn:microsoft.com/office/officeart/2018/2/layout/IconVerticalSolidList"/>
    <dgm:cxn modelId="{84FB2059-4353-4ABA-BA4E-D0B65BB96138}" srcId="{26CF9CF8-D60C-405F-BA5C-BDA601C28EEE}" destId="{B343DFB8-43D5-47F2-8F9B-A6560105997F}" srcOrd="0" destOrd="0" parTransId="{DABBEE77-87A8-43C3-AC45-89C78C9DB3DC}" sibTransId="{4166C084-E10C-42E6-B0BA-C27F2DC9223E}"/>
    <dgm:cxn modelId="{887CF05A-FA66-4510-89FF-C4A3D02333A4}" type="presOf" srcId="{26CF9CF8-D60C-405F-BA5C-BDA601C28EEE}" destId="{98428774-E445-4EEB-A8E6-6429550F1E58}" srcOrd="0" destOrd="0" presId="urn:microsoft.com/office/officeart/2018/2/layout/IconVerticalSolidList"/>
    <dgm:cxn modelId="{A2812AB8-E164-4568-9A20-56623CC27B57}" srcId="{26CF9CF8-D60C-405F-BA5C-BDA601C28EEE}" destId="{388210B0-2C4E-44F7-BD8B-85AD5AFEDE3F}" srcOrd="1" destOrd="0" parTransId="{C5526FCA-AFBF-4690-93BB-9E876C1F5385}" sibTransId="{B50065A2-A64A-418A-A9EB-411FAE5E7D46}"/>
    <dgm:cxn modelId="{4558A4C6-256F-4D82-98C7-C117689C92CA}" type="presOf" srcId="{388210B0-2C4E-44F7-BD8B-85AD5AFEDE3F}" destId="{B0328F30-E092-4F19-B28E-42981AEA3F98}" srcOrd="0" destOrd="0" presId="urn:microsoft.com/office/officeart/2018/2/layout/IconVerticalSolidList"/>
    <dgm:cxn modelId="{38E97EC8-DEA4-4740-AE15-AFA445EF9DA5}" srcId="{26CF9CF8-D60C-405F-BA5C-BDA601C28EEE}" destId="{6BD79D5E-EDDF-413E-93C8-4BA5B7CE1614}" srcOrd="2" destOrd="0" parTransId="{616A387A-B376-40E1-9559-1CAA759A2A53}" sibTransId="{091CC397-430A-46E1-94C8-342606BA3D81}"/>
    <dgm:cxn modelId="{292E15F1-17A1-455E-B4F0-BC9B1E1E5ED0}" type="presOf" srcId="{6BD79D5E-EDDF-413E-93C8-4BA5B7CE1614}" destId="{A4CF860E-555A-4FFC-9693-34FFB409620B}" srcOrd="0" destOrd="0" presId="urn:microsoft.com/office/officeart/2018/2/layout/IconVerticalSolidList"/>
    <dgm:cxn modelId="{FCB75D43-BCD9-4D12-9F67-33B20863772F}" type="presParOf" srcId="{98428774-E445-4EEB-A8E6-6429550F1E58}" destId="{92AB1986-6C01-4394-8232-BF14D2BF24BC}" srcOrd="0" destOrd="0" presId="urn:microsoft.com/office/officeart/2018/2/layout/IconVerticalSolidList"/>
    <dgm:cxn modelId="{C09B603F-C6D1-4EC5-A7D2-97E034BE8883}" type="presParOf" srcId="{92AB1986-6C01-4394-8232-BF14D2BF24BC}" destId="{FBDE43FB-5EDA-4B5C-82DD-59D964D7CB2E}" srcOrd="0" destOrd="0" presId="urn:microsoft.com/office/officeart/2018/2/layout/IconVerticalSolidList"/>
    <dgm:cxn modelId="{98BC4594-7C1D-4EE4-8514-598F9DA899D7}" type="presParOf" srcId="{92AB1986-6C01-4394-8232-BF14D2BF24BC}" destId="{F4E2F86D-6EB5-4625-B7ED-338150F3637E}" srcOrd="1" destOrd="0" presId="urn:microsoft.com/office/officeart/2018/2/layout/IconVerticalSolidList"/>
    <dgm:cxn modelId="{2626CC03-AEFF-493E-AE1B-DB4E8288FA9D}" type="presParOf" srcId="{92AB1986-6C01-4394-8232-BF14D2BF24BC}" destId="{164F444E-5E5C-4D70-9589-2FAFC9EED240}" srcOrd="2" destOrd="0" presId="urn:microsoft.com/office/officeart/2018/2/layout/IconVerticalSolidList"/>
    <dgm:cxn modelId="{7BD9A3DE-869B-4231-A078-E6675CB9ADEA}" type="presParOf" srcId="{92AB1986-6C01-4394-8232-BF14D2BF24BC}" destId="{BB4662D3-43EC-4164-B93E-41EDBC36C012}" srcOrd="3" destOrd="0" presId="urn:microsoft.com/office/officeart/2018/2/layout/IconVerticalSolidList"/>
    <dgm:cxn modelId="{4E0E3801-D5B4-4221-922D-01502A0A5879}" type="presParOf" srcId="{98428774-E445-4EEB-A8E6-6429550F1E58}" destId="{77C2151D-9128-42EE-B1EB-9CC7573CF22E}" srcOrd="1" destOrd="0" presId="urn:microsoft.com/office/officeart/2018/2/layout/IconVerticalSolidList"/>
    <dgm:cxn modelId="{58DBADB7-9E74-4E6E-9CEC-C90DCDE03AC0}" type="presParOf" srcId="{98428774-E445-4EEB-A8E6-6429550F1E58}" destId="{B2C138A3-92FF-4474-AC7B-69AC0554E7EF}" srcOrd="2" destOrd="0" presId="urn:microsoft.com/office/officeart/2018/2/layout/IconVerticalSolidList"/>
    <dgm:cxn modelId="{516D9B14-FFBD-4D79-84F3-CE04F5649333}" type="presParOf" srcId="{B2C138A3-92FF-4474-AC7B-69AC0554E7EF}" destId="{A5B22DA1-928C-4AA4-AA29-041C9B7F5A36}" srcOrd="0" destOrd="0" presId="urn:microsoft.com/office/officeart/2018/2/layout/IconVerticalSolidList"/>
    <dgm:cxn modelId="{0A823607-3E44-4689-8BD4-5BB4811A16D6}" type="presParOf" srcId="{B2C138A3-92FF-4474-AC7B-69AC0554E7EF}" destId="{E9D586B4-980D-4DB5-BCCA-9A261E7C2F1D}" srcOrd="1" destOrd="0" presId="urn:microsoft.com/office/officeart/2018/2/layout/IconVerticalSolidList"/>
    <dgm:cxn modelId="{1B1639E2-8F18-4F9D-A6E5-9B8BB81B593E}" type="presParOf" srcId="{B2C138A3-92FF-4474-AC7B-69AC0554E7EF}" destId="{324A0079-326D-4F7E-8A95-318A302F587A}" srcOrd="2" destOrd="0" presId="urn:microsoft.com/office/officeart/2018/2/layout/IconVerticalSolidList"/>
    <dgm:cxn modelId="{C3D80BFD-DB75-491A-BD92-13E810F9D546}" type="presParOf" srcId="{B2C138A3-92FF-4474-AC7B-69AC0554E7EF}" destId="{B0328F30-E092-4F19-B28E-42981AEA3F98}" srcOrd="3" destOrd="0" presId="urn:microsoft.com/office/officeart/2018/2/layout/IconVerticalSolidList"/>
    <dgm:cxn modelId="{F4CBC9D0-167E-4EBB-9572-4FC98E0062F7}" type="presParOf" srcId="{98428774-E445-4EEB-A8E6-6429550F1E58}" destId="{9BC43B80-1929-413C-B80E-79D96383B074}" srcOrd="3" destOrd="0" presId="urn:microsoft.com/office/officeart/2018/2/layout/IconVerticalSolidList"/>
    <dgm:cxn modelId="{5C40DE67-C3B3-4527-A90A-6AF7A94D5715}" type="presParOf" srcId="{98428774-E445-4EEB-A8E6-6429550F1E58}" destId="{67DB676C-D9AD-429F-B33B-84AC015246BB}" srcOrd="4" destOrd="0" presId="urn:microsoft.com/office/officeart/2018/2/layout/IconVerticalSolidList"/>
    <dgm:cxn modelId="{BF3B677F-3B60-4FB5-86A1-F032237AC9B2}" type="presParOf" srcId="{67DB676C-D9AD-429F-B33B-84AC015246BB}" destId="{3948D7EF-0C9B-4470-94BA-A7460CBEEA33}" srcOrd="0" destOrd="0" presId="urn:microsoft.com/office/officeart/2018/2/layout/IconVerticalSolidList"/>
    <dgm:cxn modelId="{2E816845-2101-4333-AF81-7385386C3E78}" type="presParOf" srcId="{67DB676C-D9AD-429F-B33B-84AC015246BB}" destId="{9DC855C9-22FD-4CC3-A234-BED8618F77D5}" srcOrd="1" destOrd="0" presId="urn:microsoft.com/office/officeart/2018/2/layout/IconVerticalSolidList"/>
    <dgm:cxn modelId="{2CDB7DEC-30F2-44FB-BE4F-0C0AC324F456}" type="presParOf" srcId="{67DB676C-D9AD-429F-B33B-84AC015246BB}" destId="{9D9A9CE6-A075-46FA-A2F4-AA1FB744AEA5}" srcOrd="2" destOrd="0" presId="urn:microsoft.com/office/officeart/2018/2/layout/IconVerticalSolidList"/>
    <dgm:cxn modelId="{5D624A22-2A68-44BF-9AA6-7784D1849CBD}" type="presParOf" srcId="{67DB676C-D9AD-429F-B33B-84AC015246BB}" destId="{A4CF860E-555A-4FFC-9693-34FFB40962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E43FB-5EDA-4B5C-82DD-59D964D7CB2E}">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2F86D-6EB5-4625-B7ED-338150F3637E}">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4662D3-43EC-4164-B93E-41EDBC36C012}">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GB" sz="2300" kern="1200"/>
            <a:t>4,342,368 of the works that we studied (58.38%) preserved at least once</a:t>
          </a:r>
          <a:endParaRPr lang="en-US" sz="2300" kern="1200"/>
        </a:p>
      </dsp:txBody>
      <dsp:txXfrm>
        <a:off x="1437631" y="531"/>
        <a:ext cx="9077968" cy="1244702"/>
      </dsp:txXfrm>
    </dsp:sp>
    <dsp:sp modelId="{A5B22DA1-928C-4AA4-AA29-041C9B7F5A36}">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586B4-980D-4DB5-BCCA-9A261E7C2F1D}">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328F30-E092-4F19-B28E-42981AEA3F98}">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GB" sz="2300" kern="1200"/>
            <a:t>2,056,492 works in our sample (27.64%) that seem unpreserved</a:t>
          </a:r>
          <a:endParaRPr lang="en-US" sz="2300" kern="1200"/>
        </a:p>
      </dsp:txBody>
      <dsp:txXfrm>
        <a:off x="1437631" y="1556410"/>
        <a:ext cx="9077968" cy="1244702"/>
      </dsp:txXfrm>
    </dsp:sp>
    <dsp:sp modelId="{3948D7EF-0C9B-4470-94BA-A7460CBEEA33}">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C855C9-22FD-4CC3-A234-BED8618F77D5}">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CF860E-555A-4FFC-9693-34FFB409620B}">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GB" sz="2300" kern="1200"/>
            <a:t>13.98% of works in the sample were excluded either for being too recent (published in the current year), not being journal articles, or having insufficient date metadata for us to identify the source.</a:t>
          </a:r>
          <a:endParaRPr lang="en-US" sz="2300" kern="1200"/>
        </a:p>
      </dsp:txBody>
      <dsp:txXfrm>
        <a:off x="1437631" y="3112289"/>
        <a:ext cx="9077968" cy="12447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845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153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178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4263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521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3133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8616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637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024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7149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9439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949667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Fuhttps:/the-vault.fly.dev/" TargetMode="External"/><Relationship Id="rId2" Type="http://schemas.openxmlformats.org/officeDocument/2006/relationships/hyperlink" Target="https://doi.org/10.31274/jlsc.16288"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api.portico.org/kbart/Portico_Holding_KBart.txt" TargetMode="External"/><Relationship Id="rId3" Type="http://schemas.openxmlformats.org/officeDocument/2006/relationships/hyperlink" Target="https://reports.clockss.org/keepers/keepers-CLOCKSS-report.csv" TargetMode="External"/><Relationship Id="rId7" Type="http://schemas.openxmlformats.org/officeDocument/2006/relationships/hyperlink" Target="https://pkp.sfu.ca/files/pkppn/onix.csv" TargetMode="External"/><Relationship Id="rId2" Type="http://schemas.openxmlformats.org/officeDocument/2006/relationships/hyperlink" Target="http://reports-lockss.ibict.br/keepers/pln/ibictpln/keepers-IBICTPLN-report.csv" TargetMode="External"/><Relationship Id="rId1" Type="http://schemas.openxmlformats.org/officeDocument/2006/relationships/slideLayout" Target="../slideLayouts/slideLayout2.xml"/><Relationship Id="rId6" Type="http://schemas.openxmlformats.org/officeDocument/2006/relationships/hyperlink" Target="https://reports.lockss.org/keepers/keepers-LOCKSS-report.csv" TargetMode="External"/><Relationship Id="rId5" Type="http://schemas.openxmlformats.org/officeDocument/2006/relationships/hyperlink" Target="https://archive.org/details/ia-keepers-registry-kbart" TargetMode="External"/><Relationship Id="rId4" Type="http://schemas.openxmlformats.org/officeDocument/2006/relationships/hyperlink" Target="https://www.hathitrust.org/hathifil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api.labs.crossref.or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person standing in front of a building&#10;&#10;Description automatically generated">
            <a:extLst>
              <a:ext uri="{FF2B5EF4-FFF2-40B4-BE49-F238E27FC236}">
                <a16:creationId xmlns:a16="http://schemas.microsoft.com/office/drawing/2014/main" id="{2435E93D-6E8A-47C4-A751-93E15F2FC1E6}"/>
              </a:ext>
            </a:extLst>
          </p:cNvPr>
          <p:cNvPicPr>
            <a:picLocks noChangeAspect="1"/>
          </p:cNvPicPr>
          <p:nvPr/>
        </p:nvPicPr>
        <p:blipFill rotWithShape="1">
          <a:blip r:embed="rId2"/>
          <a:srcRect t="6199" r="23298" b="2892"/>
          <a:stretch/>
        </p:blipFill>
        <p:spPr>
          <a:xfrm>
            <a:off x="3523488" y="10"/>
            <a:ext cx="8668512" cy="6857990"/>
          </a:xfrm>
          <a:prstGeom prst="rect">
            <a:avLst/>
          </a:prstGeom>
        </p:spPr>
      </p:pic>
      <p:sp>
        <p:nvSpPr>
          <p:cNvPr id="6" name="Rectangle 5">
            <a:extLst>
              <a:ext uri="{FF2B5EF4-FFF2-40B4-BE49-F238E27FC236}">
                <a16:creationId xmlns:a16="http://schemas.microsoft.com/office/drawing/2014/main" id="{F0DC6859-2B3F-4334-A3EA-D0BB8362E989}"/>
              </a:ext>
            </a:extLst>
          </p:cNvPr>
          <p:cNvSpPr/>
          <p:nvPr/>
        </p:nvSpPr>
        <p:spPr>
          <a:xfrm>
            <a:off x="3119495" y="-845"/>
            <a:ext cx="3312127"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77980" y="482798"/>
            <a:ext cx="5766014" cy="1499278"/>
          </a:xfrm>
        </p:spPr>
        <p:txBody>
          <a:bodyPr anchor="b">
            <a:normAutofit/>
          </a:bodyPr>
          <a:lstStyle/>
          <a:p>
            <a:pPr algn="l"/>
            <a:r>
              <a:rPr lang="en-GB" sz="3600" b="1" dirty="0">
                <a:latin typeface="Segoe UI"/>
                <a:ea typeface="+mj-lt"/>
                <a:cs typeface="+mj-lt"/>
              </a:rPr>
              <a:t>How Safe Are Digital Journals?</a:t>
            </a:r>
            <a:endParaRPr lang="en-GB" sz="3600" b="1" dirty="0">
              <a:latin typeface="Segoe UI"/>
              <a:cs typeface="Calibri Light"/>
            </a:endParaRPr>
          </a:p>
        </p:txBody>
      </p:sp>
      <p:sp>
        <p:nvSpPr>
          <p:cNvPr id="3" name="Subtitle 2"/>
          <p:cNvSpPr>
            <a:spLocks noGrp="1"/>
          </p:cNvSpPr>
          <p:nvPr>
            <p:ph type="subTitle" idx="1"/>
          </p:nvPr>
        </p:nvSpPr>
        <p:spPr>
          <a:xfrm>
            <a:off x="477980" y="5519175"/>
            <a:ext cx="5556117" cy="1208141"/>
          </a:xfrm>
        </p:spPr>
        <p:txBody>
          <a:bodyPr vert="horz" lIns="91440" tIns="45720" rIns="91440" bIns="45720" rtlCol="0" anchor="t">
            <a:normAutofit fontScale="77500" lnSpcReduction="20000"/>
          </a:bodyPr>
          <a:lstStyle/>
          <a:p>
            <a:pPr algn="l"/>
            <a:r>
              <a:rPr lang="en-GB" sz="2000" dirty="0">
                <a:cs typeface="Calibri"/>
              </a:rPr>
              <a:t>Martin Paul Eve</a:t>
            </a:r>
            <a:endParaRPr lang="en-US" dirty="0">
              <a:cs typeface="Calibri"/>
            </a:endParaRPr>
          </a:p>
          <a:p>
            <a:pPr algn="l"/>
            <a:r>
              <a:rPr lang="en-GB" sz="2000" dirty="0">
                <a:cs typeface="Calibri"/>
              </a:rPr>
              <a:t>Principal R&amp;D Developer, </a:t>
            </a:r>
            <a:r>
              <a:rPr lang="en-GB" sz="2000" dirty="0" err="1">
                <a:cs typeface="Calibri"/>
              </a:rPr>
              <a:t>Crossref</a:t>
            </a:r>
          </a:p>
          <a:p>
            <a:pPr algn="l"/>
            <a:r>
              <a:rPr lang="en-GB" sz="2000" dirty="0">
                <a:cs typeface="Calibri"/>
              </a:rPr>
              <a:t>Professor of Literature, Technology, and Publishing, Birkbeck</a:t>
            </a:r>
          </a:p>
          <a:p>
            <a:pPr algn="l"/>
            <a:r>
              <a:rPr lang="en-GB" sz="2000" dirty="0">
                <a:cs typeface="Calibri"/>
              </a:rPr>
              <a:t>meve@crossref.org</a:t>
            </a:r>
            <a:endParaRPr lang="en-GB" sz="2000" dirty="0">
              <a:ea typeface="Calibri"/>
              <a:cs typeface="Calibri"/>
            </a:endParaRPr>
          </a:p>
        </p:txBody>
      </p:sp>
      <p:sp>
        <p:nvSpPr>
          <p:cNvPr id="8" name="Title 1">
            <a:extLst>
              <a:ext uri="{FF2B5EF4-FFF2-40B4-BE49-F238E27FC236}">
                <a16:creationId xmlns:a16="http://schemas.microsoft.com/office/drawing/2014/main" id="{E8D365FF-50B1-40EA-A10B-18D730B14B26}"/>
              </a:ext>
            </a:extLst>
          </p:cNvPr>
          <p:cNvSpPr txBox="1">
            <a:spLocks/>
          </p:cNvSpPr>
          <p:nvPr/>
        </p:nvSpPr>
        <p:spPr>
          <a:xfrm>
            <a:off x="477980" y="2003970"/>
            <a:ext cx="4961438" cy="1594566"/>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700" b="1" dirty="0">
                <a:latin typeface="Segoe UI"/>
                <a:ea typeface="+mj-lt"/>
                <a:cs typeface="+mj-lt"/>
              </a:rPr>
              <a:t>A study of 7m articles</a:t>
            </a:r>
            <a:endParaRPr lang="en-US" dirty="0"/>
          </a:p>
        </p:txBody>
      </p:sp>
    </p:spTree>
    <p:extLst>
      <p:ext uri="{BB962C8B-B14F-4D97-AF65-F5344CB8AC3E}">
        <p14:creationId xmlns:p14="http://schemas.microsoft.com/office/powerpoint/2010/main" val="31669292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CBAEF-DF5C-C12D-45C6-E6C8FB94476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Preservation by Member Deposits</a:t>
            </a:r>
          </a:p>
        </p:txBody>
      </p:sp>
      <p:pic>
        <p:nvPicPr>
          <p:cNvPr id="4" name="Picture 4" descr="Chart, bar chart&#10;&#10;Description automatically generated">
            <a:extLst>
              <a:ext uri="{FF2B5EF4-FFF2-40B4-BE49-F238E27FC236}">
                <a16:creationId xmlns:a16="http://schemas.microsoft.com/office/drawing/2014/main" id="{719BB47B-DD3D-A451-25CA-D1A550108742}"/>
              </a:ext>
            </a:extLst>
          </p:cNvPr>
          <p:cNvPicPr>
            <a:picLocks noGrp="1" noChangeAspect="1"/>
          </p:cNvPicPr>
          <p:nvPr>
            <p:ph idx="1"/>
          </p:nvPr>
        </p:nvPicPr>
        <p:blipFill>
          <a:blip r:embed="rId2"/>
          <a:stretch>
            <a:fillRect/>
          </a:stretch>
        </p:blipFill>
        <p:spPr>
          <a:xfrm>
            <a:off x="4777316" y="1766564"/>
            <a:ext cx="6780700" cy="3322543"/>
          </a:xfrm>
          <a:prstGeom prst="rect">
            <a:avLst/>
          </a:prstGeom>
        </p:spPr>
      </p:pic>
    </p:spTree>
    <p:extLst>
      <p:ext uri="{BB962C8B-B14F-4D97-AF65-F5344CB8AC3E}">
        <p14:creationId xmlns:p14="http://schemas.microsoft.com/office/powerpoint/2010/main" val="1888716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1171D-7516-F1F8-A49A-2529F5EF09B1}"/>
              </a:ext>
            </a:extLst>
          </p:cNvPr>
          <p:cNvSpPr>
            <a:spLocks noGrp="1"/>
          </p:cNvSpPr>
          <p:nvPr>
            <p:ph type="title"/>
          </p:nvPr>
        </p:nvSpPr>
        <p:spPr>
          <a:xfrm>
            <a:off x="841248" y="256032"/>
            <a:ext cx="10506456" cy="1014984"/>
          </a:xfrm>
        </p:spPr>
        <p:txBody>
          <a:bodyPr anchor="b">
            <a:normAutofit/>
          </a:bodyPr>
          <a:lstStyle/>
          <a:p>
            <a:r>
              <a:rPr lang="en-GB" dirty="0">
                <a:cs typeface="Calibri Light"/>
              </a:rPr>
              <a:t>Works</a:t>
            </a:r>
            <a:endParaRPr lang="en-GB"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148E0C9-39D9-394E-2879-36D8A97C0E23}"/>
              </a:ext>
            </a:extLst>
          </p:cNvPr>
          <p:cNvGraphicFramePr>
            <a:graphicFrameLocks noGrp="1"/>
          </p:cNvGraphicFramePr>
          <p:nvPr>
            <p:ph idx="1"/>
            <p:extLst>
              <p:ext uri="{D42A27DB-BD31-4B8C-83A1-F6EECF244321}">
                <p14:modId xmlns:p14="http://schemas.microsoft.com/office/powerpoint/2010/main" val="220387140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618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C045550-E5EB-72E8-817C-2D0324D9535F}"/>
              </a:ext>
            </a:extLst>
          </p:cNvPr>
          <p:cNvSpPr>
            <a:spLocks noGrp="1"/>
          </p:cNvSpPr>
          <p:nvPr>
            <p:ph type="title"/>
          </p:nvPr>
        </p:nvSpPr>
        <p:spPr>
          <a:xfrm>
            <a:off x="838200" y="448721"/>
            <a:ext cx="4707671" cy="1225650"/>
          </a:xfrm>
        </p:spPr>
        <p:txBody>
          <a:bodyPr anchor="b">
            <a:normAutofit/>
          </a:bodyPr>
          <a:lstStyle/>
          <a:p>
            <a:r>
              <a:rPr lang="en-GB" sz="3800" dirty="0">
                <a:solidFill>
                  <a:schemeClr val="bg1"/>
                </a:solidFill>
                <a:cs typeface="Calibri Light"/>
              </a:rPr>
              <a:t>Next steps</a:t>
            </a:r>
            <a:endParaRPr lang="en-US" dirty="0"/>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621F2B-F92D-20BC-0337-3F595B682574}"/>
              </a:ext>
            </a:extLst>
          </p:cNvPr>
          <p:cNvSpPr>
            <a:spLocks noGrp="1"/>
          </p:cNvSpPr>
          <p:nvPr>
            <p:ph idx="1"/>
          </p:nvPr>
        </p:nvSpPr>
        <p:spPr>
          <a:xfrm>
            <a:off x="897769" y="1909192"/>
            <a:ext cx="4586513" cy="3647710"/>
          </a:xfrm>
        </p:spPr>
        <p:txBody>
          <a:bodyPr vert="horz" lIns="91440" tIns="45720" rIns="91440" bIns="45720" rtlCol="0" anchor="t">
            <a:normAutofit/>
          </a:bodyPr>
          <a:lstStyle/>
          <a:p>
            <a:r>
              <a:rPr lang="en-GB" sz="2000" dirty="0">
                <a:solidFill>
                  <a:schemeClr val="bg1"/>
                </a:solidFill>
                <a:cs typeface="Calibri"/>
              </a:rPr>
              <a:t>Peer-reviewed paper: </a:t>
            </a:r>
            <a:r>
              <a:rPr lang="en-GB" sz="2000" dirty="0">
                <a:solidFill>
                  <a:schemeClr val="bg1"/>
                </a:solidFill>
                <a:ea typeface="+mn-lt"/>
                <a:cs typeface="+mn-lt"/>
                <a:hlinkClick r:id="rId2">
                  <a:extLst>
                    <a:ext uri="{A12FA001-AC4F-418D-AE19-62706E023703}">
                      <ahyp:hlinkClr xmlns:ahyp="http://schemas.microsoft.com/office/drawing/2018/hyperlinkcolor" val="tx"/>
                    </a:ext>
                  </a:extLst>
                </a:hlinkClick>
              </a:rPr>
              <a:t>https://doi.org/10.31274/jlsc.16288</a:t>
            </a:r>
            <a:r>
              <a:rPr lang="en-GB" sz="2000" dirty="0">
                <a:solidFill>
                  <a:schemeClr val="bg1"/>
                </a:solidFill>
                <a:ea typeface="+mn-lt"/>
                <a:cs typeface="+mn-lt"/>
              </a:rPr>
              <a:t> </a:t>
            </a:r>
            <a:endParaRPr lang="en-GB" sz="2000">
              <a:solidFill>
                <a:schemeClr val="bg1"/>
              </a:solidFill>
              <a:cs typeface="Calibri"/>
            </a:endParaRPr>
          </a:p>
          <a:p>
            <a:r>
              <a:rPr lang="en-GB" sz="2000" dirty="0">
                <a:solidFill>
                  <a:schemeClr val="bg1"/>
                </a:solidFill>
                <a:cs typeface="Calibri"/>
              </a:rPr>
              <a:t>Lay/easy read summary of preservation situation</a:t>
            </a:r>
          </a:p>
          <a:p>
            <a:r>
              <a:rPr lang="en-GB" sz="2000" dirty="0">
                <a:solidFill>
                  <a:schemeClr val="bg1"/>
                </a:solidFill>
                <a:cs typeface="Calibri"/>
              </a:rPr>
              <a:t>Direct member outreach</a:t>
            </a:r>
          </a:p>
          <a:p>
            <a:r>
              <a:rPr lang="en-GB" sz="2000" dirty="0">
                <a:solidFill>
                  <a:schemeClr val="bg1"/>
                </a:solidFill>
                <a:ea typeface="+mn-lt"/>
                <a:cs typeface="+mn-lt"/>
              </a:rPr>
              <a:t>Project "Op Cit"</a:t>
            </a:r>
          </a:p>
          <a:p>
            <a:r>
              <a:rPr lang="en-GB" sz="2000" dirty="0">
                <a:solidFill>
                  <a:schemeClr val="bg1"/>
                </a:solidFill>
                <a:ea typeface="+mn-lt"/>
                <a:cs typeface="+mn-lt"/>
              </a:rPr>
              <a:t>Full charts and dataset: </a:t>
            </a:r>
            <a:r>
              <a:rPr lang="en-GB" sz="2000" dirty="0">
                <a:solidFill>
                  <a:schemeClr val="bg1"/>
                </a:solidFill>
                <a:ea typeface="+mn-lt"/>
                <a:cs typeface="+mn-lt"/>
                <a:hlinkClick r:id="rId3">
                  <a:extLst>
                    <a:ext uri="{A12FA001-AC4F-418D-AE19-62706E023703}">
                      <ahyp:hlinkClr xmlns:ahyp="http://schemas.microsoft.com/office/drawing/2018/hyperlinkcolor" val="tx"/>
                    </a:ext>
                  </a:extLst>
                </a:hlinkClick>
              </a:rPr>
              <a:t>https://the-vault.fly.dev/</a:t>
            </a:r>
          </a:p>
          <a:p>
            <a:r>
              <a:rPr lang="en-GB" sz="2000" dirty="0">
                <a:solidFill>
                  <a:schemeClr val="bg1"/>
                </a:solidFill>
                <a:cs typeface="Calibri"/>
              </a:rPr>
              <a:t>Email: meve@crossref.org</a:t>
            </a: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Calculator, pen, compass, money and a paper with graphs printed on it">
            <a:extLst>
              <a:ext uri="{FF2B5EF4-FFF2-40B4-BE49-F238E27FC236}">
                <a16:creationId xmlns:a16="http://schemas.microsoft.com/office/drawing/2014/main" id="{EB4A9599-E809-877B-1FC1-B0E961C7DEED}"/>
              </a:ext>
            </a:extLst>
          </p:cNvPr>
          <p:cNvPicPr>
            <a:picLocks noChangeAspect="1"/>
          </p:cNvPicPr>
          <p:nvPr/>
        </p:nvPicPr>
        <p:blipFill>
          <a:blip r:embed="rId4"/>
          <a:stretch>
            <a:fillRect/>
          </a:stretch>
        </p:blipFill>
        <p:spPr>
          <a:xfrm>
            <a:off x="6525453" y="1719075"/>
            <a:ext cx="5666547" cy="3419849"/>
          </a:xfrm>
          <a:prstGeom prst="rect">
            <a:avLst/>
          </a:prstGeom>
        </p:spPr>
      </p:pic>
    </p:spTree>
    <p:extLst>
      <p:ext uri="{BB962C8B-B14F-4D97-AF65-F5344CB8AC3E}">
        <p14:creationId xmlns:p14="http://schemas.microsoft.com/office/powerpoint/2010/main" val="198995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0D651-B3D1-C7D1-E684-A8A3C478CE60}"/>
              </a:ext>
            </a:extLst>
          </p:cNvPr>
          <p:cNvSpPr>
            <a:spLocks noGrp="1"/>
          </p:cNvSpPr>
          <p:nvPr>
            <p:ph type="title"/>
          </p:nvPr>
        </p:nvSpPr>
        <p:spPr>
          <a:xfrm>
            <a:off x="5297762" y="329184"/>
            <a:ext cx="6251110" cy="1783080"/>
          </a:xfrm>
        </p:spPr>
        <p:txBody>
          <a:bodyPr anchor="b">
            <a:normAutofit/>
          </a:bodyPr>
          <a:lstStyle/>
          <a:p>
            <a:r>
              <a:rPr lang="en-GB" sz="5400">
                <a:cs typeface="Calibri Light"/>
              </a:rPr>
              <a:t>Over the past 30 years</a:t>
            </a:r>
            <a:endParaRPr lang="en-GB" sz="5400"/>
          </a:p>
        </p:txBody>
      </p:sp>
      <p:pic>
        <p:nvPicPr>
          <p:cNvPr id="7" name="Picture 6" descr="Calendar on table">
            <a:extLst>
              <a:ext uri="{FF2B5EF4-FFF2-40B4-BE49-F238E27FC236}">
                <a16:creationId xmlns:a16="http://schemas.microsoft.com/office/drawing/2014/main" id="{F9E75B92-2527-2725-F717-C2EA20C0749B}"/>
              </a:ext>
            </a:extLst>
          </p:cNvPr>
          <p:cNvPicPr>
            <a:picLocks noChangeAspect="1"/>
          </p:cNvPicPr>
          <p:nvPr/>
        </p:nvPicPr>
        <p:blipFill rotWithShape="1">
          <a:blip r:embed="rId2"/>
          <a:srcRect l="8657" r="46078"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3E63FD6D-95F6-4013-7ACC-E8D52EFDD9FF}"/>
              </a:ext>
            </a:extLst>
          </p:cNvPr>
          <p:cNvSpPr>
            <a:spLocks noGrp="1"/>
          </p:cNvSpPr>
          <p:nvPr>
            <p:ph idx="1"/>
          </p:nvPr>
        </p:nvSpPr>
        <p:spPr>
          <a:xfrm>
            <a:off x="5297762" y="2706624"/>
            <a:ext cx="6251110" cy="3483864"/>
          </a:xfrm>
        </p:spPr>
        <p:txBody>
          <a:bodyPr vert="horz" lIns="91440" tIns="45720" rIns="91440" bIns="45720" rtlCol="0">
            <a:normAutofit/>
          </a:bodyPr>
          <a:lstStyle/>
          <a:p>
            <a:r>
              <a:rPr lang="en-GB" sz="2200">
                <a:cs typeface="Calibri"/>
              </a:rPr>
              <a:t>Mass move to digital publishing, particularly in journals</a:t>
            </a:r>
          </a:p>
          <a:p>
            <a:r>
              <a:rPr lang="en-GB" sz="2200">
                <a:cs typeface="Calibri"/>
              </a:rPr>
              <a:t>Shift in responsibility for preservation</a:t>
            </a:r>
          </a:p>
          <a:p>
            <a:r>
              <a:rPr lang="en-GB" sz="2200">
                <a:cs typeface="Calibri"/>
              </a:rPr>
              <a:t>Change to disaggregated reading</a:t>
            </a:r>
          </a:p>
          <a:p>
            <a:endParaRPr lang="en-GB" sz="2200">
              <a:cs typeface="Calibri"/>
            </a:endParaRPr>
          </a:p>
        </p:txBody>
      </p:sp>
    </p:spTree>
    <p:extLst>
      <p:ext uri="{BB962C8B-B14F-4D97-AF65-F5344CB8AC3E}">
        <p14:creationId xmlns:p14="http://schemas.microsoft.com/office/powerpoint/2010/main" val="291349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computer, sitting, indoor, computer&#10;&#10;Description automatically generated">
            <a:extLst>
              <a:ext uri="{FF2B5EF4-FFF2-40B4-BE49-F238E27FC236}">
                <a16:creationId xmlns:a16="http://schemas.microsoft.com/office/drawing/2014/main" id="{18E39803-9C99-E23C-CAAC-AA39A35636B4}"/>
              </a:ext>
            </a:extLst>
          </p:cNvPr>
          <p:cNvPicPr>
            <a:picLocks noGrp="1" noChangeAspect="1"/>
          </p:cNvPicPr>
          <p:nvPr>
            <p:ph idx="1"/>
          </p:nvPr>
        </p:nvPicPr>
        <p:blipFill rotWithShape="1">
          <a:blip r:embed="rId2"/>
          <a:srcRect l="3473" t="28087" r="5618" b="-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D1246C-3931-22E9-C669-9B2549E592F5}"/>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t>What we don't know</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BDAD092-0AF6-2B21-7706-ACD1C742936E}"/>
              </a:ext>
            </a:extLst>
          </p:cNvPr>
          <p:cNvSpPr txBox="1"/>
          <p:nvPr/>
        </p:nvSpPr>
        <p:spPr>
          <a:xfrm>
            <a:off x="371094" y="2718054"/>
            <a:ext cx="5310980"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1700" dirty="0">
                <a:cs typeface="Calibri"/>
              </a:rPr>
              <a:t>Why does </a:t>
            </a:r>
            <a:r>
              <a:rPr lang="en-US" sz="1700" i="1" dirty="0" err="1">
                <a:cs typeface="Calibri"/>
              </a:rPr>
              <a:t>Crossref</a:t>
            </a:r>
            <a:r>
              <a:rPr lang="en-US" sz="1700" dirty="0">
                <a:cs typeface="Calibri"/>
              </a:rPr>
              <a:t> care about this?</a:t>
            </a:r>
          </a:p>
          <a:p>
            <a:pPr marL="285750" indent="-228600">
              <a:lnSpc>
                <a:spcPct val="90000"/>
              </a:lnSpc>
              <a:spcAft>
                <a:spcPts val="600"/>
              </a:spcAft>
              <a:buFont typeface="Arial" panose="020B0604020202020204" pitchFamily="34" charset="0"/>
              <a:buChar char="•"/>
            </a:pPr>
            <a:r>
              <a:rPr lang="en-US" sz="1700" dirty="0"/>
              <a:t>What proportion of scholarly objects assigned a DOI are adequately preserved in a </a:t>
            </a:r>
            <a:r>
              <a:rPr lang="en-US" sz="1700" dirty="0" err="1"/>
              <a:t>recognised</a:t>
            </a:r>
            <a:r>
              <a:rPr lang="en-US" sz="1700" dirty="0"/>
              <a:t> dark archive?</a:t>
            </a:r>
            <a:endParaRPr lang="en-US"/>
          </a:p>
          <a:p>
            <a:pPr marL="285750" indent="-228600">
              <a:lnSpc>
                <a:spcPct val="90000"/>
              </a:lnSpc>
              <a:spcAft>
                <a:spcPts val="600"/>
              </a:spcAft>
              <a:buFont typeface="Arial" panose="020B0604020202020204" pitchFamily="34" charset="0"/>
              <a:buChar char="•"/>
            </a:pPr>
            <a:r>
              <a:rPr lang="en-US" sz="1700" dirty="0"/>
              <a:t>How stable are the preservation systems that underpin the persistence of persistent identifiers?</a:t>
            </a:r>
            <a:endParaRPr lang="en-US" sz="1700" dirty="0">
              <a:cs typeface="Calibri"/>
            </a:endParaRPr>
          </a:p>
          <a:p>
            <a:pPr marL="285750" indent="-228600">
              <a:lnSpc>
                <a:spcPct val="90000"/>
              </a:lnSpc>
              <a:spcAft>
                <a:spcPts val="600"/>
              </a:spcAft>
              <a:buFont typeface="Arial" panose="020B0604020202020204" pitchFamily="34" charset="0"/>
              <a:buChar char="•"/>
            </a:pPr>
            <a:r>
              <a:rPr lang="en-US" sz="1700" dirty="0"/>
              <a:t>Which actors are behaving well on this theme?</a:t>
            </a:r>
            <a:endParaRPr lang="en-US" sz="1700" dirty="0">
              <a:cs typeface="Calibri"/>
            </a:endParaRPr>
          </a:p>
          <a:p>
            <a:pPr marL="285750" indent="-228600">
              <a:lnSpc>
                <a:spcPct val="90000"/>
              </a:lnSpc>
              <a:spcAft>
                <a:spcPts val="600"/>
              </a:spcAft>
              <a:buFont typeface="Arial" panose="020B0604020202020204" pitchFamily="34" charset="0"/>
              <a:buChar char="•"/>
            </a:pPr>
            <a:r>
              <a:rPr lang="en-US" sz="1700" dirty="0"/>
              <a:t>Who </a:t>
            </a:r>
            <a:r>
              <a:rPr lang="en-US" sz="1700" i="1" dirty="0"/>
              <a:t>should </a:t>
            </a:r>
            <a:r>
              <a:rPr lang="en-US" sz="1700" dirty="0"/>
              <a:t>be doing this? Libraries? Publishers? Both?</a:t>
            </a:r>
            <a:endParaRPr lang="en-US" sz="1700" dirty="0">
              <a:cs typeface="Calibri"/>
            </a:endParaRPr>
          </a:p>
          <a:p>
            <a:pPr marL="285750" indent="-228600">
              <a:lnSpc>
                <a:spcPct val="90000"/>
              </a:lnSpc>
              <a:spcAft>
                <a:spcPts val="600"/>
              </a:spcAft>
              <a:buFont typeface="Arial" panose="020B0604020202020204" pitchFamily="34" charset="0"/>
              <a:buChar char="•"/>
            </a:pPr>
            <a:r>
              <a:rPr lang="en-US" sz="1700" dirty="0"/>
              <a:t>Is it already too late?</a:t>
            </a:r>
            <a:endParaRPr lang="en-US" sz="1700" dirty="0">
              <a:cs typeface="Calibri"/>
            </a:endParaRPr>
          </a:p>
          <a:p>
            <a:pPr marL="285750" indent="-228600">
              <a:lnSpc>
                <a:spcPct val="90000"/>
              </a:lnSpc>
              <a:spcAft>
                <a:spcPts val="600"/>
              </a:spcAft>
              <a:buFont typeface="Arial" panose="020B0604020202020204" pitchFamily="34" charset="0"/>
              <a:buChar char="•"/>
            </a:pPr>
            <a:endParaRPr lang="en-US" sz="1700"/>
          </a:p>
        </p:txBody>
      </p:sp>
    </p:spTree>
    <p:extLst>
      <p:ext uri="{BB962C8B-B14F-4D97-AF65-F5344CB8AC3E}">
        <p14:creationId xmlns:p14="http://schemas.microsoft.com/office/powerpoint/2010/main" val="412276050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5F739-6F21-DA17-5ABC-6818428D785A}"/>
              </a:ext>
            </a:extLst>
          </p:cNvPr>
          <p:cNvSpPr>
            <a:spLocks noGrp="1"/>
          </p:cNvSpPr>
          <p:nvPr>
            <p:ph type="title"/>
          </p:nvPr>
        </p:nvSpPr>
        <p:spPr>
          <a:xfrm>
            <a:off x="5232400" y="1641752"/>
            <a:ext cx="6140449" cy="1323439"/>
          </a:xfrm>
        </p:spPr>
        <p:txBody>
          <a:bodyPr anchor="t">
            <a:normAutofit/>
          </a:bodyPr>
          <a:lstStyle/>
          <a:p>
            <a:r>
              <a:rPr lang="en-GB" sz="4000" dirty="0">
                <a:solidFill>
                  <a:schemeClr val="bg1"/>
                </a:solidFill>
                <a:cs typeface="Calibri Light"/>
              </a:rPr>
              <a:t>What </a:t>
            </a:r>
            <a:r>
              <a:rPr lang="en-GB" sz="4000" u="sng" dirty="0">
                <a:solidFill>
                  <a:schemeClr val="bg1"/>
                </a:solidFill>
                <a:cs typeface="Calibri Light"/>
              </a:rPr>
              <a:t>have</a:t>
            </a:r>
            <a:r>
              <a:rPr lang="en-GB" sz="4000" dirty="0">
                <a:solidFill>
                  <a:schemeClr val="bg1"/>
                </a:solidFill>
                <a:cs typeface="Calibri Light"/>
              </a:rPr>
              <a:t> we got?</a:t>
            </a:r>
            <a:endParaRPr lang="en-GB" sz="4000" dirty="0">
              <a:solidFill>
                <a:schemeClr val="bg1"/>
              </a:solidFill>
            </a:endParaRPr>
          </a:p>
        </p:txBody>
      </p:sp>
      <p:pic>
        <p:nvPicPr>
          <p:cNvPr id="4" name="Picture 4" descr="A picture containing text, red, container, box&#10;&#10;Description automatically generated">
            <a:extLst>
              <a:ext uri="{FF2B5EF4-FFF2-40B4-BE49-F238E27FC236}">
                <a16:creationId xmlns:a16="http://schemas.microsoft.com/office/drawing/2014/main" id="{CF856CA4-4988-C8A3-165F-76ED2D959CF2}"/>
              </a:ext>
            </a:extLst>
          </p:cNvPr>
          <p:cNvPicPr>
            <a:picLocks noChangeAspect="1"/>
          </p:cNvPicPr>
          <p:nvPr/>
        </p:nvPicPr>
        <p:blipFill rotWithShape="1">
          <a:blip r:embed="rId2"/>
          <a:srcRect l="32873" r="831"/>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6" name="Group 15">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7" name="Freeform: Shape 16">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6CA91DEA-15B4-A53B-C387-51BAA233368B}"/>
              </a:ext>
            </a:extLst>
          </p:cNvPr>
          <p:cNvSpPr>
            <a:spLocks noGrp="1"/>
          </p:cNvSpPr>
          <p:nvPr>
            <p:ph idx="1"/>
          </p:nvPr>
        </p:nvSpPr>
        <p:spPr>
          <a:xfrm>
            <a:off x="5232401" y="3146400"/>
            <a:ext cx="6140449" cy="2682000"/>
          </a:xfrm>
        </p:spPr>
        <p:txBody>
          <a:bodyPr vert="horz" lIns="91440" tIns="45720" rIns="91440" bIns="45720" rtlCol="0" anchor="t">
            <a:normAutofit/>
          </a:bodyPr>
          <a:lstStyle/>
          <a:p>
            <a:r>
              <a:rPr lang="en-GB" sz="2200" dirty="0">
                <a:solidFill>
                  <a:schemeClr val="bg1">
                    <a:alpha val="80000"/>
                  </a:schemeClr>
                </a:solidFill>
                <a:ea typeface="+mn-lt"/>
                <a:cs typeface="+mn-lt"/>
              </a:rPr>
              <a:t>Laakso, Mikael, Lisa Matthias, and </a:t>
            </a:r>
            <a:r>
              <a:rPr lang="en-GB" sz="2200" dirty="0" err="1">
                <a:solidFill>
                  <a:schemeClr val="bg1">
                    <a:alpha val="80000"/>
                  </a:schemeClr>
                </a:solidFill>
                <a:ea typeface="+mn-lt"/>
                <a:cs typeface="+mn-lt"/>
              </a:rPr>
              <a:t>Najko</a:t>
            </a:r>
            <a:r>
              <a:rPr lang="en-GB" sz="2200" dirty="0">
                <a:solidFill>
                  <a:schemeClr val="bg1">
                    <a:alpha val="80000"/>
                  </a:schemeClr>
                </a:solidFill>
                <a:ea typeface="+mn-lt"/>
                <a:cs typeface="+mn-lt"/>
              </a:rPr>
              <a:t> Jahn, ‘Open Is Not Forever: A Study of Vanished Open Access Journals’, Journal of the Association for Information Science and Technology, 72.9 (2021), 1099–1112 &lt;https://doi.org/10.1002/asi.24460&gt;</a:t>
            </a:r>
            <a:endParaRPr lang="en-GB" sz="2200" dirty="0">
              <a:solidFill>
                <a:schemeClr val="bg1">
                  <a:alpha val="80000"/>
                </a:schemeClr>
              </a:solidFill>
              <a:cs typeface="Calibri" panose="020F0502020204030204"/>
            </a:endParaRPr>
          </a:p>
          <a:p>
            <a:r>
              <a:rPr lang="en-GB" sz="2200" dirty="0">
                <a:solidFill>
                  <a:schemeClr val="bg1">
                    <a:alpha val="80000"/>
                  </a:schemeClr>
                </a:solidFill>
                <a:cs typeface="Calibri" panose="020F0502020204030204"/>
              </a:rPr>
              <a:t>The Keepers Registry</a:t>
            </a:r>
          </a:p>
          <a:p>
            <a:r>
              <a:rPr lang="en-GB" sz="2200" dirty="0">
                <a:solidFill>
                  <a:schemeClr val="bg1">
                    <a:alpha val="80000"/>
                  </a:schemeClr>
                </a:solidFill>
                <a:cs typeface="Calibri" panose="020F0502020204030204"/>
              </a:rPr>
              <a:t>Infrastructural deficit: no item-level data</a:t>
            </a:r>
          </a:p>
        </p:txBody>
      </p:sp>
    </p:spTree>
    <p:extLst>
      <p:ext uri="{BB962C8B-B14F-4D97-AF65-F5344CB8AC3E}">
        <p14:creationId xmlns:p14="http://schemas.microsoft.com/office/powerpoint/2010/main" val="468539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2D9782-7CF4-2A0B-C286-25583A4A84B7}"/>
              </a:ext>
            </a:extLst>
          </p:cNvPr>
          <p:cNvSpPr>
            <a:spLocks noGrp="1"/>
          </p:cNvSpPr>
          <p:nvPr>
            <p:ph type="title"/>
          </p:nvPr>
        </p:nvSpPr>
        <p:spPr>
          <a:xfrm>
            <a:off x="1331088" y="565739"/>
            <a:ext cx="9745883" cy="1124949"/>
          </a:xfrm>
        </p:spPr>
        <p:txBody>
          <a:bodyPr>
            <a:normAutofit/>
          </a:bodyPr>
          <a:lstStyle/>
          <a:p>
            <a:r>
              <a:rPr lang="en-GB" sz="4100">
                <a:solidFill>
                  <a:schemeClr val="bg1"/>
                </a:solidFill>
                <a:cs typeface="Calibri Light"/>
              </a:rPr>
              <a:t>Building an item-level preservation database</a:t>
            </a:r>
            <a:endParaRPr lang="en-GB" sz="4100">
              <a:solidFill>
                <a:schemeClr val="bg1"/>
              </a:solidFill>
            </a:endParaRPr>
          </a:p>
        </p:txBody>
      </p:sp>
      <p:sp>
        <p:nvSpPr>
          <p:cNvPr id="13" name="Freeform: Shape 12">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5" name="Freeform: Shape 14">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B46E340-2AAD-2E54-9AFF-E8D524AA7F1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graphicFrame>
        <p:nvGraphicFramePr>
          <p:cNvPr id="5" name="Content Placeholder 4">
            <a:extLst>
              <a:ext uri="{FF2B5EF4-FFF2-40B4-BE49-F238E27FC236}">
                <a16:creationId xmlns:a16="http://schemas.microsoft.com/office/drawing/2014/main" id="{827E2E71-C4B7-CFDE-8708-063D0D2856E2}"/>
              </a:ext>
            </a:extLst>
          </p:cNvPr>
          <p:cNvGraphicFramePr>
            <a:graphicFrameLocks noGrp="1"/>
          </p:cNvGraphicFramePr>
          <p:nvPr>
            <p:ph idx="1"/>
          </p:nvPr>
        </p:nvGraphicFramePr>
        <p:xfrm>
          <a:off x="1093694" y="2708600"/>
          <a:ext cx="10260107" cy="2805588"/>
        </p:xfrm>
        <a:graphic>
          <a:graphicData uri="http://schemas.openxmlformats.org/drawingml/2006/table">
            <a:tbl>
              <a:tblPr firstRow="1" bandRow="1">
                <a:tableStyleId>{5C22544A-7EE6-4342-B048-85BDC9FD1C3A}</a:tableStyleId>
              </a:tblPr>
              <a:tblGrid>
                <a:gridCol w="2379526">
                  <a:extLst>
                    <a:ext uri="{9D8B030D-6E8A-4147-A177-3AD203B41FA5}">
                      <a16:colId xmlns:a16="http://schemas.microsoft.com/office/drawing/2014/main" val="959172873"/>
                    </a:ext>
                  </a:extLst>
                </a:gridCol>
                <a:gridCol w="6128663">
                  <a:extLst>
                    <a:ext uri="{9D8B030D-6E8A-4147-A177-3AD203B41FA5}">
                      <a16:colId xmlns:a16="http://schemas.microsoft.com/office/drawing/2014/main" val="961231483"/>
                    </a:ext>
                  </a:extLst>
                </a:gridCol>
                <a:gridCol w="1751918">
                  <a:extLst>
                    <a:ext uri="{9D8B030D-6E8A-4147-A177-3AD203B41FA5}">
                      <a16:colId xmlns:a16="http://schemas.microsoft.com/office/drawing/2014/main" val="819598165"/>
                    </a:ext>
                  </a:extLst>
                </a:gridCol>
              </a:tblGrid>
              <a:tr h="311732">
                <a:tc>
                  <a:txBody>
                    <a:bodyPr/>
                    <a:lstStyle/>
                    <a:p>
                      <a:r>
                        <a:rPr lang="en-GB" sz="1300">
                          <a:effectLst/>
                        </a:rPr>
                        <a:t>Archive</a:t>
                      </a:r>
                    </a:p>
                  </a:txBody>
                  <a:tcPr marL="41899" marR="41899" marT="41899" marB="41899" anchor="ctr"/>
                </a:tc>
                <a:tc>
                  <a:txBody>
                    <a:bodyPr/>
                    <a:lstStyle/>
                    <a:p>
                      <a:r>
                        <a:rPr lang="en-GB" sz="1300">
                          <a:effectLst/>
                        </a:rPr>
                        <a:t>File</a:t>
                      </a:r>
                    </a:p>
                  </a:txBody>
                  <a:tcPr marL="41899" marR="41899" marT="41899" marB="41899" anchor="ctr"/>
                </a:tc>
                <a:tc>
                  <a:txBody>
                    <a:bodyPr/>
                    <a:lstStyle/>
                    <a:p>
                      <a:r>
                        <a:rPr lang="en-GB" sz="1300">
                          <a:effectLst/>
                        </a:rPr>
                        <a:t>Test Date</a:t>
                      </a:r>
                    </a:p>
                  </a:txBody>
                  <a:tcPr marL="41899" marR="41899" marT="41899" marB="41899" anchor="ctr"/>
                </a:tc>
                <a:extLst>
                  <a:ext uri="{0D108BD9-81ED-4DB2-BD59-A6C34878D82A}">
                    <a16:rowId xmlns:a16="http://schemas.microsoft.com/office/drawing/2014/main" val="3911756587"/>
                  </a:ext>
                </a:extLst>
              </a:tr>
              <a:tr h="311732">
                <a:tc>
                  <a:txBody>
                    <a:bodyPr/>
                    <a:lstStyle/>
                    <a:p>
                      <a:r>
                        <a:rPr lang="en-GB" sz="1300">
                          <a:effectLst/>
                        </a:rPr>
                        <a:t>Cariniana</a:t>
                      </a:r>
                    </a:p>
                  </a:txBody>
                  <a:tcPr marL="41899" marR="41899" marT="41899" marB="41899" anchor="ctr"/>
                </a:tc>
                <a:tc>
                  <a:txBody>
                    <a:bodyPr/>
                    <a:lstStyle/>
                    <a:p>
                      <a:r>
                        <a:rPr lang="en-GB" sz="1300" u="sng">
                          <a:effectLst/>
                          <a:hlinkClick r:id="rId2"/>
                        </a:rPr>
                        <a:t>http://reports-lockss.ibict.br/keepers/pln/ibictpln/keepers-IBICTPLN-report.csv</a:t>
                      </a:r>
                      <a:endParaRPr lang="en-GB" sz="1300">
                        <a:effectLst/>
                      </a:endParaRPr>
                    </a:p>
                  </a:txBody>
                  <a:tcPr marL="41899" marR="41899" marT="41899" marB="41899" anchor="ctr"/>
                </a:tc>
                <a:tc>
                  <a:txBody>
                    <a:bodyPr/>
                    <a:lstStyle/>
                    <a:p>
                      <a:r>
                        <a:rPr lang="en-GB" sz="1300">
                          <a:effectLst/>
                        </a:rPr>
                        <a:t>2023-02-17</a:t>
                      </a:r>
                    </a:p>
                  </a:txBody>
                  <a:tcPr marL="41899" marR="41899" marT="41899" marB="41899" anchor="ctr"/>
                </a:tc>
                <a:extLst>
                  <a:ext uri="{0D108BD9-81ED-4DB2-BD59-A6C34878D82A}">
                    <a16:rowId xmlns:a16="http://schemas.microsoft.com/office/drawing/2014/main" val="45677328"/>
                  </a:ext>
                </a:extLst>
              </a:tr>
              <a:tr h="311732">
                <a:tc>
                  <a:txBody>
                    <a:bodyPr/>
                    <a:lstStyle/>
                    <a:p>
                      <a:r>
                        <a:rPr lang="en-GB" sz="1300">
                          <a:effectLst/>
                        </a:rPr>
                        <a:t>CLOCKSS</a:t>
                      </a:r>
                    </a:p>
                  </a:txBody>
                  <a:tcPr marL="41899" marR="41899" marT="41899" marB="41899" anchor="ctr"/>
                </a:tc>
                <a:tc>
                  <a:txBody>
                    <a:bodyPr/>
                    <a:lstStyle/>
                    <a:p>
                      <a:r>
                        <a:rPr lang="en-GB" sz="1300" u="sng">
                          <a:effectLst/>
                          <a:hlinkClick r:id="rId3"/>
                        </a:rPr>
                        <a:t>https://reports.clockss.org/keepers/keepers-CLOCKSS-report.csv</a:t>
                      </a:r>
                      <a:endParaRPr lang="en-GB" sz="1300">
                        <a:effectLst/>
                      </a:endParaRPr>
                    </a:p>
                  </a:txBody>
                  <a:tcPr marL="41899" marR="41899" marT="41899" marB="41899" anchor="ctr"/>
                </a:tc>
                <a:tc>
                  <a:txBody>
                    <a:bodyPr/>
                    <a:lstStyle/>
                    <a:p>
                      <a:r>
                        <a:rPr lang="en-GB" sz="1300">
                          <a:effectLst/>
                        </a:rPr>
                        <a:t>2023-02-16</a:t>
                      </a:r>
                    </a:p>
                  </a:txBody>
                  <a:tcPr marL="41899" marR="41899" marT="41899" marB="41899" anchor="ctr"/>
                </a:tc>
                <a:extLst>
                  <a:ext uri="{0D108BD9-81ED-4DB2-BD59-A6C34878D82A}">
                    <a16:rowId xmlns:a16="http://schemas.microsoft.com/office/drawing/2014/main" val="1186928606"/>
                  </a:ext>
                </a:extLst>
              </a:tr>
              <a:tr h="311732">
                <a:tc>
                  <a:txBody>
                    <a:bodyPr/>
                    <a:lstStyle/>
                    <a:p>
                      <a:r>
                        <a:rPr lang="en-GB" sz="1300">
                          <a:effectLst/>
                        </a:rPr>
                        <a:t>HathiTrust</a:t>
                      </a:r>
                    </a:p>
                  </a:txBody>
                  <a:tcPr marL="41899" marR="41899" marT="41899" marB="41899" anchor="ctr"/>
                </a:tc>
                <a:tc>
                  <a:txBody>
                    <a:bodyPr/>
                    <a:lstStyle/>
                    <a:p>
                      <a:r>
                        <a:rPr lang="en-GB" sz="1300" u="sng">
                          <a:effectLst/>
                          <a:hlinkClick r:id="rId4"/>
                        </a:rPr>
                        <a:t>https://www.hathitrust.org/hathifiles</a:t>
                      </a:r>
                      <a:endParaRPr lang="en-GB" sz="1300">
                        <a:effectLst/>
                      </a:endParaRPr>
                    </a:p>
                  </a:txBody>
                  <a:tcPr marL="41899" marR="41899" marT="41899" marB="41899" anchor="ctr"/>
                </a:tc>
                <a:tc>
                  <a:txBody>
                    <a:bodyPr/>
                    <a:lstStyle/>
                    <a:p>
                      <a:r>
                        <a:rPr lang="en-GB" sz="1300">
                          <a:effectLst/>
                        </a:rPr>
                        <a:t>2023-02-23</a:t>
                      </a:r>
                    </a:p>
                  </a:txBody>
                  <a:tcPr marL="41899" marR="41899" marT="41899" marB="41899" anchor="ctr"/>
                </a:tc>
                <a:extLst>
                  <a:ext uri="{0D108BD9-81ED-4DB2-BD59-A6C34878D82A}">
                    <a16:rowId xmlns:a16="http://schemas.microsoft.com/office/drawing/2014/main" val="4094440375"/>
                  </a:ext>
                </a:extLst>
              </a:tr>
              <a:tr h="311732">
                <a:tc>
                  <a:txBody>
                    <a:bodyPr/>
                    <a:lstStyle/>
                    <a:p>
                      <a:r>
                        <a:rPr lang="en-GB" sz="1300">
                          <a:effectLst/>
                        </a:rPr>
                        <a:t>Internet Archive / FATCAT</a:t>
                      </a:r>
                    </a:p>
                  </a:txBody>
                  <a:tcPr marL="41899" marR="41899" marT="41899" marB="41899" anchor="ctr"/>
                </a:tc>
                <a:tc>
                  <a:txBody>
                    <a:bodyPr/>
                    <a:lstStyle/>
                    <a:p>
                      <a:r>
                        <a:rPr lang="en-GB" sz="1300" u="sng">
                          <a:effectLst/>
                          <a:hlinkClick r:id="rId5"/>
                        </a:rPr>
                        <a:t>https://archive.org/details/ia-keepers-registry-kbart</a:t>
                      </a:r>
                      <a:endParaRPr lang="en-GB" sz="1300">
                        <a:effectLst/>
                      </a:endParaRPr>
                    </a:p>
                  </a:txBody>
                  <a:tcPr marL="41899" marR="41899" marT="41899" marB="41899" anchor="ctr"/>
                </a:tc>
                <a:tc>
                  <a:txBody>
                    <a:bodyPr/>
                    <a:lstStyle/>
                    <a:p>
                      <a:r>
                        <a:rPr lang="en-GB" sz="1300">
                          <a:effectLst/>
                        </a:rPr>
                        <a:t>2023-02</a:t>
                      </a:r>
                    </a:p>
                  </a:txBody>
                  <a:tcPr marL="41899" marR="41899" marT="41899" marB="41899" anchor="ctr"/>
                </a:tc>
                <a:extLst>
                  <a:ext uri="{0D108BD9-81ED-4DB2-BD59-A6C34878D82A}">
                    <a16:rowId xmlns:a16="http://schemas.microsoft.com/office/drawing/2014/main" val="1523887109"/>
                  </a:ext>
                </a:extLst>
              </a:tr>
              <a:tr h="311732">
                <a:tc>
                  <a:txBody>
                    <a:bodyPr/>
                    <a:lstStyle/>
                    <a:p>
                      <a:r>
                        <a:rPr lang="en-GB" sz="1300">
                          <a:effectLst/>
                        </a:rPr>
                        <a:t>LOCKSS</a:t>
                      </a:r>
                    </a:p>
                  </a:txBody>
                  <a:tcPr marL="41899" marR="41899" marT="41899" marB="41899" anchor="ctr"/>
                </a:tc>
                <a:tc>
                  <a:txBody>
                    <a:bodyPr/>
                    <a:lstStyle/>
                    <a:p>
                      <a:r>
                        <a:rPr lang="en-GB" sz="1300" u="sng">
                          <a:effectLst/>
                          <a:hlinkClick r:id="rId6"/>
                        </a:rPr>
                        <a:t>https://reports.lockss.org/keepers/keepers-LOCKSS-report.csv</a:t>
                      </a:r>
                      <a:endParaRPr lang="en-GB" sz="1300">
                        <a:effectLst/>
                      </a:endParaRPr>
                    </a:p>
                  </a:txBody>
                  <a:tcPr marL="41899" marR="41899" marT="41899" marB="41899" anchor="ctr"/>
                </a:tc>
                <a:tc>
                  <a:txBody>
                    <a:bodyPr/>
                    <a:lstStyle/>
                    <a:p>
                      <a:r>
                        <a:rPr lang="en-GB" sz="1300">
                          <a:effectLst/>
                        </a:rPr>
                        <a:t>2023-02-20</a:t>
                      </a:r>
                    </a:p>
                  </a:txBody>
                  <a:tcPr marL="41899" marR="41899" marT="41899" marB="41899" anchor="ctr"/>
                </a:tc>
                <a:extLst>
                  <a:ext uri="{0D108BD9-81ED-4DB2-BD59-A6C34878D82A}">
                    <a16:rowId xmlns:a16="http://schemas.microsoft.com/office/drawing/2014/main" val="2227407964"/>
                  </a:ext>
                </a:extLst>
              </a:tr>
              <a:tr h="311732">
                <a:tc>
                  <a:txBody>
                    <a:bodyPr/>
                    <a:lstStyle/>
                    <a:p>
                      <a:r>
                        <a:rPr lang="en-GB" sz="1300">
                          <a:effectLst/>
                        </a:rPr>
                        <a:t>PKP PLN</a:t>
                      </a:r>
                    </a:p>
                  </a:txBody>
                  <a:tcPr marL="41899" marR="41899" marT="41899" marB="41899" anchor="ctr"/>
                </a:tc>
                <a:tc>
                  <a:txBody>
                    <a:bodyPr/>
                    <a:lstStyle/>
                    <a:p>
                      <a:r>
                        <a:rPr lang="en-GB" sz="1300" u="sng">
                          <a:effectLst/>
                          <a:hlinkClick r:id="rId7"/>
                        </a:rPr>
                        <a:t>https://pkp.sfu.ca/files/pkppn/onix.csv</a:t>
                      </a:r>
                      <a:endParaRPr lang="en-GB" sz="1300">
                        <a:effectLst/>
                      </a:endParaRPr>
                    </a:p>
                  </a:txBody>
                  <a:tcPr marL="41899" marR="41899" marT="41899" marB="41899" anchor="ctr"/>
                </a:tc>
                <a:tc>
                  <a:txBody>
                    <a:bodyPr/>
                    <a:lstStyle/>
                    <a:p>
                      <a:r>
                        <a:rPr lang="en-GB" sz="1300">
                          <a:effectLst/>
                        </a:rPr>
                        <a:t>2023-02-20</a:t>
                      </a:r>
                    </a:p>
                  </a:txBody>
                  <a:tcPr marL="41899" marR="41899" marT="41899" marB="41899" anchor="ctr"/>
                </a:tc>
                <a:extLst>
                  <a:ext uri="{0D108BD9-81ED-4DB2-BD59-A6C34878D82A}">
                    <a16:rowId xmlns:a16="http://schemas.microsoft.com/office/drawing/2014/main" val="4219960720"/>
                  </a:ext>
                </a:extLst>
              </a:tr>
              <a:tr h="311732">
                <a:tc>
                  <a:txBody>
                    <a:bodyPr/>
                    <a:lstStyle/>
                    <a:p>
                      <a:r>
                        <a:rPr lang="en-GB" sz="1300">
                          <a:effectLst/>
                        </a:rPr>
                        <a:t>Portico</a:t>
                      </a:r>
                    </a:p>
                  </a:txBody>
                  <a:tcPr marL="41899" marR="41899" marT="41899" marB="41899" anchor="ctr"/>
                </a:tc>
                <a:tc>
                  <a:txBody>
                    <a:bodyPr/>
                    <a:lstStyle/>
                    <a:p>
                      <a:r>
                        <a:rPr lang="en-GB" sz="1300" u="sng">
                          <a:effectLst/>
                          <a:hlinkClick r:id="rId8"/>
                        </a:rPr>
                        <a:t>https://api.portico.org/kbart/Portico_Holding_KBart.txt</a:t>
                      </a:r>
                      <a:endParaRPr lang="en-GB" sz="1300">
                        <a:effectLst/>
                      </a:endParaRPr>
                    </a:p>
                  </a:txBody>
                  <a:tcPr marL="41899" marR="41899" marT="41899" marB="41899" anchor="ctr"/>
                </a:tc>
                <a:tc>
                  <a:txBody>
                    <a:bodyPr/>
                    <a:lstStyle/>
                    <a:p>
                      <a:r>
                        <a:rPr lang="en-GB" sz="1300">
                          <a:effectLst/>
                        </a:rPr>
                        <a:t>2023-02-21</a:t>
                      </a:r>
                    </a:p>
                  </a:txBody>
                  <a:tcPr marL="41899" marR="41899" marT="41899" marB="41899" anchor="ctr"/>
                </a:tc>
                <a:extLst>
                  <a:ext uri="{0D108BD9-81ED-4DB2-BD59-A6C34878D82A}">
                    <a16:rowId xmlns:a16="http://schemas.microsoft.com/office/drawing/2014/main" val="3515101859"/>
                  </a:ext>
                </a:extLst>
              </a:tr>
              <a:tr h="311732">
                <a:tc>
                  <a:txBody>
                    <a:bodyPr/>
                    <a:lstStyle/>
                    <a:p>
                      <a:r>
                        <a:rPr lang="en-GB" sz="1300">
                          <a:effectLst/>
                        </a:rPr>
                        <a:t>Scholars Portal</a:t>
                      </a:r>
                    </a:p>
                  </a:txBody>
                  <a:tcPr marL="41899" marR="41899" marT="41899" marB="41899" anchor="ctr"/>
                </a:tc>
                <a:tc>
                  <a:txBody>
                    <a:bodyPr/>
                    <a:lstStyle/>
                    <a:p>
                      <a:r>
                        <a:rPr lang="en-GB" sz="1300">
                          <a:effectLst/>
                        </a:rPr>
                        <a:t>Private data source. Please contact archive.</a:t>
                      </a:r>
                    </a:p>
                  </a:txBody>
                  <a:tcPr marL="41899" marR="41899" marT="41899" marB="41899" anchor="ctr"/>
                </a:tc>
                <a:tc>
                  <a:txBody>
                    <a:bodyPr/>
                    <a:lstStyle/>
                    <a:p>
                      <a:r>
                        <a:rPr lang="en-GB" sz="1300">
                          <a:effectLst/>
                        </a:rPr>
                        <a:t>2023-02-21</a:t>
                      </a:r>
                    </a:p>
                  </a:txBody>
                  <a:tcPr marL="41899" marR="41899" marT="41899" marB="41899" anchor="ctr"/>
                </a:tc>
                <a:extLst>
                  <a:ext uri="{0D108BD9-81ED-4DB2-BD59-A6C34878D82A}">
                    <a16:rowId xmlns:a16="http://schemas.microsoft.com/office/drawing/2014/main" val="2629757119"/>
                  </a:ext>
                </a:extLst>
              </a:tr>
            </a:tbl>
          </a:graphicData>
        </a:graphic>
      </p:graphicFrame>
    </p:spTree>
    <p:extLst>
      <p:ext uri="{BB962C8B-B14F-4D97-AF65-F5344CB8AC3E}">
        <p14:creationId xmlns:p14="http://schemas.microsoft.com/office/powerpoint/2010/main" val="3710979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9">
            <a:extLst>
              <a:ext uri="{FF2B5EF4-FFF2-40B4-BE49-F238E27FC236}">
                <a16:creationId xmlns:a16="http://schemas.microsoft.com/office/drawing/2014/main" id="{CB3E6236-892E-1610-D4C0-0D50342B566B}"/>
              </a:ext>
            </a:extLst>
          </p:cNvPr>
          <p:cNvPicPr>
            <a:picLocks noChangeAspect="1"/>
          </p:cNvPicPr>
          <p:nvPr/>
        </p:nvPicPr>
        <p:blipFill>
          <a:blip r:embed="rId2"/>
          <a:stretch>
            <a:fillRect/>
          </a:stretch>
        </p:blipFill>
        <p:spPr>
          <a:xfrm>
            <a:off x="8948326" y="100659"/>
            <a:ext cx="2743200" cy="2743200"/>
          </a:xfrm>
          <a:prstGeom prst="rect">
            <a:avLst/>
          </a:prstGeom>
        </p:spPr>
      </p:pic>
      <p:sp>
        <p:nvSpPr>
          <p:cNvPr id="2" name="Title 1">
            <a:extLst>
              <a:ext uri="{FF2B5EF4-FFF2-40B4-BE49-F238E27FC236}">
                <a16:creationId xmlns:a16="http://schemas.microsoft.com/office/drawing/2014/main" id="{C8083296-DEE3-344D-9433-42E8866C2FAE}"/>
              </a:ext>
            </a:extLst>
          </p:cNvPr>
          <p:cNvSpPr>
            <a:spLocks noGrp="1"/>
          </p:cNvSpPr>
          <p:nvPr>
            <p:ph type="title"/>
          </p:nvPr>
        </p:nvSpPr>
        <p:spPr>
          <a:xfrm>
            <a:off x="1331088" y="565739"/>
            <a:ext cx="9745883" cy="1124949"/>
          </a:xfrm>
        </p:spPr>
        <p:txBody>
          <a:bodyPr>
            <a:normAutofit/>
          </a:bodyPr>
          <a:lstStyle/>
          <a:p>
            <a:r>
              <a:rPr lang="en-GB">
                <a:solidFill>
                  <a:schemeClr val="bg1"/>
                </a:solidFill>
                <a:cs typeface="Calibri Light"/>
              </a:rPr>
              <a:t>A grading system</a:t>
            </a:r>
            <a:endParaRPr lang="en-GB">
              <a:solidFill>
                <a:schemeClr val="bg1"/>
              </a:solidFill>
            </a:endParaRPr>
          </a:p>
        </p:txBody>
      </p:sp>
      <p:sp>
        <p:nvSpPr>
          <p:cNvPr id="13" name="Freeform: Shape 12">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5" name="Freeform: Shape 14">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EE12F6-4363-30D5-555B-D1F6C8FF137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graphicFrame>
        <p:nvGraphicFramePr>
          <p:cNvPr id="5" name="Content Placeholder 4">
            <a:extLst>
              <a:ext uri="{FF2B5EF4-FFF2-40B4-BE49-F238E27FC236}">
                <a16:creationId xmlns:a16="http://schemas.microsoft.com/office/drawing/2014/main" id="{6ABB4DC7-F8DD-574A-3D06-9FD007A505BE}"/>
              </a:ext>
            </a:extLst>
          </p:cNvPr>
          <p:cNvGraphicFramePr>
            <a:graphicFrameLocks noGrp="1"/>
          </p:cNvGraphicFramePr>
          <p:nvPr>
            <p:ph idx="1"/>
          </p:nvPr>
        </p:nvGraphicFramePr>
        <p:xfrm>
          <a:off x="1093694" y="2841757"/>
          <a:ext cx="10260107" cy="2539269"/>
        </p:xfrm>
        <a:graphic>
          <a:graphicData uri="http://schemas.openxmlformats.org/drawingml/2006/table">
            <a:tbl>
              <a:tblPr firstRow="1" bandRow="1">
                <a:tableStyleId>{5C22544A-7EE6-4342-B048-85BDC9FD1C3A}</a:tableStyleId>
              </a:tblPr>
              <a:tblGrid>
                <a:gridCol w="2777226">
                  <a:extLst>
                    <a:ext uri="{9D8B030D-6E8A-4147-A177-3AD203B41FA5}">
                      <a16:colId xmlns:a16="http://schemas.microsoft.com/office/drawing/2014/main" val="1541870031"/>
                    </a:ext>
                  </a:extLst>
                </a:gridCol>
                <a:gridCol w="7482881">
                  <a:extLst>
                    <a:ext uri="{9D8B030D-6E8A-4147-A177-3AD203B41FA5}">
                      <a16:colId xmlns:a16="http://schemas.microsoft.com/office/drawing/2014/main" val="1848314595"/>
                    </a:ext>
                  </a:extLst>
                </a:gridCol>
              </a:tblGrid>
              <a:tr h="332058">
                <a:tc>
                  <a:txBody>
                    <a:bodyPr/>
                    <a:lstStyle/>
                    <a:p>
                      <a:r>
                        <a:rPr lang="en-GB" sz="1900">
                          <a:effectLst/>
                        </a:rPr>
                        <a:t>Grade</a:t>
                      </a:r>
                    </a:p>
                  </a:txBody>
                  <a:tcPr marL="0" marR="0" marT="0" marB="0"/>
                </a:tc>
                <a:tc>
                  <a:txBody>
                    <a:bodyPr/>
                    <a:lstStyle/>
                    <a:p>
                      <a:r>
                        <a:rPr lang="en-GB" sz="1900">
                          <a:effectLst/>
                        </a:rPr>
                        <a:t>Criteria</a:t>
                      </a:r>
                    </a:p>
                  </a:txBody>
                  <a:tcPr marL="0" marR="0" marT="0" marB="0"/>
                </a:tc>
                <a:extLst>
                  <a:ext uri="{0D108BD9-81ED-4DB2-BD59-A6C34878D82A}">
                    <a16:rowId xmlns:a16="http://schemas.microsoft.com/office/drawing/2014/main" val="4044132330"/>
                  </a:ext>
                </a:extLst>
              </a:tr>
              <a:tr h="625051">
                <a:tc>
                  <a:txBody>
                    <a:bodyPr/>
                    <a:lstStyle/>
                    <a:p>
                      <a:pPr algn="just"/>
                      <a:r>
                        <a:rPr lang="en-GB" sz="1900">
                          <a:effectLst/>
                        </a:rPr>
                        <a:t>Gold</a:t>
                      </a:r>
                    </a:p>
                  </a:txBody>
                  <a:tcPr marL="0" marR="0" marT="0" marB="0"/>
                </a:tc>
                <a:tc>
                  <a:txBody>
                    <a:bodyPr/>
                    <a:lstStyle/>
                    <a:p>
                      <a:pPr algn="just"/>
                      <a:r>
                        <a:rPr lang="en-GB" sz="1900">
                          <a:effectLst/>
                        </a:rPr>
                        <a:t>Gold members are those that have 75% of their content digitally preserved in three or more recognised archives.</a:t>
                      </a:r>
                    </a:p>
                  </a:txBody>
                  <a:tcPr marL="0" marR="0" marT="0" marB="0"/>
                </a:tc>
                <a:extLst>
                  <a:ext uri="{0D108BD9-81ED-4DB2-BD59-A6C34878D82A}">
                    <a16:rowId xmlns:a16="http://schemas.microsoft.com/office/drawing/2014/main" val="4178909527"/>
                  </a:ext>
                </a:extLst>
              </a:tr>
              <a:tr h="625051">
                <a:tc>
                  <a:txBody>
                    <a:bodyPr/>
                    <a:lstStyle/>
                    <a:p>
                      <a:pPr algn="just"/>
                      <a:r>
                        <a:rPr lang="en-GB" sz="1900">
                          <a:effectLst/>
                        </a:rPr>
                        <a:t>Silver</a:t>
                      </a:r>
                    </a:p>
                  </a:txBody>
                  <a:tcPr marL="0" marR="0" marT="0" marB="0"/>
                </a:tc>
                <a:tc>
                  <a:txBody>
                    <a:bodyPr/>
                    <a:lstStyle/>
                    <a:p>
                      <a:pPr algn="just"/>
                      <a:r>
                        <a:rPr lang="en-GB" sz="1900">
                          <a:effectLst/>
                        </a:rPr>
                        <a:t>Silver members are those that have 50% of their content digitally preserved in two or more recognised archives.</a:t>
                      </a:r>
                    </a:p>
                  </a:txBody>
                  <a:tcPr marL="0" marR="0" marT="0" marB="0"/>
                </a:tc>
                <a:extLst>
                  <a:ext uri="{0D108BD9-81ED-4DB2-BD59-A6C34878D82A}">
                    <a16:rowId xmlns:a16="http://schemas.microsoft.com/office/drawing/2014/main" val="1034644989"/>
                  </a:ext>
                </a:extLst>
              </a:tr>
              <a:tr h="625051">
                <a:tc>
                  <a:txBody>
                    <a:bodyPr/>
                    <a:lstStyle/>
                    <a:p>
                      <a:pPr algn="just"/>
                      <a:r>
                        <a:rPr lang="en-GB" sz="1900">
                          <a:effectLst/>
                        </a:rPr>
                        <a:t>Bronze</a:t>
                      </a:r>
                    </a:p>
                  </a:txBody>
                  <a:tcPr marL="0" marR="0" marT="0" marB="0"/>
                </a:tc>
                <a:tc>
                  <a:txBody>
                    <a:bodyPr/>
                    <a:lstStyle/>
                    <a:p>
                      <a:pPr algn="just"/>
                      <a:r>
                        <a:rPr lang="en-GB" sz="1900">
                          <a:effectLst/>
                        </a:rPr>
                        <a:t>Bronze members are those that have 25% of their content digitally preserved in one or more recognised archives.</a:t>
                      </a:r>
                    </a:p>
                  </a:txBody>
                  <a:tcPr marL="0" marR="0" marT="0" marB="0"/>
                </a:tc>
                <a:extLst>
                  <a:ext uri="{0D108BD9-81ED-4DB2-BD59-A6C34878D82A}">
                    <a16:rowId xmlns:a16="http://schemas.microsoft.com/office/drawing/2014/main" val="1192332636"/>
                  </a:ext>
                </a:extLst>
              </a:tr>
              <a:tr h="332058">
                <a:tc>
                  <a:txBody>
                    <a:bodyPr/>
                    <a:lstStyle/>
                    <a:p>
                      <a:pPr algn="just"/>
                      <a:r>
                        <a:rPr lang="en-GB" sz="1900">
                          <a:effectLst/>
                        </a:rPr>
                        <a:t>Unclassified</a:t>
                      </a:r>
                    </a:p>
                  </a:txBody>
                  <a:tcPr marL="0" marR="0" marT="0" marB="0"/>
                </a:tc>
                <a:tc>
                  <a:txBody>
                    <a:bodyPr/>
                    <a:lstStyle/>
                    <a:p>
                      <a:pPr algn="just"/>
                      <a:r>
                        <a:rPr lang="en-GB" sz="1900">
                          <a:effectLst/>
                        </a:rPr>
                        <a:t>Unclassified members are those that do not meet the above criteria.</a:t>
                      </a:r>
                    </a:p>
                  </a:txBody>
                  <a:tcPr marL="0" marR="0" marT="0" marB="0"/>
                </a:tc>
                <a:extLst>
                  <a:ext uri="{0D108BD9-81ED-4DB2-BD59-A6C34878D82A}">
                    <a16:rowId xmlns:a16="http://schemas.microsoft.com/office/drawing/2014/main" val="1255518011"/>
                  </a:ext>
                </a:extLst>
              </a:tr>
            </a:tbl>
          </a:graphicData>
        </a:graphic>
      </p:graphicFrame>
    </p:spTree>
    <p:extLst>
      <p:ext uri="{BB962C8B-B14F-4D97-AF65-F5344CB8AC3E}">
        <p14:creationId xmlns:p14="http://schemas.microsoft.com/office/powerpoint/2010/main" val="211437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4" name="Rectangle 1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DF4723-C7B2-B8F5-6B6B-24E4D6477011}"/>
              </a:ext>
            </a:extLst>
          </p:cNvPr>
          <p:cNvSpPr>
            <a:spLocks noGrp="1"/>
          </p:cNvSpPr>
          <p:nvPr>
            <p:ph type="title"/>
          </p:nvPr>
        </p:nvSpPr>
        <p:spPr>
          <a:xfrm>
            <a:off x="838200" y="1641752"/>
            <a:ext cx="4391024" cy="1323439"/>
          </a:xfrm>
        </p:spPr>
        <p:txBody>
          <a:bodyPr anchor="t">
            <a:normAutofit/>
          </a:bodyPr>
          <a:lstStyle/>
          <a:p>
            <a:r>
              <a:rPr lang="en-GB" sz="4000" dirty="0">
                <a:solidFill>
                  <a:schemeClr val="bg1"/>
                </a:solidFill>
                <a:cs typeface="Calibri Light"/>
              </a:rPr>
              <a:t>The Sample</a:t>
            </a:r>
          </a:p>
        </p:txBody>
      </p:sp>
      <p:sp>
        <p:nvSpPr>
          <p:cNvPr id="3" name="Content Placeholder 2">
            <a:extLst>
              <a:ext uri="{FF2B5EF4-FFF2-40B4-BE49-F238E27FC236}">
                <a16:creationId xmlns:a16="http://schemas.microsoft.com/office/drawing/2014/main" id="{240A9DB9-3370-6572-6BFB-33576EC16A18}"/>
              </a:ext>
            </a:extLst>
          </p:cNvPr>
          <p:cNvSpPr>
            <a:spLocks noGrp="1"/>
          </p:cNvSpPr>
          <p:nvPr>
            <p:ph idx="1"/>
          </p:nvPr>
        </p:nvSpPr>
        <p:spPr>
          <a:xfrm>
            <a:off x="847607" y="2779511"/>
            <a:ext cx="4391024" cy="2454300"/>
          </a:xfrm>
        </p:spPr>
        <p:txBody>
          <a:bodyPr vert="horz" lIns="91440" tIns="45720" rIns="91440" bIns="45720" rtlCol="0">
            <a:normAutofit/>
          </a:bodyPr>
          <a:lstStyle/>
          <a:p>
            <a:r>
              <a:rPr lang="en-GB" sz="1300">
                <a:solidFill>
                  <a:schemeClr val="bg1">
                    <a:alpha val="80000"/>
                  </a:schemeClr>
                </a:solidFill>
                <a:ea typeface="+mn-lt"/>
                <a:cs typeface="+mn-lt"/>
              </a:rPr>
              <a:t>Tkaczyk, Dominika, Esha Datta, and Crossref, ‘Sampling Framework’, GitLab, 2023 &lt;https://gitlab.com/crossref/sampling-framework&gt; [accessed 12 April 2023]</a:t>
            </a:r>
            <a:endParaRPr lang="en-GB" sz="1300">
              <a:solidFill>
                <a:schemeClr val="bg1">
                  <a:alpha val="80000"/>
                </a:schemeClr>
              </a:solidFill>
              <a:cs typeface="Calibri" panose="020F0502020204030204"/>
            </a:endParaRPr>
          </a:p>
          <a:p>
            <a:r>
              <a:rPr lang="en-GB" sz="1300">
                <a:solidFill>
                  <a:schemeClr val="bg1">
                    <a:alpha val="80000"/>
                  </a:schemeClr>
                </a:solidFill>
                <a:cs typeface="Calibri" panose="020F0502020204030204"/>
              </a:rPr>
              <a:t>Data public in AWS at s3://samples.crossref.org/</a:t>
            </a:r>
            <a:r>
              <a:rPr lang="en-GB" sz="1300">
                <a:solidFill>
                  <a:schemeClr val="bg1">
                    <a:alpha val="80000"/>
                  </a:schemeClr>
                </a:solidFill>
                <a:ea typeface="+mn-lt"/>
                <a:cs typeface="+mn-lt"/>
              </a:rPr>
              <a:t>members-works/2023-03-05/samples/</a:t>
            </a:r>
          </a:p>
          <a:p>
            <a:r>
              <a:rPr lang="en-GB" sz="1300">
                <a:solidFill>
                  <a:schemeClr val="bg1">
                    <a:alpha val="80000"/>
                  </a:schemeClr>
                </a:solidFill>
                <a:ea typeface="+mn-lt"/>
                <a:cs typeface="+mn-lt"/>
              </a:rPr>
              <a:t>Labs API presents preservation findings at </a:t>
            </a:r>
            <a:r>
              <a:rPr lang="en-GB" sz="1300">
                <a:solidFill>
                  <a:schemeClr val="bg1">
                    <a:alpha val="80000"/>
                  </a:schemeClr>
                </a:solidFill>
                <a:ea typeface="+mn-lt"/>
                <a:cs typeface="+mn-lt"/>
                <a:hlinkClick r:id="rId2"/>
              </a:rPr>
              <a:t>https://api.labs.crossref.org</a:t>
            </a:r>
          </a:p>
          <a:p>
            <a:r>
              <a:rPr lang="en-GB" sz="1300">
                <a:solidFill>
                  <a:schemeClr val="bg1">
                    <a:alpha val="80000"/>
                  </a:schemeClr>
                </a:solidFill>
                <a:ea typeface="+mn-lt"/>
                <a:cs typeface="+mn-lt"/>
              </a:rPr>
              <a:t>7,438,037 DOIs in the sample</a:t>
            </a:r>
          </a:p>
        </p:txBody>
      </p:sp>
      <p:grpSp>
        <p:nvGrpSpPr>
          <p:cNvPr id="375" name="Group 19">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21" name="Group 20">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25" name="Freeform: Shape 24">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76" name="Group 21">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3" name="Freeform: Shape 22">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7" name="Freeform: Shape 23">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Picture 4" descr="Logo, company name&#10;&#10;Description automatically generated">
            <a:extLst>
              <a:ext uri="{FF2B5EF4-FFF2-40B4-BE49-F238E27FC236}">
                <a16:creationId xmlns:a16="http://schemas.microsoft.com/office/drawing/2014/main" id="{C966E88B-FCB8-8F31-E5BC-D13CBEA5FD45}"/>
              </a:ext>
            </a:extLst>
          </p:cNvPr>
          <p:cNvPicPr>
            <a:picLocks noChangeAspect="1"/>
          </p:cNvPicPr>
          <p:nvPr/>
        </p:nvPicPr>
        <p:blipFill>
          <a:blip r:embed="rId4"/>
          <a:stretch>
            <a:fillRect/>
          </a:stretch>
        </p:blipFill>
        <p:spPr>
          <a:xfrm>
            <a:off x="6541932" y="1462159"/>
            <a:ext cx="4369112" cy="2840694"/>
          </a:xfrm>
          <a:prstGeom prst="rect">
            <a:avLst/>
          </a:prstGeom>
        </p:spPr>
      </p:pic>
    </p:spTree>
    <p:extLst>
      <p:ext uri="{BB962C8B-B14F-4D97-AF65-F5344CB8AC3E}">
        <p14:creationId xmlns:p14="http://schemas.microsoft.com/office/powerpoint/2010/main" val="317311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Chart, sunburst chart&#10;&#10;Description automatically generated">
            <a:extLst>
              <a:ext uri="{FF2B5EF4-FFF2-40B4-BE49-F238E27FC236}">
                <a16:creationId xmlns:a16="http://schemas.microsoft.com/office/drawing/2014/main" id="{E50ED215-AE7A-9C9F-7B01-9E8EEB8C4533}"/>
              </a:ext>
            </a:extLst>
          </p:cNvPr>
          <p:cNvPicPr>
            <a:picLocks noGrp="1" noChangeAspect="1"/>
          </p:cNvPicPr>
          <p:nvPr>
            <p:ph idx="1"/>
          </p:nvPr>
        </p:nvPicPr>
        <p:blipFill rotWithShape="1">
          <a:blip r:embed="rId2"/>
          <a:srcRect t="1635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AD9449-5B88-7B89-038A-B757E9D2843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Overall Preservation Status</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9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1E106-4BB7-99FB-5A81-8B065A19BF3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Preservation By Member Revenue</a:t>
            </a:r>
          </a:p>
        </p:txBody>
      </p:sp>
      <p:pic>
        <p:nvPicPr>
          <p:cNvPr id="4" name="Picture 4" descr="Chart, bar chart&#10;&#10;Description automatically generated">
            <a:extLst>
              <a:ext uri="{FF2B5EF4-FFF2-40B4-BE49-F238E27FC236}">
                <a16:creationId xmlns:a16="http://schemas.microsoft.com/office/drawing/2014/main" id="{85081542-A23F-8A36-32C7-98A441AAD980}"/>
              </a:ext>
            </a:extLst>
          </p:cNvPr>
          <p:cNvPicPr>
            <a:picLocks noGrp="1" noChangeAspect="1"/>
          </p:cNvPicPr>
          <p:nvPr>
            <p:ph idx="1"/>
          </p:nvPr>
        </p:nvPicPr>
        <p:blipFill>
          <a:blip r:embed="rId2"/>
          <a:stretch>
            <a:fillRect/>
          </a:stretch>
        </p:blipFill>
        <p:spPr>
          <a:xfrm>
            <a:off x="4777316" y="1766564"/>
            <a:ext cx="6780700" cy="3322543"/>
          </a:xfrm>
          <a:prstGeom prst="rect">
            <a:avLst/>
          </a:prstGeom>
        </p:spPr>
      </p:pic>
    </p:spTree>
    <p:extLst>
      <p:ext uri="{BB962C8B-B14F-4D97-AF65-F5344CB8AC3E}">
        <p14:creationId xmlns:p14="http://schemas.microsoft.com/office/powerpoint/2010/main" val="10637127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How Safe Are Digital Journals?</vt:lpstr>
      <vt:lpstr>Over the past 30 years</vt:lpstr>
      <vt:lpstr>What we don't know</vt:lpstr>
      <vt:lpstr>What have we got?</vt:lpstr>
      <vt:lpstr>Building an item-level preservation database</vt:lpstr>
      <vt:lpstr>A grading system</vt:lpstr>
      <vt:lpstr>The Sample</vt:lpstr>
      <vt:lpstr>Overall Preservation Status</vt:lpstr>
      <vt:lpstr>Preservation By Member Revenue</vt:lpstr>
      <vt:lpstr>Preservation by Member Deposits</vt:lpstr>
      <vt:lpstr>Works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200</cp:revision>
  <dcterms:created xsi:type="dcterms:W3CDTF">2022-04-20T15:17:57Z</dcterms:created>
  <dcterms:modified xsi:type="dcterms:W3CDTF">2024-02-27T09:15:32Z</dcterms:modified>
</cp:coreProperties>
</file>