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EB8862-81FC-FA35-66D7-F90954888927}" v="7" dt="2024-03-24T10:18:20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26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5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52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5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0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85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91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38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2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45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66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8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e colourful explosion of powder on a black background">
            <a:extLst>
              <a:ext uri="{FF2B5EF4-FFF2-40B4-BE49-F238E27FC236}">
                <a16:creationId xmlns:a16="http://schemas.microsoft.com/office/drawing/2014/main" id="{E9124DC4-6B92-0855-00E4-B0FE7B00F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60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B4F75AE3-A3AC-DE4C-98FE-EC9DC3BF8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5267217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151" y="768334"/>
            <a:ext cx="4134538" cy="28664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200" b="0" dirty="0">
                <a:ea typeface="+mj-lt"/>
                <a:cs typeface="+mj-lt"/>
              </a:rPr>
              <a:t>‘</a:t>
            </a:r>
            <a:r>
              <a:rPr lang="en-GB" sz="3200" dirty="0">
                <a:ea typeface="+mj-lt"/>
                <a:cs typeface="+mj-lt"/>
              </a:rPr>
              <a:t>Begin at the beginning, the King said, very gravely’: Serious Openings and Subversive Epigraphs in the Novels of Thomas Pynchon</a:t>
            </a:r>
            <a:endParaRPr lang="en-US" sz="3200" dirty="0"/>
          </a:p>
          <a:p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151" y="4283239"/>
            <a:ext cx="4134538" cy="1475177"/>
          </a:xfrm>
        </p:spPr>
        <p:txBody>
          <a:bodyPr>
            <a:normAutofit/>
          </a:bodyPr>
          <a:lstStyle/>
          <a:p>
            <a:r>
              <a:rPr lang="en-GB" dirty="0"/>
              <a:t>Martin Paul Eve</a:t>
            </a:r>
          </a:p>
          <a:p>
            <a:r>
              <a:rPr lang="en-GB" dirty="0"/>
              <a:t>Birkbeck, University of London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C79BB7-CCAB-2243-9830-5569626C4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406D7A-DB1A-D940-8AD1-93FAF9DD7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D0F85DF7-431B-BE45-B932-0E22FC3F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BEA0AA89-2965-2A44-B84E-51C748B2D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7EC47259-887A-FD48-989C-42BC5A3C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16E261C3-18BE-934F-8A2B-59BE70AE2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35A2267B-0862-A24E-87D2-6CE5187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A404A0DE-A076-8C4E-B8D4-EBC945337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9EED6D73-C275-3347-BB66-C8396425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A81E-ECBE-2AAE-1A65-CFD675258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Sprockets and Film</a:t>
            </a:r>
          </a:p>
        </p:txBody>
      </p:sp>
      <p:pic>
        <p:nvPicPr>
          <p:cNvPr id="5" name="Picture 4" descr="A close up of a paper&#10;&#10;Description automatically generated">
            <a:extLst>
              <a:ext uri="{FF2B5EF4-FFF2-40B4-BE49-F238E27FC236}">
                <a16:creationId xmlns:a16="http://schemas.microsoft.com/office/drawing/2014/main" id="{1D94F90D-519E-291A-61DC-2DDE51262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6169"/>
            <a:ext cx="12192000" cy="214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7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ook page with text&#10;&#10;Description automatically generated">
            <a:extLst>
              <a:ext uri="{FF2B5EF4-FFF2-40B4-BE49-F238E27FC236}">
                <a16:creationId xmlns:a16="http://schemas.microsoft.com/office/drawing/2014/main" id="{1341697E-FFFD-87D0-3BC8-432EC1C77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58" b="547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1" name="Rectangle">
            <a:extLst>
              <a:ext uri="{FF2B5EF4-FFF2-40B4-BE49-F238E27FC236}">
                <a16:creationId xmlns:a16="http://schemas.microsoft.com/office/drawing/2014/main" id="{B4F75AE3-A3AC-DE4C-98FE-EC9DC3BF8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628393"/>
            <a:ext cx="6155707" cy="3601213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88D7F-FE06-F709-41FC-F4162C17E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2035840"/>
            <a:ext cx="5022050" cy="17185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/>
              <a:t>Copyright Normativity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4406D7A-DB1A-D940-8AD1-93FAF9DD7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74" name="Freeform 40">
              <a:extLst>
                <a:ext uri="{FF2B5EF4-FFF2-40B4-BE49-F238E27FC236}">
                  <a16:creationId xmlns:a16="http://schemas.microsoft.com/office/drawing/2014/main" id="{D0F85DF7-431B-BE45-B932-0E22FC3F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41">
              <a:extLst>
                <a:ext uri="{FF2B5EF4-FFF2-40B4-BE49-F238E27FC236}">
                  <a16:creationId xmlns:a16="http://schemas.microsoft.com/office/drawing/2014/main" id="{BEA0AA89-2965-2A44-B84E-51C748B2D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 42">
              <a:extLst>
                <a:ext uri="{FF2B5EF4-FFF2-40B4-BE49-F238E27FC236}">
                  <a16:creationId xmlns:a16="http://schemas.microsoft.com/office/drawing/2014/main" id="{7EC47259-887A-FD48-989C-42BC5A3C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43">
              <a:extLst>
                <a:ext uri="{FF2B5EF4-FFF2-40B4-BE49-F238E27FC236}">
                  <a16:creationId xmlns:a16="http://schemas.microsoft.com/office/drawing/2014/main" id="{16E261C3-18BE-934F-8A2B-59BE70AE2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44">
              <a:extLst>
                <a:ext uri="{FF2B5EF4-FFF2-40B4-BE49-F238E27FC236}">
                  <a16:creationId xmlns:a16="http://schemas.microsoft.com/office/drawing/2014/main" id="{35A2267B-0862-A24E-87D2-6CE5187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45">
              <a:extLst>
                <a:ext uri="{FF2B5EF4-FFF2-40B4-BE49-F238E27FC236}">
                  <a16:creationId xmlns:a16="http://schemas.microsoft.com/office/drawing/2014/main" id="{A404A0DE-A076-8C4E-B8D4-EBC945337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9EED6D73-C275-3347-BB66-C8396425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891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paper&#10;&#10;Description automatically generated">
            <a:extLst>
              <a:ext uri="{FF2B5EF4-FFF2-40B4-BE49-F238E27FC236}">
                <a16:creationId xmlns:a16="http://schemas.microsoft.com/office/drawing/2014/main" id="{28F4D91D-181A-076A-7204-EF1CACA13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41" r="16800" b="1"/>
          <a:stretch/>
        </p:blipFill>
        <p:spPr>
          <a:xfrm>
            <a:off x="3048" y="-1"/>
            <a:ext cx="12188952" cy="6858000"/>
          </a:xfrm>
          <a:prstGeom prst="rect">
            <a:avLst/>
          </a:prstGeom>
        </p:spPr>
      </p:pic>
      <p:sp>
        <p:nvSpPr>
          <p:cNvPr id="40" name="Rectangle">
            <a:extLst>
              <a:ext uri="{FF2B5EF4-FFF2-40B4-BE49-F238E27FC236}">
                <a16:creationId xmlns:a16="http://schemas.microsoft.com/office/drawing/2014/main" id="{2B31B496-E92B-C84B-83E3-6272409ED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492708"/>
            <a:ext cx="12192001" cy="2365291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4E0B15-A79D-2206-FF2B-2E62DF1B7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4" y="5023866"/>
            <a:ext cx="6402597" cy="10632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Dedications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8D799D-6817-AF48-958F-CAC89BB7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43" name="Freeform 105">
              <a:extLst>
                <a:ext uri="{FF2B5EF4-FFF2-40B4-BE49-F238E27FC236}">
                  <a16:creationId xmlns:a16="http://schemas.microsoft.com/office/drawing/2014/main" id="{6DF0BB04-41B9-2740-9969-3C65CE659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106">
              <a:extLst>
                <a:ext uri="{FF2B5EF4-FFF2-40B4-BE49-F238E27FC236}">
                  <a16:creationId xmlns:a16="http://schemas.microsoft.com/office/drawing/2014/main" id="{67DF20F7-680A-4548-A356-D0B3F4277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107">
              <a:extLst>
                <a:ext uri="{FF2B5EF4-FFF2-40B4-BE49-F238E27FC236}">
                  <a16:creationId xmlns:a16="http://schemas.microsoft.com/office/drawing/2014/main" id="{43CCEEBF-2FC8-D346-BCA8-D48EFF692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108">
              <a:extLst>
                <a:ext uri="{FF2B5EF4-FFF2-40B4-BE49-F238E27FC236}">
                  <a16:creationId xmlns:a16="http://schemas.microsoft.com/office/drawing/2014/main" id="{16B5A5B6-3DE9-A94C-B219-519305EFC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109">
              <a:extLst>
                <a:ext uri="{FF2B5EF4-FFF2-40B4-BE49-F238E27FC236}">
                  <a16:creationId xmlns:a16="http://schemas.microsoft.com/office/drawing/2014/main" id="{40B5DF0C-97A3-EB44-B608-6A71EFBF7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3549819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110">
              <a:extLst>
                <a:ext uri="{FF2B5EF4-FFF2-40B4-BE49-F238E27FC236}">
                  <a16:creationId xmlns:a16="http://schemas.microsoft.com/office/drawing/2014/main" id="{FA869BB4-4F0B-F141-BC49-AF399B473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111">
              <a:extLst>
                <a:ext uri="{FF2B5EF4-FFF2-40B4-BE49-F238E27FC236}">
                  <a16:creationId xmlns:a16="http://schemas.microsoft.com/office/drawing/2014/main" id="{4AF46C70-EE90-EC45-978A-0A8FEB661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2884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ook with text and a number&#10;&#10;Description automatically generated">
            <a:extLst>
              <a:ext uri="{FF2B5EF4-FFF2-40B4-BE49-F238E27FC236}">
                <a16:creationId xmlns:a16="http://schemas.microsoft.com/office/drawing/2014/main" id="{9F9D5CBB-A077-54C8-5134-105769E28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35" b="665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9" name="Rectangle">
            <a:extLst>
              <a:ext uri="{FF2B5EF4-FFF2-40B4-BE49-F238E27FC236}">
                <a16:creationId xmlns:a16="http://schemas.microsoft.com/office/drawing/2014/main" id="{C1FDB97C-3AD1-C545-A219-4B4FCF5AE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76630"/>
            <a:ext cx="5106597" cy="4904739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0055A-09E3-16E5-965D-F01BCDCC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302512"/>
            <a:ext cx="4209293" cy="28264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Epigraph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266FA8-F626-1C42-B021-A57818E97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42" name="Freeform 55">
              <a:extLst>
                <a:ext uri="{FF2B5EF4-FFF2-40B4-BE49-F238E27FC236}">
                  <a16:creationId xmlns:a16="http://schemas.microsoft.com/office/drawing/2014/main" id="{2B43B9E4-DCCD-B14F-9DC7-6EF6DF1F6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56">
              <a:extLst>
                <a:ext uri="{FF2B5EF4-FFF2-40B4-BE49-F238E27FC236}">
                  <a16:creationId xmlns:a16="http://schemas.microsoft.com/office/drawing/2014/main" id="{778EA148-BF2C-2F4F-B0F5-E0C8EFCF5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57">
              <a:extLst>
                <a:ext uri="{FF2B5EF4-FFF2-40B4-BE49-F238E27FC236}">
                  <a16:creationId xmlns:a16="http://schemas.microsoft.com/office/drawing/2014/main" id="{A2CACC73-49F7-E24D-92B3-BBFE98702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58">
              <a:extLst>
                <a:ext uri="{FF2B5EF4-FFF2-40B4-BE49-F238E27FC236}">
                  <a16:creationId xmlns:a16="http://schemas.microsoft.com/office/drawing/2014/main" id="{58FF2A73-C08D-E244-97FA-CCE6B5ABB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59">
              <a:extLst>
                <a:ext uri="{FF2B5EF4-FFF2-40B4-BE49-F238E27FC236}">
                  <a16:creationId xmlns:a16="http://schemas.microsoft.com/office/drawing/2014/main" id="{F9251654-A54A-C947-8F27-7511D3D98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60">
              <a:extLst>
                <a:ext uri="{FF2B5EF4-FFF2-40B4-BE49-F238E27FC236}">
                  <a16:creationId xmlns:a16="http://schemas.microsoft.com/office/drawing/2014/main" id="{7005C174-7450-D94C-966E-15D46489B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61">
              <a:extLst>
                <a:ext uri="{FF2B5EF4-FFF2-40B4-BE49-F238E27FC236}">
                  <a16:creationId xmlns:a16="http://schemas.microsoft.com/office/drawing/2014/main" id="{BC08F9D6-DAB6-B34E-A0D1-199D9B531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5127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C57B4-23A9-33F7-1009-537A4B981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4" y="4818126"/>
            <a:ext cx="6402597" cy="10632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Covers</a:t>
            </a:r>
          </a:p>
        </p:txBody>
      </p:sp>
      <p:pic>
        <p:nvPicPr>
          <p:cNvPr id="6" name="Picture 5" descr="Gravity's Rainbow by Thomas Pynchon | Goodreads">
            <a:extLst>
              <a:ext uri="{FF2B5EF4-FFF2-40B4-BE49-F238E27FC236}">
                <a16:creationId xmlns:a16="http://schemas.microsoft.com/office/drawing/2014/main" id="{D1032D68-AFE6-DA35-C645-7B284C064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" r="5" b="8498"/>
          <a:stretch/>
        </p:blipFill>
        <p:spPr>
          <a:xfrm>
            <a:off x="646234" y="676787"/>
            <a:ext cx="2542032" cy="3487604"/>
          </a:xfrm>
          <a:prstGeom prst="rect">
            <a:avLst/>
          </a:prstGeom>
        </p:spPr>
      </p:pic>
      <p:pic>
        <p:nvPicPr>
          <p:cNvPr id="5" name="Picture 4" descr="Gravity's Rainbow: Amazon.co.uk: Pynchon, Thomas: 9780099511755: Books">
            <a:extLst>
              <a:ext uri="{FF2B5EF4-FFF2-40B4-BE49-F238E27FC236}">
                <a16:creationId xmlns:a16="http://schemas.microsoft.com/office/drawing/2014/main" id="{2CC332C3-5D8C-26B9-0F92-84B3EBEAC6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22"/>
          <a:stretch/>
        </p:blipFill>
        <p:spPr>
          <a:xfrm>
            <a:off x="3429182" y="676787"/>
            <a:ext cx="2542032" cy="3487604"/>
          </a:xfrm>
          <a:prstGeom prst="rect">
            <a:avLst/>
          </a:prstGeom>
        </p:spPr>
      </p:pic>
      <p:pic>
        <p:nvPicPr>
          <p:cNvPr id="7" name="Picture 6" descr="Gravity's Rainbow (Picador Books) by Pynchon, Thomas">
            <a:extLst>
              <a:ext uri="{FF2B5EF4-FFF2-40B4-BE49-F238E27FC236}">
                <a16:creationId xmlns:a16="http://schemas.microsoft.com/office/drawing/2014/main" id="{9E780A2D-BBF5-8411-9FFE-1DA9B9F7D1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92" r="-2" b="2184"/>
          <a:stretch/>
        </p:blipFill>
        <p:spPr>
          <a:xfrm>
            <a:off x="6212130" y="676787"/>
            <a:ext cx="2542032" cy="348760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BCFFF971-DAC9-F44B-9F22-4B030B6B6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A637262-7483-9F43-A425-2A50FAE31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2E3E7145-2B02-8142-A82F-FFCA717D6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33EA453D-E925-4C4C-A1E9-D54E82602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CBA4AF6C-8831-A34A-91A3-CC6ED3566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8B12A352-6C2B-B94E-82E0-45D881BB7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undefined">
            <a:extLst>
              <a:ext uri="{FF2B5EF4-FFF2-40B4-BE49-F238E27FC236}">
                <a16:creationId xmlns:a16="http://schemas.microsoft.com/office/drawing/2014/main" id="{694CE7BF-63B2-AAE0-A10C-1456746A96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3" b="5331"/>
          <a:stretch/>
        </p:blipFill>
        <p:spPr>
          <a:xfrm>
            <a:off x="8995078" y="676787"/>
            <a:ext cx="2542032" cy="3487604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B96028-BC88-E342-92F9-207761463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9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3522C-5A21-EC19-D49A-7983C07D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34"/>
            <a:ext cx="6404372" cy="28664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/>
              <a:t>Gravity's Car Crash of a Cover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640437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ook cover of a book&#10;&#10;Description automatically generated">
            <a:extLst>
              <a:ext uri="{FF2B5EF4-FFF2-40B4-BE49-F238E27FC236}">
                <a16:creationId xmlns:a16="http://schemas.microsoft.com/office/drawing/2014/main" id="{97A06EF9-136E-FCEE-0B7A-34B5DE653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55"/>
          <a:stretch/>
        </p:blipFill>
        <p:spPr>
          <a:xfrm>
            <a:off x="7534655" y="1"/>
            <a:ext cx="4657345" cy="685799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E2762834-10C2-834C-9E00-C6429F8B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42" name="Freeform 90">
              <a:extLst>
                <a:ext uri="{FF2B5EF4-FFF2-40B4-BE49-F238E27FC236}">
                  <a16:creationId xmlns:a16="http://schemas.microsoft.com/office/drawing/2014/main" id="{4F0FC444-FEE8-E04A-A556-988CF8B38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91">
              <a:extLst>
                <a:ext uri="{FF2B5EF4-FFF2-40B4-BE49-F238E27FC236}">
                  <a16:creationId xmlns:a16="http://schemas.microsoft.com/office/drawing/2014/main" id="{B60733E7-CB4A-9B46-AA3E-DD178F2FD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92">
              <a:extLst>
                <a:ext uri="{FF2B5EF4-FFF2-40B4-BE49-F238E27FC236}">
                  <a16:creationId xmlns:a16="http://schemas.microsoft.com/office/drawing/2014/main" id="{E4C0F0D8-6144-C64D-B15D-E9052E207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93">
              <a:extLst>
                <a:ext uri="{FF2B5EF4-FFF2-40B4-BE49-F238E27FC236}">
                  <a16:creationId xmlns:a16="http://schemas.microsoft.com/office/drawing/2014/main" id="{87A2E300-17BE-834F-98FB-C2DE6DB07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94">
              <a:extLst>
                <a:ext uri="{FF2B5EF4-FFF2-40B4-BE49-F238E27FC236}">
                  <a16:creationId xmlns:a16="http://schemas.microsoft.com/office/drawing/2014/main" id="{016699A5-7DBD-EE44-9D39-79DEA1795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95">
              <a:extLst>
                <a:ext uri="{FF2B5EF4-FFF2-40B4-BE49-F238E27FC236}">
                  <a16:creationId xmlns:a16="http://schemas.microsoft.com/office/drawing/2014/main" id="{8237A2BB-89E1-CA4C-BC3B-5434DA603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96">
              <a:extLst>
                <a:ext uri="{FF2B5EF4-FFF2-40B4-BE49-F238E27FC236}">
                  <a16:creationId xmlns:a16="http://schemas.microsoft.com/office/drawing/2014/main" id="{215579DB-BA35-5148-8F5F-E88C4DA4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564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5BF8B-AB0D-A9FD-E1C6-655DE651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4" y="765768"/>
            <a:ext cx="9919033" cy="106324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i="1" dirty="0"/>
              <a:t>Mason &amp; Dixon </a:t>
            </a:r>
            <a:r>
              <a:rPr lang="en-US" sz="4400" dirty="0"/>
              <a:t>and </a:t>
            </a:r>
            <a:r>
              <a:rPr lang="en-US" sz="4400" i="1" dirty="0"/>
              <a:t>Against the Day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CFFF971-DAC9-F44B-9F22-4B030B6B6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96" name="Freeform 39">
              <a:extLst>
                <a:ext uri="{FF2B5EF4-FFF2-40B4-BE49-F238E27FC236}">
                  <a16:creationId xmlns:a16="http://schemas.microsoft.com/office/drawing/2014/main" id="{2E3E7145-2B02-8142-A82F-FFCA717D6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Freeform 41">
              <a:extLst>
                <a:ext uri="{FF2B5EF4-FFF2-40B4-BE49-F238E27FC236}">
                  <a16:creationId xmlns:a16="http://schemas.microsoft.com/office/drawing/2014/main" id="{33EA453D-E925-4C4C-A1E9-D54E82602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CBA4AF6C-8831-A34A-91A3-CC6ED3566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 44">
              <a:extLst>
                <a:ext uri="{FF2B5EF4-FFF2-40B4-BE49-F238E27FC236}">
                  <a16:creationId xmlns:a16="http://schemas.microsoft.com/office/drawing/2014/main" id="{8B12A352-6C2B-B94E-82E0-45D881BB7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gainst the Day (First Edition) by Pynchon, Thomas: Fine Hardcover (2006)  1st Edition | Fialta Books">
            <a:extLst>
              <a:ext uri="{FF2B5EF4-FFF2-40B4-BE49-F238E27FC236}">
                <a16:creationId xmlns:a16="http://schemas.microsoft.com/office/drawing/2014/main" id="{81F8D21C-F317-78D3-1F0A-3BF34B584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351" y="2168907"/>
            <a:ext cx="2796907" cy="3716821"/>
          </a:xfrm>
          <a:prstGeom prst="rect">
            <a:avLst/>
          </a:prstGeom>
        </p:spPr>
      </p:pic>
      <p:pic>
        <p:nvPicPr>
          <p:cNvPr id="4" name="Content Placeholder 3" descr="https://masondixon.pynchonwiki.com/wiki/images/b/b7/MD_cover_sm.jpg">
            <a:extLst>
              <a:ext uri="{FF2B5EF4-FFF2-40B4-BE49-F238E27FC236}">
                <a16:creationId xmlns:a16="http://schemas.microsoft.com/office/drawing/2014/main" id="{A044FD80-C74C-49EA-52F0-E6AC41B33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466" y="2168907"/>
            <a:ext cx="4928443" cy="3704602"/>
          </a:xfrm>
          <a:prstGeom prst="rect">
            <a:avLst/>
          </a:prstGeom>
        </p:spPr>
      </p:pic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1D4F49C-5EE1-6C4F-858E-AE02CC2C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35569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RegularSeedLeftStep">
      <a:dk1>
        <a:srgbClr val="000000"/>
      </a:dk1>
      <a:lt1>
        <a:srgbClr val="FFFFFF"/>
      </a:lt1>
      <a:dk2>
        <a:srgbClr val="322A1C"/>
      </a:dk2>
      <a:lt2>
        <a:srgbClr val="F1F0F3"/>
      </a:lt2>
      <a:accent1>
        <a:srgbClr val="8FAB1E"/>
      </a:accent1>
      <a:accent2>
        <a:srgbClr val="C29D15"/>
      </a:accent2>
      <a:accent3>
        <a:srgbClr val="E76F29"/>
      </a:accent3>
      <a:accent4>
        <a:srgbClr val="D51720"/>
      </a:accent4>
      <a:accent5>
        <a:srgbClr val="E72981"/>
      </a:accent5>
      <a:accent6>
        <a:srgbClr val="D517BE"/>
      </a:accent6>
      <a:hlink>
        <a:srgbClr val="7964CB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PunchcardVTI</vt:lpstr>
      <vt:lpstr>‘Begin at the beginning, the King said, very gravely’: Serious Openings and Subversive Epigraphs in the Novels of Thomas Pynchon </vt:lpstr>
      <vt:lpstr>Sprockets and Film</vt:lpstr>
      <vt:lpstr>Copyright Normativity</vt:lpstr>
      <vt:lpstr>Dedications</vt:lpstr>
      <vt:lpstr>Epigraph</vt:lpstr>
      <vt:lpstr>Covers</vt:lpstr>
      <vt:lpstr>Gravity's Car Crash of a Cover</vt:lpstr>
      <vt:lpstr>Mason &amp; Dixon and Against the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92</cp:revision>
  <dcterms:created xsi:type="dcterms:W3CDTF">2024-03-17T14:29:01Z</dcterms:created>
  <dcterms:modified xsi:type="dcterms:W3CDTF">2024-06-05T09:13:08Z</dcterms:modified>
</cp:coreProperties>
</file>