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9214D-4421-E625-1C48-1B71737F2D84}" v="1047" dt="2025-02-25T11:38:04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3355F-60DB-48FB-821B-0FD6A988DC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7DE5DBD-C9D8-4D2D-8F3E-515F9DE8864E}">
      <dgm:prSet/>
      <dgm:spPr/>
      <dgm:t>
        <a:bodyPr/>
        <a:lstStyle/>
        <a:p>
          <a:r>
            <a:rPr lang="en-GB"/>
            <a:t>Distribution: imagine 100 people in a room</a:t>
          </a:r>
          <a:endParaRPr lang="en-US"/>
        </a:p>
      </dgm:t>
    </dgm:pt>
    <dgm:pt modelId="{84E15047-848C-407D-91A3-6BD87C262866}" type="parTrans" cxnId="{08BBB7D0-FC08-4827-8638-27BA01292F0A}">
      <dgm:prSet/>
      <dgm:spPr/>
      <dgm:t>
        <a:bodyPr/>
        <a:lstStyle/>
        <a:p>
          <a:endParaRPr lang="en-US"/>
        </a:p>
      </dgm:t>
    </dgm:pt>
    <dgm:pt modelId="{2BA22EBD-8CE1-4081-BAAC-5623E203D7B6}" type="sibTrans" cxnId="{08BBB7D0-FC08-4827-8638-27BA01292F0A}">
      <dgm:prSet/>
      <dgm:spPr/>
      <dgm:t>
        <a:bodyPr/>
        <a:lstStyle/>
        <a:p>
          <a:endParaRPr lang="en-US"/>
        </a:p>
      </dgm:t>
    </dgm:pt>
    <dgm:pt modelId="{C01728AF-AB23-45A8-9437-BA33046C07BC}">
      <dgm:prSet/>
      <dgm:spPr/>
      <dgm:t>
        <a:bodyPr/>
        <a:lstStyle/>
        <a:p>
          <a:r>
            <a:rPr lang="en-GB"/>
            <a:t>Funding situation in book-heavy disciplines</a:t>
          </a:r>
          <a:endParaRPr lang="en-US"/>
        </a:p>
      </dgm:t>
    </dgm:pt>
    <dgm:pt modelId="{E4D989C2-8801-462D-94BD-293251AF8E27}" type="parTrans" cxnId="{94353E25-1DA6-4D03-AF32-DD93CEA20C9F}">
      <dgm:prSet/>
      <dgm:spPr/>
      <dgm:t>
        <a:bodyPr/>
        <a:lstStyle/>
        <a:p>
          <a:endParaRPr lang="en-US"/>
        </a:p>
      </dgm:t>
    </dgm:pt>
    <dgm:pt modelId="{4B833D47-F5F6-4740-A6DE-4FB61D4438D5}" type="sibTrans" cxnId="{94353E25-1DA6-4D03-AF32-DD93CEA20C9F}">
      <dgm:prSet/>
      <dgm:spPr/>
      <dgm:t>
        <a:bodyPr/>
        <a:lstStyle/>
        <a:p>
          <a:endParaRPr lang="en-US"/>
        </a:p>
      </dgm:t>
    </dgm:pt>
    <dgm:pt modelId="{DE5874FE-7990-45C9-A592-4C22BBD25E95}">
      <dgm:prSet/>
      <dgm:spPr/>
      <dgm:t>
        <a:bodyPr/>
        <a:lstStyle/>
        <a:p>
          <a:r>
            <a:rPr lang="en-GB"/>
            <a:t>Third-party content re-use different in some disciplines</a:t>
          </a:r>
          <a:endParaRPr lang="en-US"/>
        </a:p>
      </dgm:t>
    </dgm:pt>
    <dgm:pt modelId="{E2AE8D85-CE6F-44A4-81B1-43D28194DD48}" type="parTrans" cxnId="{33CDC279-CB9B-42B2-97CD-22275EC185DE}">
      <dgm:prSet/>
      <dgm:spPr/>
      <dgm:t>
        <a:bodyPr/>
        <a:lstStyle/>
        <a:p>
          <a:endParaRPr lang="en-US"/>
        </a:p>
      </dgm:t>
    </dgm:pt>
    <dgm:pt modelId="{EDF66A7B-DF34-4E7D-9749-DFFA45E60744}" type="sibTrans" cxnId="{33CDC279-CB9B-42B2-97CD-22275EC185DE}">
      <dgm:prSet/>
      <dgm:spPr/>
      <dgm:t>
        <a:bodyPr/>
        <a:lstStyle/>
        <a:p>
          <a:endParaRPr lang="en-US"/>
        </a:p>
      </dgm:t>
    </dgm:pt>
    <dgm:pt modelId="{1D00528E-A104-4AC1-A31C-24FEC3F1E1B1}">
      <dgm:prSet/>
      <dgm:spPr/>
      <dgm:t>
        <a:bodyPr/>
        <a:lstStyle/>
        <a:p>
          <a:r>
            <a:rPr lang="en-GB"/>
            <a:t>Trade markets</a:t>
          </a:r>
          <a:endParaRPr lang="en-US"/>
        </a:p>
      </dgm:t>
    </dgm:pt>
    <dgm:pt modelId="{C62F2814-E3D5-46A3-9C43-FFA688D61E1E}" type="parTrans" cxnId="{02C58925-394A-469B-9FD1-87F92A172D00}">
      <dgm:prSet/>
      <dgm:spPr/>
      <dgm:t>
        <a:bodyPr/>
        <a:lstStyle/>
        <a:p>
          <a:endParaRPr lang="en-US"/>
        </a:p>
      </dgm:t>
    </dgm:pt>
    <dgm:pt modelId="{6691F904-4B1E-4D80-B4D1-560CDDE231B3}" type="sibTrans" cxnId="{02C58925-394A-469B-9FD1-87F92A172D00}">
      <dgm:prSet/>
      <dgm:spPr/>
      <dgm:t>
        <a:bodyPr/>
        <a:lstStyle/>
        <a:p>
          <a:endParaRPr lang="en-US"/>
        </a:p>
      </dgm:t>
    </dgm:pt>
    <dgm:pt modelId="{5620CEAB-AF8F-41F5-A0F7-90DFAE15130E}" type="pres">
      <dgm:prSet presAssocID="{7143355F-60DB-48FB-821B-0FD6A988DC28}" presName="root" presStyleCnt="0">
        <dgm:presLayoutVars>
          <dgm:dir/>
          <dgm:resizeHandles val="exact"/>
        </dgm:presLayoutVars>
      </dgm:prSet>
      <dgm:spPr/>
    </dgm:pt>
    <dgm:pt modelId="{007375F6-1695-46DD-AEE4-D356C00391FD}" type="pres">
      <dgm:prSet presAssocID="{C7DE5DBD-C9D8-4D2D-8F3E-515F9DE8864E}" presName="compNode" presStyleCnt="0"/>
      <dgm:spPr/>
    </dgm:pt>
    <dgm:pt modelId="{36205CC6-BD74-4E91-BEF9-E902DCB60AA6}" type="pres">
      <dgm:prSet presAssocID="{C7DE5DBD-C9D8-4D2D-8F3E-515F9DE886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A473EDA-BFB2-4DF7-AE0C-808D5133DA4E}" type="pres">
      <dgm:prSet presAssocID="{C7DE5DBD-C9D8-4D2D-8F3E-515F9DE8864E}" presName="spaceRect" presStyleCnt="0"/>
      <dgm:spPr/>
    </dgm:pt>
    <dgm:pt modelId="{2D1AAB39-F421-45EA-99B7-28498E320593}" type="pres">
      <dgm:prSet presAssocID="{C7DE5DBD-C9D8-4D2D-8F3E-515F9DE8864E}" presName="textRect" presStyleLbl="revTx" presStyleIdx="0" presStyleCnt="4">
        <dgm:presLayoutVars>
          <dgm:chMax val="1"/>
          <dgm:chPref val="1"/>
        </dgm:presLayoutVars>
      </dgm:prSet>
      <dgm:spPr/>
    </dgm:pt>
    <dgm:pt modelId="{0F87DDE2-3535-48C2-B6FB-C99D821E0EC9}" type="pres">
      <dgm:prSet presAssocID="{2BA22EBD-8CE1-4081-BAAC-5623E203D7B6}" presName="sibTrans" presStyleCnt="0"/>
      <dgm:spPr/>
    </dgm:pt>
    <dgm:pt modelId="{CFC2D3E3-3581-4278-8044-7BBA76107551}" type="pres">
      <dgm:prSet presAssocID="{C01728AF-AB23-45A8-9437-BA33046C07BC}" presName="compNode" presStyleCnt="0"/>
      <dgm:spPr/>
    </dgm:pt>
    <dgm:pt modelId="{CFC76016-F973-4A5C-B8D4-621418E6F659}" type="pres">
      <dgm:prSet presAssocID="{C01728AF-AB23-45A8-9437-BA33046C07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99867EB-3EA7-4D22-A16B-605F97545FD9}" type="pres">
      <dgm:prSet presAssocID="{C01728AF-AB23-45A8-9437-BA33046C07BC}" presName="spaceRect" presStyleCnt="0"/>
      <dgm:spPr/>
    </dgm:pt>
    <dgm:pt modelId="{A5AE526E-B2DA-4B08-B526-52B3706C1493}" type="pres">
      <dgm:prSet presAssocID="{C01728AF-AB23-45A8-9437-BA33046C07BC}" presName="textRect" presStyleLbl="revTx" presStyleIdx="1" presStyleCnt="4">
        <dgm:presLayoutVars>
          <dgm:chMax val="1"/>
          <dgm:chPref val="1"/>
        </dgm:presLayoutVars>
      </dgm:prSet>
      <dgm:spPr/>
    </dgm:pt>
    <dgm:pt modelId="{2684B1E0-5736-4D7D-8EA3-12705CA2E8B8}" type="pres">
      <dgm:prSet presAssocID="{4B833D47-F5F6-4740-A6DE-4FB61D4438D5}" presName="sibTrans" presStyleCnt="0"/>
      <dgm:spPr/>
    </dgm:pt>
    <dgm:pt modelId="{CB025986-8511-43CD-8E5E-09217A5EDE4A}" type="pres">
      <dgm:prSet presAssocID="{DE5874FE-7990-45C9-A592-4C22BBD25E95}" presName="compNode" presStyleCnt="0"/>
      <dgm:spPr/>
    </dgm:pt>
    <dgm:pt modelId="{E5C62F4C-CFB7-47F9-9B0F-46011721AD47}" type="pres">
      <dgm:prSet presAssocID="{DE5874FE-7990-45C9-A592-4C22BBD25E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A78568E-045B-4061-9E5E-485B576228CB}" type="pres">
      <dgm:prSet presAssocID="{DE5874FE-7990-45C9-A592-4C22BBD25E95}" presName="spaceRect" presStyleCnt="0"/>
      <dgm:spPr/>
    </dgm:pt>
    <dgm:pt modelId="{D80A2B29-0355-44C5-A37A-F2E55554E580}" type="pres">
      <dgm:prSet presAssocID="{DE5874FE-7990-45C9-A592-4C22BBD25E95}" presName="textRect" presStyleLbl="revTx" presStyleIdx="2" presStyleCnt="4">
        <dgm:presLayoutVars>
          <dgm:chMax val="1"/>
          <dgm:chPref val="1"/>
        </dgm:presLayoutVars>
      </dgm:prSet>
      <dgm:spPr/>
    </dgm:pt>
    <dgm:pt modelId="{F4F7BCA2-75C3-4AA1-92ED-F00EAA0A58D1}" type="pres">
      <dgm:prSet presAssocID="{EDF66A7B-DF34-4E7D-9749-DFFA45E60744}" presName="sibTrans" presStyleCnt="0"/>
      <dgm:spPr/>
    </dgm:pt>
    <dgm:pt modelId="{3C3EC4C6-CC8B-498F-A3C7-9C2784502195}" type="pres">
      <dgm:prSet presAssocID="{1D00528E-A104-4AC1-A31C-24FEC3F1E1B1}" presName="compNode" presStyleCnt="0"/>
      <dgm:spPr/>
    </dgm:pt>
    <dgm:pt modelId="{3C4077F3-99A3-4401-8C45-4BCAF2568442}" type="pres">
      <dgm:prSet presAssocID="{1D00528E-A104-4AC1-A31C-24FEC3F1E1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0EB3668-22EC-4AB8-9DCB-E78A1E29EB52}" type="pres">
      <dgm:prSet presAssocID="{1D00528E-A104-4AC1-A31C-24FEC3F1E1B1}" presName="spaceRect" presStyleCnt="0"/>
      <dgm:spPr/>
    </dgm:pt>
    <dgm:pt modelId="{CCDCF0CD-FEA1-4705-907B-50CBC17621A9}" type="pres">
      <dgm:prSet presAssocID="{1D00528E-A104-4AC1-A31C-24FEC3F1E1B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2B8A80B-8695-48F9-9BD5-9E43A5B5C841}" type="presOf" srcId="{DE5874FE-7990-45C9-A592-4C22BBD25E95}" destId="{D80A2B29-0355-44C5-A37A-F2E55554E580}" srcOrd="0" destOrd="0" presId="urn:microsoft.com/office/officeart/2018/2/layout/IconLabelList"/>
    <dgm:cxn modelId="{94353E25-1DA6-4D03-AF32-DD93CEA20C9F}" srcId="{7143355F-60DB-48FB-821B-0FD6A988DC28}" destId="{C01728AF-AB23-45A8-9437-BA33046C07BC}" srcOrd="1" destOrd="0" parTransId="{E4D989C2-8801-462D-94BD-293251AF8E27}" sibTransId="{4B833D47-F5F6-4740-A6DE-4FB61D4438D5}"/>
    <dgm:cxn modelId="{02C58925-394A-469B-9FD1-87F92A172D00}" srcId="{7143355F-60DB-48FB-821B-0FD6A988DC28}" destId="{1D00528E-A104-4AC1-A31C-24FEC3F1E1B1}" srcOrd="3" destOrd="0" parTransId="{C62F2814-E3D5-46A3-9C43-FFA688D61E1E}" sibTransId="{6691F904-4B1E-4D80-B4D1-560CDDE231B3}"/>
    <dgm:cxn modelId="{AF160751-98FB-4A7A-BF91-A61851266CDF}" type="presOf" srcId="{C01728AF-AB23-45A8-9437-BA33046C07BC}" destId="{A5AE526E-B2DA-4B08-B526-52B3706C1493}" srcOrd="0" destOrd="0" presId="urn:microsoft.com/office/officeart/2018/2/layout/IconLabelList"/>
    <dgm:cxn modelId="{33CDC279-CB9B-42B2-97CD-22275EC185DE}" srcId="{7143355F-60DB-48FB-821B-0FD6A988DC28}" destId="{DE5874FE-7990-45C9-A592-4C22BBD25E95}" srcOrd="2" destOrd="0" parTransId="{E2AE8D85-CE6F-44A4-81B1-43D28194DD48}" sibTransId="{EDF66A7B-DF34-4E7D-9749-DFFA45E60744}"/>
    <dgm:cxn modelId="{DB19B97F-709A-46EE-9DE4-5F2B5263EAAF}" type="presOf" srcId="{1D00528E-A104-4AC1-A31C-24FEC3F1E1B1}" destId="{CCDCF0CD-FEA1-4705-907B-50CBC17621A9}" srcOrd="0" destOrd="0" presId="urn:microsoft.com/office/officeart/2018/2/layout/IconLabelList"/>
    <dgm:cxn modelId="{C9DF6294-C099-4399-8293-0E2DB6D040F5}" type="presOf" srcId="{7143355F-60DB-48FB-821B-0FD6A988DC28}" destId="{5620CEAB-AF8F-41F5-A0F7-90DFAE15130E}" srcOrd="0" destOrd="0" presId="urn:microsoft.com/office/officeart/2018/2/layout/IconLabelList"/>
    <dgm:cxn modelId="{9EAF8C9E-A7F9-4073-AA25-8A2E7F364B28}" type="presOf" srcId="{C7DE5DBD-C9D8-4D2D-8F3E-515F9DE8864E}" destId="{2D1AAB39-F421-45EA-99B7-28498E320593}" srcOrd="0" destOrd="0" presId="urn:microsoft.com/office/officeart/2018/2/layout/IconLabelList"/>
    <dgm:cxn modelId="{08BBB7D0-FC08-4827-8638-27BA01292F0A}" srcId="{7143355F-60DB-48FB-821B-0FD6A988DC28}" destId="{C7DE5DBD-C9D8-4D2D-8F3E-515F9DE8864E}" srcOrd="0" destOrd="0" parTransId="{84E15047-848C-407D-91A3-6BD87C262866}" sibTransId="{2BA22EBD-8CE1-4081-BAAC-5623E203D7B6}"/>
    <dgm:cxn modelId="{1C0F2C13-7027-44D8-9135-398F9CD16BB8}" type="presParOf" srcId="{5620CEAB-AF8F-41F5-A0F7-90DFAE15130E}" destId="{007375F6-1695-46DD-AEE4-D356C00391FD}" srcOrd="0" destOrd="0" presId="urn:microsoft.com/office/officeart/2018/2/layout/IconLabelList"/>
    <dgm:cxn modelId="{9479062E-5D57-4708-A294-F468AC0D2974}" type="presParOf" srcId="{007375F6-1695-46DD-AEE4-D356C00391FD}" destId="{36205CC6-BD74-4E91-BEF9-E902DCB60AA6}" srcOrd="0" destOrd="0" presId="urn:microsoft.com/office/officeart/2018/2/layout/IconLabelList"/>
    <dgm:cxn modelId="{B3A3C281-E03F-475E-9233-F709E40A9108}" type="presParOf" srcId="{007375F6-1695-46DD-AEE4-D356C00391FD}" destId="{0A473EDA-BFB2-4DF7-AE0C-808D5133DA4E}" srcOrd="1" destOrd="0" presId="urn:microsoft.com/office/officeart/2018/2/layout/IconLabelList"/>
    <dgm:cxn modelId="{C419257D-30D0-43B2-9CDB-9152C40C5310}" type="presParOf" srcId="{007375F6-1695-46DD-AEE4-D356C00391FD}" destId="{2D1AAB39-F421-45EA-99B7-28498E320593}" srcOrd="2" destOrd="0" presId="urn:microsoft.com/office/officeart/2018/2/layout/IconLabelList"/>
    <dgm:cxn modelId="{DB789A18-13C7-4C89-ABDB-C2375DF24598}" type="presParOf" srcId="{5620CEAB-AF8F-41F5-A0F7-90DFAE15130E}" destId="{0F87DDE2-3535-48C2-B6FB-C99D821E0EC9}" srcOrd="1" destOrd="0" presId="urn:microsoft.com/office/officeart/2018/2/layout/IconLabelList"/>
    <dgm:cxn modelId="{546E9A35-C26C-4C8A-92E8-9742CE516F4A}" type="presParOf" srcId="{5620CEAB-AF8F-41F5-A0F7-90DFAE15130E}" destId="{CFC2D3E3-3581-4278-8044-7BBA76107551}" srcOrd="2" destOrd="0" presId="urn:microsoft.com/office/officeart/2018/2/layout/IconLabelList"/>
    <dgm:cxn modelId="{550A4C11-3B7E-49DA-9310-908CBB18F0F9}" type="presParOf" srcId="{CFC2D3E3-3581-4278-8044-7BBA76107551}" destId="{CFC76016-F973-4A5C-B8D4-621418E6F659}" srcOrd="0" destOrd="0" presId="urn:microsoft.com/office/officeart/2018/2/layout/IconLabelList"/>
    <dgm:cxn modelId="{2C552DA9-9C7B-4D89-AA83-463DD58352FD}" type="presParOf" srcId="{CFC2D3E3-3581-4278-8044-7BBA76107551}" destId="{D99867EB-3EA7-4D22-A16B-605F97545FD9}" srcOrd="1" destOrd="0" presId="urn:microsoft.com/office/officeart/2018/2/layout/IconLabelList"/>
    <dgm:cxn modelId="{17ADEF7B-8F7C-404B-BD73-81FE16B2F282}" type="presParOf" srcId="{CFC2D3E3-3581-4278-8044-7BBA76107551}" destId="{A5AE526E-B2DA-4B08-B526-52B3706C1493}" srcOrd="2" destOrd="0" presId="urn:microsoft.com/office/officeart/2018/2/layout/IconLabelList"/>
    <dgm:cxn modelId="{CA469167-174F-4895-9923-C069FA7539AB}" type="presParOf" srcId="{5620CEAB-AF8F-41F5-A0F7-90DFAE15130E}" destId="{2684B1E0-5736-4D7D-8EA3-12705CA2E8B8}" srcOrd="3" destOrd="0" presId="urn:microsoft.com/office/officeart/2018/2/layout/IconLabelList"/>
    <dgm:cxn modelId="{7EB67EB8-C5FD-4F37-93BD-EEABC47F79D9}" type="presParOf" srcId="{5620CEAB-AF8F-41F5-A0F7-90DFAE15130E}" destId="{CB025986-8511-43CD-8E5E-09217A5EDE4A}" srcOrd="4" destOrd="0" presId="urn:microsoft.com/office/officeart/2018/2/layout/IconLabelList"/>
    <dgm:cxn modelId="{D0C8FB25-74DB-4996-92B9-448E19EFDAD4}" type="presParOf" srcId="{CB025986-8511-43CD-8E5E-09217A5EDE4A}" destId="{E5C62F4C-CFB7-47F9-9B0F-46011721AD47}" srcOrd="0" destOrd="0" presId="urn:microsoft.com/office/officeart/2018/2/layout/IconLabelList"/>
    <dgm:cxn modelId="{4FDBA33E-C557-45EA-95E5-9452E371C2B6}" type="presParOf" srcId="{CB025986-8511-43CD-8E5E-09217A5EDE4A}" destId="{DA78568E-045B-4061-9E5E-485B576228CB}" srcOrd="1" destOrd="0" presId="urn:microsoft.com/office/officeart/2018/2/layout/IconLabelList"/>
    <dgm:cxn modelId="{73E32DFA-F577-4D13-AF8F-64D944218670}" type="presParOf" srcId="{CB025986-8511-43CD-8E5E-09217A5EDE4A}" destId="{D80A2B29-0355-44C5-A37A-F2E55554E580}" srcOrd="2" destOrd="0" presId="urn:microsoft.com/office/officeart/2018/2/layout/IconLabelList"/>
    <dgm:cxn modelId="{9D918E71-61CF-4313-82A3-4874BFFFB5D6}" type="presParOf" srcId="{5620CEAB-AF8F-41F5-A0F7-90DFAE15130E}" destId="{F4F7BCA2-75C3-4AA1-92ED-F00EAA0A58D1}" srcOrd="5" destOrd="0" presId="urn:microsoft.com/office/officeart/2018/2/layout/IconLabelList"/>
    <dgm:cxn modelId="{E26E2F62-678E-49EB-A901-CE257EE24B57}" type="presParOf" srcId="{5620CEAB-AF8F-41F5-A0F7-90DFAE15130E}" destId="{3C3EC4C6-CC8B-498F-A3C7-9C2784502195}" srcOrd="6" destOrd="0" presId="urn:microsoft.com/office/officeart/2018/2/layout/IconLabelList"/>
    <dgm:cxn modelId="{71A4ADFB-5B96-479C-BC6B-60F24C540ECC}" type="presParOf" srcId="{3C3EC4C6-CC8B-498F-A3C7-9C2784502195}" destId="{3C4077F3-99A3-4401-8C45-4BCAF2568442}" srcOrd="0" destOrd="0" presId="urn:microsoft.com/office/officeart/2018/2/layout/IconLabelList"/>
    <dgm:cxn modelId="{58DBBEB3-BEF2-4963-8FD2-E5C10476D173}" type="presParOf" srcId="{3C3EC4C6-CC8B-498F-A3C7-9C2784502195}" destId="{D0EB3668-22EC-4AB8-9DCB-E78A1E29EB52}" srcOrd="1" destOrd="0" presId="urn:microsoft.com/office/officeart/2018/2/layout/IconLabelList"/>
    <dgm:cxn modelId="{B0DD2939-E97F-4A74-A5C8-EBBD65DF9FA4}" type="presParOf" srcId="{3C3EC4C6-CC8B-498F-A3C7-9C2784502195}" destId="{CCDCF0CD-FEA1-4705-907B-50CBC17621A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05CC6-BD74-4E91-BEF9-E902DCB60AA6}">
      <dsp:nvSpPr>
        <dsp:cNvPr id="0" name=""/>
        <dsp:cNvSpPr/>
      </dsp:nvSpPr>
      <dsp:spPr>
        <a:xfrm>
          <a:off x="1078918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AAB39-F421-45EA-99B7-28498E320593}">
      <dsp:nvSpPr>
        <dsp:cNvPr id="0" name=""/>
        <dsp:cNvSpPr/>
      </dsp:nvSpPr>
      <dsp:spPr>
        <a:xfrm>
          <a:off x="51019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Distribution: imagine 100 people in a room</a:t>
          </a:r>
          <a:endParaRPr lang="en-US" sz="1700" kern="1200"/>
        </a:p>
      </dsp:txBody>
      <dsp:txXfrm>
        <a:off x="510197" y="1855936"/>
        <a:ext cx="2068076" cy="720000"/>
      </dsp:txXfrm>
    </dsp:sp>
    <dsp:sp modelId="{CFC76016-F973-4A5C-B8D4-621418E6F659}">
      <dsp:nvSpPr>
        <dsp:cNvPr id="0" name=""/>
        <dsp:cNvSpPr/>
      </dsp:nvSpPr>
      <dsp:spPr>
        <a:xfrm>
          <a:off x="3508908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E526E-B2DA-4B08-B526-52B3706C1493}">
      <dsp:nvSpPr>
        <dsp:cNvPr id="0" name=""/>
        <dsp:cNvSpPr/>
      </dsp:nvSpPr>
      <dsp:spPr>
        <a:xfrm>
          <a:off x="294018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Funding situation in book-heavy disciplines</a:t>
          </a:r>
          <a:endParaRPr lang="en-US" sz="1700" kern="1200"/>
        </a:p>
      </dsp:txBody>
      <dsp:txXfrm>
        <a:off x="2940187" y="1855936"/>
        <a:ext cx="2068076" cy="720000"/>
      </dsp:txXfrm>
    </dsp:sp>
    <dsp:sp modelId="{E5C62F4C-CFB7-47F9-9B0F-46011721AD47}">
      <dsp:nvSpPr>
        <dsp:cNvPr id="0" name=""/>
        <dsp:cNvSpPr/>
      </dsp:nvSpPr>
      <dsp:spPr>
        <a:xfrm>
          <a:off x="5938897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2B29-0355-44C5-A37A-F2E55554E580}">
      <dsp:nvSpPr>
        <dsp:cNvPr id="0" name=""/>
        <dsp:cNvSpPr/>
      </dsp:nvSpPr>
      <dsp:spPr>
        <a:xfrm>
          <a:off x="537017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Third-party content re-use different in some disciplines</a:t>
          </a:r>
          <a:endParaRPr lang="en-US" sz="1700" kern="1200"/>
        </a:p>
      </dsp:txBody>
      <dsp:txXfrm>
        <a:off x="5370176" y="1855936"/>
        <a:ext cx="2068076" cy="720000"/>
      </dsp:txXfrm>
    </dsp:sp>
    <dsp:sp modelId="{3C4077F3-99A3-4401-8C45-4BCAF2568442}">
      <dsp:nvSpPr>
        <dsp:cNvPr id="0" name=""/>
        <dsp:cNvSpPr/>
      </dsp:nvSpPr>
      <dsp:spPr>
        <a:xfrm>
          <a:off x="8368887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CF0CD-FEA1-4705-907B-50CBC17621A9}">
      <dsp:nvSpPr>
        <dsp:cNvPr id="0" name=""/>
        <dsp:cNvSpPr/>
      </dsp:nvSpPr>
      <dsp:spPr>
        <a:xfrm>
          <a:off x="780016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Trade markets</a:t>
          </a:r>
          <a:endParaRPr lang="en-US" sz="1700" kern="1200"/>
        </a:p>
      </dsp:txBody>
      <dsp:txXfrm>
        <a:off x="7800166" y="1855936"/>
        <a:ext cx="2068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5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3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6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4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9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9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6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.grady@bbk.ac.u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C6859-2B3F-4334-A3EA-D0BB8362E989}"/>
              </a:ext>
            </a:extLst>
          </p:cNvPr>
          <p:cNvSpPr/>
          <p:nvPr/>
        </p:nvSpPr>
        <p:spPr>
          <a:xfrm>
            <a:off x="3119495" y="-845"/>
            <a:ext cx="331212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2309357"/>
            <a:ext cx="5766014" cy="149927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3600" b="1" dirty="0">
                <a:latin typeface="Segoe UI"/>
                <a:ea typeface="+mj-lt"/>
                <a:cs typeface="Segoe UI"/>
              </a:rPr>
              <a:t>Collective Funding Models for Open Access 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5519175"/>
            <a:ext cx="5769028" cy="120814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Technical Lead, Knowledge Commons, MESH Research, Michigan State University</a:t>
            </a:r>
            <a:endParaRPr lang="en-GB" sz="2000" dirty="0">
              <a:ea typeface="Calibri"/>
              <a:cs typeface="Calibri"/>
            </a:endParaRPr>
          </a:p>
          <a:p>
            <a:pPr algn="l"/>
            <a:r>
              <a:rPr lang="en-GB" sz="2000">
                <a:cs typeface="Calibri"/>
              </a:rPr>
              <a:t>Professor of Literature, Technology, and Publishing, Birkbeck, University of London</a:t>
            </a:r>
            <a:endParaRPr lang="en-GB" sz="2000">
              <a:ea typeface="Calibri"/>
              <a:cs typeface="Calibri"/>
            </a:endParaRPr>
          </a:p>
          <a:p>
            <a:pPr algn="l"/>
            <a:r>
              <a:rPr lang="en-GB" sz="2000">
                <a:cs typeface="Calibri"/>
              </a:rPr>
              <a:t>evemarti@msu.edu | martin.eve@bbk.ac.uk</a:t>
            </a:r>
            <a:r>
              <a:rPr lang="en-GB" sz="2000" dirty="0">
                <a:cs typeface="Calibri"/>
              </a:rPr>
              <a:t> </a:t>
            </a:r>
            <a:endParaRPr lang="en-GB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92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25ABD-D3AE-FCCF-0EAB-9FC8F74B6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05904A6-6CA0-8654-7A4B-436D66F1A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5521E8-2D72-B2DD-0D08-868C076BFD25}"/>
              </a:ext>
            </a:extLst>
          </p:cNvPr>
          <p:cNvSpPr/>
          <p:nvPr/>
        </p:nvSpPr>
        <p:spPr>
          <a:xfrm>
            <a:off x="3119495" y="-845"/>
            <a:ext cx="331212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1C7A8-0B42-AAAA-AD67-7FAF52A1E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309357"/>
            <a:ext cx="5766014" cy="1499278"/>
          </a:xfrm>
        </p:spPr>
        <p:txBody>
          <a:bodyPr anchor="b">
            <a:normAutofit/>
          </a:bodyPr>
          <a:lstStyle/>
          <a:p>
            <a:pPr algn="l"/>
            <a:r>
              <a:rPr lang="en-GB" sz="3600" b="1">
                <a:latin typeface="Segoe UI"/>
                <a:ea typeface="+mj-lt"/>
                <a:cs typeface="Segoe UI"/>
              </a:rPr>
              <a:t>The End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7E859-8622-06C1-D295-34E68E810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5519175"/>
            <a:ext cx="5769028" cy="120814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Technical Lead, Knowledge Commons, MESH Research, Michigan State University</a:t>
            </a:r>
            <a:endParaRPr lang="en-GB" sz="2000" dirty="0">
              <a:ea typeface="Calibri"/>
              <a:cs typeface="Calibri"/>
            </a:endParaRPr>
          </a:p>
          <a:p>
            <a:pPr algn="l"/>
            <a:r>
              <a:rPr lang="en-GB" sz="2000">
                <a:cs typeface="Calibri"/>
              </a:rPr>
              <a:t>Professor of Literature, Technology, and Publishing, Birkbeck, University of London</a:t>
            </a:r>
            <a:endParaRPr lang="en-GB" sz="2000">
              <a:ea typeface="Calibri"/>
              <a:cs typeface="Calibri"/>
            </a:endParaRPr>
          </a:p>
          <a:p>
            <a:pPr algn="l"/>
            <a:r>
              <a:rPr lang="en-GB" sz="2000">
                <a:cs typeface="Calibri"/>
              </a:rPr>
              <a:t>evemarti@msu.edu | martin.eve@bbk.ac.uk</a:t>
            </a:r>
            <a:r>
              <a:rPr lang="en-GB" sz="2000" dirty="0">
                <a:cs typeface="Calibri"/>
              </a:rPr>
              <a:t> </a:t>
            </a:r>
            <a:endParaRPr lang="en-GB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6CCAC-875C-47BF-03FD-CA8A472B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 dirty="0">
                <a:ea typeface="Calibri Light"/>
                <a:cs typeface="Calibri Light"/>
              </a:rPr>
              <a:t>OA for Books: Why?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7E63-5548-094E-2C46-08006BA5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44421"/>
            <a:ext cx="5334197" cy="4195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dirty="0">
                <a:ea typeface="Calibri"/>
                <a:cs typeface="Calibri"/>
              </a:rPr>
              <a:t>Many scholarly monographs are unaffordable for individuals</a:t>
            </a:r>
          </a:p>
          <a:p>
            <a:r>
              <a:rPr lang="en-GB" sz="2000" dirty="0">
                <a:ea typeface="Calibri"/>
                <a:cs typeface="Calibri"/>
              </a:rPr>
              <a:t>The humanities disciplines, where these are a common format, need visibility</a:t>
            </a:r>
          </a:p>
          <a:p>
            <a:r>
              <a:rPr lang="en-GB" sz="2000" dirty="0">
                <a:ea typeface="Calibri"/>
                <a:cs typeface="Calibri"/>
              </a:rPr>
              <a:t>Sharing knowledge to all should be in line with the epistemology of disciplines that study human cultures</a:t>
            </a:r>
          </a:p>
          <a:p>
            <a:r>
              <a:rPr lang="en-GB" sz="2000" dirty="0">
                <a:ea typeface="Calibri"/>
                <a:cs typeface="Calibri"/>
              </a:rPr>
              <a:t>Re-use (CC licenses) facilitates translations and other scholarly activities</a:t>
            </a:r>
          </a:p>
        </p:txBody>
      </p:sp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ED7873CD-4408-9C70-CB16-466B66B2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02" r="9941" b="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67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1FA9FF-EC4A-722B-14A6-975BCD65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12" y="1083746"/>
            <a:ext cx="4999274" cy="887370"/>
          </a:xfrm>
          <a:prstGeom prst="rect">
            <a:avLst/>
          </a:prstGeom>
        </p:spPr>
      </p:pic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17A6D7-2067-7DCB-49F1-C6BED7F6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43" y="3002901"/>
            <a:ext cx="4999274" cy="88737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4A6D9F-96E7-9739-146E-E10BB330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43" y="4928306"/>
            <a:ext cx="4999274" cy="8748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B05342-4D77-B773-E01C-7470B5FF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314573"/>
            <a:ext cx="4827936" cy="2587751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ea typeface="Calibri Light"/>
                <a:cs typeface="Calibri Light"/>
              </a:rPr>
              <a:t>OA for Books:</a:t>
            </a:r>
            <a:br>
              <a:rPr lang="en-GB" sz="4800" dirty="0">
                <a:solidFill>
                  <a:schemeClr val="bg1"/>
                </a:solidFill>
                <a:ea typeface="Calibri Light"/>
                <a:cs typeface="Calibri Light"/>
              </a:rPr>
            </a:br>
            <a:r>
              <a:rPr lang="en-GB" sz="4800" dirty="0">
                <a:solidFill>
                  <a:schemeClr val="bg1"/>
                </a:solidFill>
                <a:ea typeface="Calibri Light"/>
                <a:cs typeface="Calibri Light"/>
              </a:rPr>
              <a:t>Why Not?</a:t>
            </a:r>
            <a:endParaRPr lang="en-GB" sz="4800">
              <a:solidFill>
                <a:schemeClr val="bg1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0EC087-0958-3C4C-F49B-2D169E0A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471176"/>
            <a:ext cx="4827936" cy="2710168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Calibri"/>
                <a:cs typeface="Calibri"/>
              </a:rPr>
              <a:t>Costs/BPCs</a:t>
            </a:r>
          </a:p>
          <a:p>
            <a:r>
              <a:rPr lang="en-US" sz="1800" dirty="0">
                <a:solidFill>
                  <a:schemeClr val="bg1"/>
                </a:solidFill>
                <a:ea typeface="Calibri"/>
                <a:cs typeface="Calibri"/>
              </a:rPr>
              <a:t>Third-party re-use issues (CC objections)</a:t>
            </a:r>
          </a:p>
          <a:p>
            <a:r>
              <a:rPr lang="en-US" sz="1800" dirty="0">
                <a:solidFill>
                  <a:schemeClr val="bg1"/>
                </a:solidFill>
                <a:ea typeface="Calibri"/>
                <a:cs typeface="Calibri"/>
              </a:rPr>
              <a:t>Fear of loss of print/digital-only</a:t>
            </a:r>
          </a:p>
          <a:p>
            <a:r>
              <a:rPr lang="en-US" sz="1800" dirty="0">
                <a:solidFill>
                  <a:schemeClr val="bg1"/>
                </a:solidFill>
                <a:ea typeface="Calibri"/>
                <a:cs typeface="Calibri"/>
              </a:rPr>
              <a:t>Ongoing misconceptions about peer review</a:t>
            </a:r>
          </a:p>
          <a:p>
            <a:r>
              <a:rPr lang="en-US" sz="1800" dirty="0">
                <a:solidFill>
                  <a:schemeClr val="bg1"/>
                </a:solidFill>
                <a:ea typeface="Calibri"/>
                <a:cs typeface="Calibri"/>
              </a:rPr>
              <a:t>Trade crossover titles</a:t>
            </a:r>
          </a:p>
          <a:p>
            <a:endParaRPr lang="en-US" sz="18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68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BF22D-FE9B-66DA-2FA7-B60669FA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 dirty="0">
                <a:ea typeface="Calibri Light"/>
                <a:cs typeface="Calibri Light"/>
              </a:rPr>
              <a:t>Why don't BPCs work for OA books?</a:t>
            </a:r>
            <a:endParaRPr lang="en-GB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4AB1A2-830C-AFE4-D73A-1D360474D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64664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70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3137A-9B9F-5A52-6186-BA668AB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  <a:ea typeface="Calibri Light"/>
                <a:cs typeface="Calibri Light"/>
              </a:rPr>
              <a:t>What other options are there?</a:t>
            </a:r>
            <a:endParaRPr lang="en-GB" sz="3600">
              <a:solidFill>
                <a:schemeClr val="tx2"/>
              </a:solidFill>
            </a:endParaRP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4FC238E4-9E20-00E4-653D-CD3D684E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B717-2333-D5CA-7B5A-0CEF1AA8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  <a:ea typeface="Calibri"/>
                <a:cs typeface="Calibri"/>
              </a:rPr>
              <a:t>Collective funding mechanisms</a:t>
            </a:r>
          </a:p>
          <a:p>
            <a:r>
              <a:rPr lang="en-GB" sz="1800" dirty="0">
                <a:solidFill>
                  <a:schemeClr val="tx2"/>
                </a:solidFill>
                <a:ea typeface="Calibri"/>
                <a:cs typeface="Calibri"/>
              </a:rPr>
              <a:t>State funding councils (</a:t>
            </a:r>
            <a:r>
              <a:rPr lang="en-GB" sz="1800" dirty="0">
                <a:solidFill>
                  <a:schemeClr val="tx2"/>
                </a:solidFill>
                <a:ea typeface="+mn-lt"/>
                <a:cs typeface="+mn-lt"/>
              </a:rPr>
              <a:t>in the UK: £100m over the course of a REF cycle)</a:t>
            </a:r>
          </a:p>
          <a:p>
            <a:r>
              <a:rPr lang="en-GB" sz="1800" dirty="0">
                <a:solidFill>
                  <a:schemeClr val="tx2"/>
                </a:solidFill>
                <a:ea typeface="Calibri"/>
                <a:cs typeface="Calibri"/>
              </a:rPr>
              <a:t>Private philanthropy (per title?)</a:t>
            </a:r>
          </a:p>
          <a:p>
            <a:r>
              <a:rPr lang="en-GB" sz="1800" dirty="0">
                <a:solidFill>
                  <a:schemeClr val="tx2"/>
                </a:solidFill>
                <a:ea typeface="Calibri"/>
                <a:cs typeface="Calibri"/>
              </a:rPr>
              <a:t>Print sales subsidy</a:t>
            </a:r>
          </a:p>
          <a:p>
            <a:r>
              <a:rPr lang="en-GB" sz="1800" dirty="0">
                <a:solidFill>
                  <a:schemeClr val="tx2"/>
                </a:solidFill>
                <a:ea typeface="Calibri"/>
                <a:cs typeface="Calibri"/>
              </a:rPr>
              <a:t>Institutional subsidy</a:t>
            </a:r>
          </a:p>
          <a:p>
            <a:r>
              <a:rPr lang="en-GB" sz="1800" dirty="0">
                <a:solidFill>
                  <a:schemeClr val="tx2"/>
                </a:solidFill>
                <a:ea typeface="Calibri"/>
                <a:cs typeface="Calibri"/>
              </a:rPr>
              <a:t>Green OA for books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ck of books">
            <a:extLst>
              <a:ext uri="{FF2B5EF4-FFF2-40B4-BE49-F238E27FC236}">
                <a16:creationId xmlns:a16="http://schemas.microsoft.com/office/drawing/2014/main" id="{778D89BB-E489-6434-7844-449568A6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67" r="6551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1D2B2-0ABC-306C-9AB7-51FE20A5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779" y="405685"/>
            <a:ext cx="5679890" cy="1559301"/>
          </a:xfrm>
        </p:spPr>
        <p:txBody>
          <a:bodyPr>
            <a:normAutofit/>
          </a:bodyPr>
          <a:lstStyle/>
          <a:p>
            <a:r>
              <a:rPr lang="en-GB" sz="4000" dirty="0">
                <a:ea typeface="Calibri Light"/>
                <a:cs typeface="Calibri Light"/>
              </a:rPr>
              <a:t>Why is there so little green OA for books?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6122-2C55-010F-F759-883F2B69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ea typeface="Calibri"/>
                <a:cs typeface="Calibri"/>
              </a:rPr>
              <a:t>Authors want final typeset and copyedited version seen and read</a:t>
            </a:r>
          </a:p>
          <a:p>
            <a:r>
              <a:rPr lang="en-GB" sz="2000">
                <a:ea typeface="Calibri"/>
                <a:cs typeface="Calibri"/>
              </a:rPr>
              <a:t>Unknown economic consequences for publishers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 dirty="0">
                <a:ea typeface="Calibri"/>
                <a:cs typeface="Calibri"/>
              </a:rPr>
              <a:t>With higher initial costs and therefore financial risk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 dirty="0">
                <a:ea typeface="+mn-lt"/>
                <a:cs typeface="+mn-lt"/>
              </a:rPr>
              <a:t>Market dynamics of individual sales units</a:t>
            </a:r>
            <a:endParaRPr lang="en-GB" sz="2000" dirty="0">
              <a:ea typeface="Calibri"/>
              <a:cs typeface="Calibri"/>
            </a:endParaRPr>
          </a:p>
          <a:p>
            <a:r>
              <a:rPr lang="en-GB" sz="2000">
                <a:ea typeface="Calibri"/>
                <a:cs typeface="Calibri"/>
              </a:rPr>
              <a:t>Complex rights management questions</a:t>
            </a:r>
          </a:p>
          <a:p>
            <a:r>
              <a:rPr lang="en-GB" sz="2000">
                <a:ea typeface="Calibri"/>
                <a:cs typeface="Calibri"/>
              </a:rPr>
              <a:t>Royalties</a:t>
            </a:r>
          </a:p>
          <a:p>
            <a:r>
              <a:rPr lang="en-GB" sz="2000" dirty="0">
                <a:ea typeface="Calibri"/>
                <a:cs typeface="Calibri"/>
              </a:rPr>
              <a:t>Publisher policies not in place</a:t>
            </a:r>
          </a:p>
        </p:txBody>
      </p:sp>
    </p:spTree>
    <p:extLst>
      <p:ext uri="{BB962C8B-B14F-4D97-AF65-F5344CB8AC3E}">
        <p14:creationId xmlns:p14="http://schemas.microsoft.com/office/powerpoint/2010/main" val="12226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C706E-2BF0-8334-70E2-EAD362A9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34228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Knowledge Unlatched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863F-A058-ECEA-DD6B-4A454426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980231"/>
            <a:ext cx="9163757" cy="450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Now owned by Wiley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Wiley Acquires Open Access Innovator Knowledge Unlatched | Open Research  Community">
            <a:extLst>
              <a:ext uri="{FF2B5EF4-FFF2-40B4-BE49-F238E27FC236}">
                <a16:creationId xmlns:a16="http://schemas.microsoft.com/office/drawing/2014/main" id="{482F46EC-5D0E-58C8-C76D-77654B34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48" y="779322"/>
            <a:ext cx="10555905" cy="291708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90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15C81-69F4-DF76-0BB7-50F609C5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GB" sz="4800">
                <a:ea typeface="Calibri Light"/>
                <a:cs typeface="Calibri Light"/>
              </a:rPr>
              <a:t>The Model We Developed</a:t>
            </a:r>
            <a:endParaRPr lang="en-GB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Opening the Future">
            <a:extLst>
              <a:ext uri="{FF2B5EF4-FFF2-40B4-BE49-F238E27FC236}">
                <a16:creationId xmlns:a16="http://schemas.microsoft.com/office/drawing/2014/main" id="{5F4E4D51-0D66-AF2E-A5EE-7FC48C2D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5" y="2967414"/>
            <a:ext cx="5150277" cy="282884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5BC110-7F6A-A6B7-E8D1-5F3E1DDD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Libraries subscribe to backlist (not OA) titles</a:t>
            </a:r>
          </a:p>
          <a:p>
            <a:r>
              <a:rPr lang="en-US" sz="2000" dirty="0">
                <a:ea typeface="Calibri"/>
                <a:cs typeface="Calibri"/>
              </a:rPr>
              <a:t>Revenue is used to fund new frontlist titles (OA) without BPCs</a:t>
            </a:r>
          </a:p>
          <a:p>
            <a:r>
              <a:rPr lang="en-US" sz="2000" dirty="0">
                <a:ea typeface="Calibri"/>
                <a:cs typeface="Calibri"/>
              </a:rPr>
              <a:t>Balances need for unique local benefit with altruistic collective funding</a:t>
            </a:r>
          </a:p>
          <a:p>
            <a:r>
              <a:rPr lang="en-US" sz="2000" dirty="0">
                <a:ea typeface="Calibri"/>
                <a:cs typeface="Calibri"/>
              </a:rPr>
              <a:t>Email: </a:t>
            </a:r>
            <a:r>
              <a:rPr lang="en-US" sz="2000" dirty="0">
                <a:ea typeface="Calibri"/>
                <a:cs typeface="Calibri"/>
                <a:hlinkClick r:id="rId3"/>
              </a:rPr>
              <a:t>t.grady@bbk.ac.uk</a:t>
            </a:r>
            <a:r>
              <a:rPr lang="en-US" sz="2000" dirty="0">
                <a:ea typeface="Calibri"/>
                <a:cs typeface="Calibri"/>
              </a:rPr>
              <a:t> for more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3D3DB-A77E-50B4-FA14-A9308652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44742"/>
            <a:ext cx="7015498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Acceptance of OA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38446E-12A6-7FBD-2D27-A6D0EE060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801" y="2723987"/>
            <a:ext cx="10668003" cy="31470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561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Collective Funding Models for Open Access Books</vt:lpstr>
      <vt:lpstr>OA for Books: Why?</vt:lpstr>
      <vt:lpstr>OA for Books: Why Not?</vt:lpstr>
      <vt:lpstr>Why don't BPCs work for OA books?</vt:lpstr>
      <vt:lpstr>What other options are there?</vt:lpstr>
      <vt:lpstr>Why is there so little green OA for books?</vt:lpstr>
      <vt:lpstr>Knowledge Unlatched</vt:lpstr>
      <vt:lpstr>The Model We Developed</vt:lpstr>
      <vt:lpstr>Social Acceptance of OA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431</cp:revision>
  <dcterms:created xsi:type="dcterms:W3CDTF">2022-04-20T15:17:57Z</dcterms:created>
  <dcterms:modified xsi:type="dcterms:W3CDTF">2025-02-25T11:38:10Z</dcterms:modified>
</cp:coreProperties>
</file>