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256" r:id="rId2"/>
    <p:sldId id="277" r:id="rId3"/>
    <p:sldId id="258" r:id="rId4"/>
    <p:sldId id="257" r:id="rId5"/>
    <p:sldId id="259" r:id="rId6"/>
    <p:sldId id="260" r:id="rId7"/>
    <p:sldId id="261" r:id="rId8"/>
    <p:sldId id="262" r:id="rId9"/>
    <p:sldId id="263" r:id="rId10"/>
    <p:sldId id="264" r:id="rId11"/>
    <p:sldId id="265" r:id="rId12"/>
    <p:sldId id="275" r:id="rId13"/>
    <p:sldId id="274" r:id="rId14"/>
    <p:sldId id="276" r:id="rId15"/>
    <p:sldId id="272" r:id="rId16"/>
    <p:sldId id="273" r:id="rId17"/>
    <p:sldId id="270" r:id="rId18"/>
    <p:sldId id="269"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99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C7D07C-A0F3-47F1-917B-E1FE20533E56}" type="datetimeFigureOut">
              <a:rPr lang="en-US" smtClean="0"/>
              <a:pPr/>
              <a:t>7/22/2013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82036E-345D-4C37-8D82-8F43853275D9}" type="slidenum">
              <a:rPr lang="en-GB" smtClean="0"/>
              <a:pPr/>
              <a:t>‹#›</a:t>
            </a:fld>
            <a:endParaRPr lang="en-GB"/>
          </a:p>
        </p:txBody>
      </p:sp>
    </p:spTree>
    <p:extLst>
      <p:ext uri="{BB962C8B-B14F-4D97-AF65-F5344CB8AC3E}">
        <p14:creationId xmlns:p14="http://schemas.microsoft.com/office/powerpoint/2010/main" xmlns="" val="4282466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BF6A88-B0FE-4EBC-ADE2-61CAAE6C7343}" type="datetimeFigureOut">
              <a:rPr lang="en-GB" smtClean="0"/>
              <a:pPr/>
              <a:t>22/07/2013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CAF442-7F96-4E60-BCBE-40FA3DB613F0}" type="slidenum">
              <a:rPr lang="en-GB" smtClean="0"/>
              <a:pPr/>
              <a:t>‹#›</a:t>
            </a:fld>
            <a:endParaRPr lang="en-GB"/>
          </a:p>
        </p:txBody>
      </p:sp>
    </p:spTree>
    <p:extLst>
      <p:ext uri="{BB962C8B-B14F-4D97-AF65-F5344CB8AC3E}">
        <p14:creationId xmlns:p14="http://schemas.microsoft.com/office/powerpoint/2010/main" xmlns="" val="3546750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1</a:t>
            </a:fld>
            <a:endParaRPr lang="en-GB"/>
          </a:p>
        </p:txBody>
      </p:sp>
    </p:spTree>
    <p:extLst>
      <p:ext uri="{BB962C8B-B14F-4D97-AF65-F5344CB8AC3E}">
        <p14:creationId xmlns:p14="http://schemas.microsoft.com/office/powerpoint/2010/main" xmlns="" val="2826861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11</a:t>
            </a:fld>
            <a:endParaRPr lang="en-GB"/>
          </a:p>
        </p:txBody>
      </p:sp>
    </p:spTree>
    <p:extLst>
      <p:ext uri="{BB962C8B-B14F-4D97-AF65-F5344CB8AC3E}">
        <p14:creationId xmlns:p14="http://schemas.microsoft.com/office/powerpoint/2010/main" xmlns="" val="668969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15</a:t>
            </a:fld>
            <a:endParaRPr lang="en-GB"/>
          </a:p>
        </p:txBody>
      </p:sp>
    </p:spTree>
    <p:extLst>
      <p:ext uri="{BB962C8B-B14F-4D97-AF65-F5344CB8AC3E}">
        <p14:creationId xmlns:p14="http://schemas.microsoft.com/office/powerpoint/2010/main" xmlns="" val="41157213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16</a:t>
            </a:fld>
            <a:endParaRPr lang="en-GB"/>
          </a:p>
        </p:txBody>
      </p:sp>
    </p:spTree>
    <p:extLst>
      <p:ext uri="{BB962C8B-B14F-4D97-AF65-F5344CB8AC3E}">
        <p14:creationId xmlns:p14="http://schemas.microsoft.com/office/powerpoint/2010/main" xmlns="" val="2816982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17</a:t>
            </a:fld>
            <a:endParaRPr lang="en-GB"/>
          </a:p>
        </p:txBody>
      </p:sp>
    </p:spTree>
    <p:extLst>
      <p:ext uri="{BB962C8B-B14F-4D97-AF65-F5344CB8AC3E}">
        <p14:creationId xmlns:p14="http://schemas.microsoft.com/office/powerpoint/2010/main" xmlns="" val="2493448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18</a:t>
            </a:fld>
            <a:endParaRPr lang="en-GB"/>
          </a:p>
        </p:txBody>
      </p:sp>
    </p:spTree>
    <p:extLst>
      <p:ext uri="{BB962C8B-B14F-4D97-AF65-F5344CB8AC3E}">
        <p14:creationId xmlns:p14="http://schemas.microsoft.com/office/powerpoint/2010/main" xmlns="" val="1325106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3</a:t>
            </a:fld>
            <a:endParaRPr lang="en-GB"/>
          </a:p>
        </p:txBody>
      </p:sp>
    </p:spTree>
    <p:extLst>
      <p:ext uri="{BB962C8B-B14F-4D97-AF65-F5344CB8AC3E}">
        <p14:creationId xmlns:p14="http://schemas.microsoft.com/office/powerpoint/2010/main" xmlns="" val="419582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4</a:t>
            </a:fld>
            <a:endParaRPr lang="en-GB"/>
          </a:p>
        </p:txBody>
      </p:sp>
    </p:spTree>
    <p:extLst>
      <p:ext uri="{BB962C8B-B14F-4D97-AF65-F5344CB8AC3E}">
        <p14:creationId xmlns:p14="http://schemas.microsoft.com/office/powerpoint/2010/main" xmlns="" val="1377105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5</a:t>
            </a:fld>
            <a:endParaRPr lang="en-GB"/>
          </a:p>
        </p:txBody>
      </p:sp>
    </p:spTree>
    <p:extLst>
      <p:ext uri="{BB962C8B-B14F-4D97-AF65-F5344CB8AC3E}">
        <p14:creationId xmlns:p14="http://schemas.microsoft.com/office/powerpoint/2010/main" xmlns="" val="1105785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6</a:t>
            </a:fld>
            <a:endParaRPr lang="en-GB"/>
          </a:p>
        </p:txBody>
      </p:sp>
    </p:spTree>
    <p:extLst>
      <p:ext uri="{BB962C8B-B14F-4D97-AF65-F5344CB8AC3E}">
        <p14:creationId xmlns:p14="http://schemas.microsoft.com/office/powerpoint/2010/main" xmlns="" val="2967539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7</a:t>
            </a:fld>
            <a:endParaRPr lang="en-GB"/>
          </a:p>
        </p:txBody>
      </p:sp>
    </p:spTree>
    <p:extLst>
      <p:ext uri="{BB962C8B-B14F-4D97-AF65-F5344CB8AC3E}">
        <p14:creationId xmlns:p14="http://schemas.microsoft.com/office/powerpoint/2010/main" xmlns="" val="703994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8</a:t>
            </a:fld>
            <a:endParaRPr lang="en-GB"/>
          </a:p>
        </p:txBody>
      </p:sp>
    </p:spTree>
    <p:extLst>
      <p:ext uri="{BB962C8B-B14F-4D97-AF65-F5344CB8AC3E}">
        <p14:creationId xmlns:p14="http://schemas.microsoft.com/office/powerpoint/2010/main" xmlns="" val="3866892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9</a:t>
            </a:fld>
            <a:endParaRPr lang="en-GB"/>
          </a:p>
        </p:txBody>
      </p:sp>
    </p:spTree>
    <p:extLst>
      <p:ext uri="{BB962C8B-B14F-4D97-AF65-F5344CB8AC3E}">
        <p14:creationId xmlns:p14="http://schemas.microsoft.com/office/powerpoint/2010/main" xmlns="" val="2835980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CAF442-7F96-4E60-BCBE-40FA3DB613F0}" type="slidenum">
              <a:rPr lang="en-GB" smtClean="0"/>
              <a:pPr/>
              <a:t>10</a:t>
            </a:fld>
            <a:endParaRPr lang="en-GB"/>
          </a:p>
        </p:txBody>
      </p:sp>
    </p:spTree>
    <p:extLst>
      <p:ext uri="{BB962C8B-B14F-4D97-AF65-F5344CB8AC3E}">
        <p14:creationId xmlns:p14="http://schemas.microsoft.com/office/powerpoint/2010/main" xmlns="" val="3024918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87625"/>
            <a:ext cx="7772400" cy="1470025"/>
          </a:xfrm>
        </p:spPr>
        <p:txBody>
          <a:bodyPr/>
          <a:lstStyle>
            <a:lvl1pPr algn="ctr">
              <a:defRPr b="1">
                <a:solidFill>
                  <a:schemeClr val="tx2"/>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4343400"/>
            <a:ext cx="6400800" cy="1752600"/>
          </a:xfrm>
        </p:spPr>
        <p:txBody>
          <a:bodyPr>
            <a:normAutofit/>
          </a:bodyPr>
          <a:lstStyle>
            <a:lvl1pPr marL="0" indent="0" algn="ctr">
              <a:buNone/>
              <a:defRPr sz="2000">
                <a:solidFill>
                  <a:srgbClr val="C6528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00200" y="457200"/>
            <a:ext cx="5467494" cy="1182624"/>
          </a:xfrm>
          <a:prstGeom prst="rect">
            <a:avLst/>
          </a:prstGeom>
        </p:spPr>
      </p:pic>
    </p:spTree>
    <p:extLst>
      <p:ext uri="{BB962C8B-B14F-4D97-AF65-F5344CB8AC3E}">
        <p14:creationId xmlns:p14="http://schemas.microsoft.com/office/powerpoint/2010/main" xmlns="" val="30932546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05600" y="6248400"/>
            <a:ext cx="1944624" cy="420624"/>
          </a:xfrm>
          <a:prstGeom prst="rect">
            <a:avLst/>
          </a:prstGeom>
        </p:spPr>
      </p:pic>
    </p:spTree>
    <p:extLst>
      <p:ext uri="{BB962C8B-B14F-4D97-AF65-F5344CB8AC3E}">
        <p14:creationId xmlns:p14="http://schemas.microsoft.com/office/powerpoint/2010/main" xmlns="" val="149526450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05600" y="6248400"/>
            <a:ext cx="1944624" cy="420624"/>
          </a:xfrm>
          <a:prstGeom prst="rect">
            <a:avLst/>
          </a:prstGeom>
        </p:spPr>
      </p:pic>
    </p:spTree>
    <p:extLst>
      <p:ext uri="{BB962C8B-B14F-4D97-AF65-F5344CB8AC3E}">
        <p14:creationId xmlns:p14="http://schemas.microsoft.com/office/powerpoint/2010/main" xmlns="" val="30925991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400"/>
            </a:lvl1pPr>
            <a:lvl2pPr>
              <a:defRPr sz="22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05600" y="6248400"/>
            <a:ext cx="1944624" cy="420624"/>
          </a:xfrm>
          <a:prstGeom prst="rect">
            <a:avLst/>
          </a:prstGeom>
        </p:spPr>
      </p:pic>
    </p:spTree>
    <p:extLst>
      <p:ext uri="{BB962C8B-B14F-4D97-AF65-F5344CB8AC3E}">
        <p14:creationId xmlns:p14="http://schemas.microsoft.com/office/powerpoint/2010/main" xmlns="" val="5923299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05600" y="6248400"/>
            <a:ext cx="1944624" cy="420624"/>
          </a:xfrm>
          <a:prstGeom prst="rect">
            <a:avLst/>
          </a:prstGeom>
        </p:spPr>
      </p:pic>
    </p:spTree>
    <p:extLst>
      <p:ext uri="{BB962C8B-B14F-4D97-AF65-F5344CB8AC3E}">
        <p14:creationId xmlns:p14="http://schemas.microsoft.com/office/powerpoint/2010/main" xmlns="" val="30141141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05600" y="6248400"/>
            <a:ext cx="1944624" cy="420624"/>
          </a:xfrm>
          <a:prstGeom prst="rect">
            <a:avLst/>
          </a:prstGeom>
        </p:spPr>
      </p:pic>
    </p:spTree>
    <p:extLst>
      <p:ext uri="{BB962C8B-B14F-4D97-AF65-F5344CB8AC3E}">
        <p14:creationId xmlns:p14="http://schemas.microsoft.com/office/powerpoint/2010/main" xmlns="" val="6195210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05600" y="6248400"/>
            <a:ext cx="1944624" cy="420624"/>
          </a:xfrm>
          <a:prstGeom prst="rect">
            <a:avLst/>
          </a:prstGeom>
        </p:spPr>
      </p:pic>
    </p:spTree>
    <p:extLst>
      <p:ext uri="{BB962C8B-B14F-4D97-AF65-F5344CB8AC3E}">
        <p14:creationId xmlns:p14="http://schemas.microsoft.com/office/powerpoint/2010/main" xmlns="" val="38970936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05600" y="6248400"/>
            <a:ext cx="1944624" cy="420624"/>
          </a:xfrm>
          <a:prstGeom prst="rect">
            <a:avLst/>
          </a:prstGeom>
        </p:spPr>
      </p:pic>
    </p:spTree>
    <p:extLst>
      <p:ext uri="{BB962C8B-B14F-4D97-AF65-F5344CB8AC3E}">
        <p14:creationId xmlns:p14="http://schemas.microsoft.com/office/powerpoint/2010/main" xmlns="" val="34018694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05600" y="6248400"/>
            <a:ext cx="1944624" cy="420624"/>
          </a:xfrm>
          <a:prstGeom prst="rect">
            <a:avLst/>
          </a:prstGeom>
        </p:spPr>
      </p:pic>
    </p:spTree>
    <p:extLst>
      <p:ext uri="{BB962C8B-B14F-4D97-AF65-F5344CB8AC3E}">
        <p14:creationId xmlns:p14="http://schemas.microsoft.com/office/powerpoint/2010/main" xmlns="" val="4076267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05600" y="6248400"/>
            <a:ext cx="1944624" cy="420624"/>
          </a:xfrm>
          <a:prstGeom prst="rect">
            <a:avLst/>
          </a:prstGeom>
        </p:spPr>
      </p:pic>
    </p:spTree>
    <p:extLst>
      <p:ext uri="{BB962C8B-B14F-4D97-AF65-F5344CB8AC3E}">
        <p14:creationId xmlns:p14="http://schemas.microsoft.com/office/powerpoint/2010/main" xmlns="" val="35022717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05600" y="6248400"/>
            <a:ext cx="1944624" cy="420624"/>
          </a:xfrm>
          <a:prstGeom prst="rect">
            <a:avLst/>
          </a:prstGeom>
        </p:spPr>
      </p:pic>
    </p:spTree>
    <p:extLst>
      <p:ext uri="{BB962C8B-B14F-4D97-AF65-F5344CB8AC3E}">
        <p14:creationId xmlns:p14="http://schemas.microsoft.com/office/powerpoint/2010/main" xmlns="" val="1422266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xmlns="" val="70230338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defTabSz="914400" rtl="0" eaLnBrk="1" latinLnBrk="0" hangingPunct="1">
        <a:spcBef>
          <a:spcPct val="0"/>
        </a:spcBef>
        <a:buNone/>
        <a:defRPr sz="3600" kern="1200">
          <a:solidFill>
            <a:srgbClr val="C6528C"/>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Wingdings" pitchFamily="2" charset="2"/>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ct val="20000"/>
        </a:spcBef>
        <a:buFont typeface="Wingdings" pitchFamily="2" charset="2"/>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ct val="20000"/>
        </a:spcBef>
        <a:buFont typeface="Wingdings" pitchFamily="2" charset="2"/>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heacademy.ac.uk/flexible-learnin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229600" cy="2438400"/>
          </a:xfrm>
        </p:spPr>
        <p:txBody>
          <a:bodyPr>
            <a:normAutofit/>
          </a:bodyPr>
          <a:lstStyle/>
          <a:p>
            <a:r>
              <a:rPr lang="en-GB" sz="4400" b="0" i="1" dirty="0" smtClean="0"/>
              <a:t>Special Blend: </a:t>
            </a:r>
            <a:r>
              <a:rPr lang="en-GB" dirty="0" smtClean="0"/>
              <a:t/>
            </a:r>
            <a:br>
              <a:rPr lang="en-GB" dirty="0" smtClean="0"/>
            </a:br>
            <a:r>
              <a:rPr lang="en-GB" sz="2800" b="0" i="1" dirty="0" smtClean="0"/>
              <a:t>Developing a Model for Technology-Enhanced, Flexible Learning</a:t>
            </a:r>
            <a:br>
              <a:rPr lang="en-GB" sz="2800" b="0" i="1" dirty="0" smtClean="0"/>
            </a:br>
            <a:r>
              <a:rPr lang="en-GB" sz="2800" b="0" i="1" dirty="0" smtClean="0"/>
              <a:t/>
            </a:r>
            <a:br>
              <a:rPr lang="en-GB" sz="2800" b="0" i="1" dirty="0" smtClean="0"/>
            </a:br>
            <a:r>
              <a:rPr lang="en-GB" sz="1800" b="0" i="1" dirty="0" smtClean="0"/>
              <a:t>HEA/SEEC Conference 2013</a:t>
            </a:r>
            <a:endParaRPr lang="en-GB" b="0" i="1" dirty="0"/>
          </a:p>
        </p:txBody>
      </p:sp>
      <p:sp>
        <p:nvSpPr>
          <p:cNvPr id="3" name="Subtitle 2"/>
          <p:cNvSpPr>
            <a:spLocks noGrp="1"/>
          </p:cNvSpPr>
          <p:nvPr>
            <p:ph type="subTitle" idx="1"/>
          </p:nvPr>
        </p:nvSpPr>
        <p:spPr>
          <a:xfrm>
            <a:off x="0" y="4876800"/>
            <a:ext cx="9144000" cy="990600"/>
          </a:xfrm>
        </p:spPr>
        <p:txBody>
          <a:bodyPr>
            <a:normAutofit/>
          </a:bodyPr>
          <a:lstStyle/>
          <a:p>
            <a:pPr lvl="0"/>
            <a:r>
              <a:rPr lang="en-GB" sz="2400" b="1" dirty="0" smtClean="0"/>
              <a:t>Leo </a:t>
            </a:r>
            <a:r>
              <a:rPr lang="en-GB" sz="2400" b="1" dirty="0" err="1" smtClean="0"/>
              <a:t>Havemann</a:t>
            </a:r>
            <a:r>
              <a:rPr lang="en-GB" sz="2400" b="1" dirty="0" smtClean="0"/>
              <a:t> </a:t>
            </a:r>
            <a:r>
              <a:rPr lang="en-GB" dirty="0" smtClean="0"/>
              <a:t>and</a:t>
            </a:r>
            <a:r>
              <a:rPr lang="en-GB" b="1" dirty="0" smtClean="0"/>
              <a:t> </a:t>
            </a:r>
            <a:r>
              <a:rPr lang="en-GB" sz="2400" b="1" dirty="0" smtClean="0"/>
              <a:t>Liz Johnston Drew</a:t>
            </a:r>
          </a:p>
          <a:p>
            <a:r>
              <a:rPr lang="en-GB" sz="1800" dirty="0" err="1" smtClean="0"/>
              <a:t>Birkbeck</a:t>
            </a:r>
            <a:r>
              <a:rPr lang="en-GB" sz="1800" dirty="0" smtClean="0"/>
              <a:t>, University of London</a:t>
            </a:r>
            <a:endParaRPr lang="en-GB" sz="1800" dirty="0"/>
          </a:p>
        </p:txBody>
      </p:sp>
      <p:pic>
        <p:nvPicPr>
          <p:cNvPr id="35842" name="Picture 2" descr="Custom logo here"/>
          <p:cNvPicPr>
            <a:picLocks noChangeAspect="1" noChangeArrowheads="1"/>
          </p:cNvPicPr>
          <p:nvPr/>
        </p:nvPicPr>
        <p:blipFill>
          <a:blip r:embed="rId3" cstate="print"/>
          <a:srcRect/>
          <a:stretch>
            <a:fillRect/>
          </a:stretch>
        </p:blipFill>
        <p:spPr bwMode="auto">
          <a:xfrm>
            <a:off x="3581400" y="6181724"/>
            <a:ext cx="1905000" cy="6000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Phases of the Project</a:t>
            </a:r>
            <a:endParaRPr lang="en-GB" dirty="0"/>
          </a:p>
        </p:txBody>
      </p:sp>
      <p:sp>
        <p:nvSpPr>
          <p:cNvPr id="3" name="Content Placeholder 2"/>
          <p:cNvSpPr>
            <a:spLocks noGrp="1"/>
          </p:cNvSpPr>
          <p:nvPr>
            <p:ph idx="1"/>
          </p:nvPr>
        </p:nvSpPr>
        <p:spPr/>
        <p:txBody>
          <a:bodyPr/>
          <a:lstStyle/>
          <a:p>
            <a:r>
              <a:rPr lang="en-GB" dirty="0" smtClean="0"/>
              <a:t>Phase Two: creating the content to fill the generic plan</a:t>
            </a:r>
          </a:p>
          <a:p>
            <a:endParaRPr lang="en-GB" dirty="0" smtClean="0"/>
          </a:p>
          <a:p>
            <a:pPr lvl="1"/>
            <a:r>
              <a:rPr lang="en-GB" dirty="0" smtClean="0"/>
              <a:t>This phase will allow us to test the effectiveness of the model for delivering flexible learning in different disciplinary contexts.</a:t>
            </a:r>
          </a:p>
          <a:p>
            <a:pPr lvl="1"/>
            <a:endParaRPr lang="en-GB" dirty="0" smtClean="0"/>
          </a:p>
          <a:p>
            <a:pPr lvl="1"/>
            <a:r>
              <a:rPr lang="en-GB" dirty="0" smtClean="0"/>
              <a:t>Results from the second stage will serve as feedback for the initial model, which might need to be modified to encompass results from the testing phase.</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Feasibility of the Project</a:t>
            </a:r>
            <a:endParaRPr lang="en-GB" dirty="0"/>
          </a:p>
        </p:txBody>
      </p:sp>
      <p:sp>
        <p:nvSpPr>
          <p:cNvPr id="3" name="Content Placeholder 2"/>
          <p:cNvSpPr>
            <a:spLocks noGrp="1"/>
          </p:cNvSpPr>
          <p:nvPr>
            <p:ph idx="1"/>
          </p:nvPr>
        </p:nvSpPr>
        <p:spPr/>
        <p:txBody>
          <a:bodyPr/>
          <a:lstStyle/>
          <a:p>
            <a:endParaRPr lang="en-GB" dirty="0" smtClean="0"/>
          </a:p>
          <a:p>
            <a:r>
              <a:rPr lang="en-GB" dirty="0" smtClean="0"/>
              <a:t>Factors to bear in mind:</a:t>
            </a:r>
          </a:p>
          <a:p>
            <a:pPr lvl="1"/>
            <a:r>
              <a:rPr lang="en-GB" dirty="0" smtClean="0"/>
              <a:t>The project needs to be aligned to Birkbeck’s learning and teaching and retention strategies</a:t>
            </a:r>
          </a:p>
          <a:p>
            <a:pPr lvl="1"/>
            <a:r>
              <a:rPr lang="en-GB" dirty="0" smtClean="0"/>
              <a:t>The choice and ratio of blended pedagogic elements needs to take into account how the flexible delivery mode might appeal to existing and new students</a:t>
            </a:r>
          </a:p>
          <a:p>
            <a:pPr lvl="1"/>
            <a:r>
              <a:rPr lang="en-GB" dirty="0" smtClean="0"/>
              <a:t>The final module needs to be cost effective both in terms of cost to the student and in terms of running costs.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flexibly</a:t>
            </a:r>
            <a:endParaRPr lang="en-GB" dirty="0"/>
          </a:p>
        </p:txBody>
      </p:sp>
      <p:sp>
        <p:nvSpPr>
          <p:cNvPr id="3" name="Content Placeholder 2"/>
          <p:cNvSpPr>
            <a:spLocks noGrp="1"/>
          </p:cNvSpPr>
          <p:nvPr>
            <p:ph idx="1"/>
          </p:nvPr>
        </p:nvSpPr>
        <p:spPr/>
        <p:txBody>
          <a:bodyPr>
            <a:normAutofit lnSpcReduction="10000"/>
          </a:bodyPr>
          <a:lstStyle/>
          <a:p>
            <a:r>
              <a:rPr lang="en-GB" dirty="0" smtClean="0"/>
              <a:t>Although we perceive technology as a key element in making the module flexible, the use of TEL does not in itself constitute ‘flexible learning’.</a:t>
            </a:r>
          </a:p>
          <a:p>
            <a:r>
              <a:rPr lang="en-GB" dirty="0" smtClean="0"/>
              <a:t>According to the HEA, flexible learning is </a:t>
            </a:r>
          </a:p>
          <a:p>
            <a:pPr lvl="1">
              <a:buFont typeface="Wingdings" pitchFamily="2" charset="2"/>
              <a:buChar char="ü"/>
            </a:pPr>
            <a:r>
              <a:rPr lang="en-GB" sz="2400" b="1" i="1" dirty="0" smtClean="0"/>
              <a:t>about providing learners with choices </a:t>
            </a:r>
          </a:p>
          <a:p>
            <a:pPr lvl="1">
              <a:buFont typeface="Wingdings" pitchFamily="2" charset="2"/>
              <a:buChar char="ü"/>
            </a:pPr>
            <a:r>
              <a:rPr lang="en-GB" sz="2400" b="1" i="1" dirty="0" smtClean="0"/>
              <a:t>helps to attract and meet the needs of an increasingly diverse range of students and includes making appropriate use of technology</a:t>
            </a:r>
          </a:p>
          <a:p>
            <a:pPr lvl="1">
              <a:buFont typeface="Wingdings" pitchFamily="2" charset="2"/>
              <a:buChar char="ü"/>
            </a:pPr>
            <a:r>
              <a:rPr lang="en-GB" sz="2400" b="1" i="1" dirty="0" smtClean="0"/>
              <a:t>is about enabling choice and responsiveness in the </a:t>
            </a:r>
            <a:r>
              <a:rPr lang="en-GB" sz="3200" b="1" dirty="0" smtClean="0"/>
              <a:t>pace, place </a:t>
            </a:r>
            <a:r>
              <a:rPr lang="en-GB" sz="2400" b="1" i="1" dirty="0" smtClean="0"/>
              <a:t>and</a:t>
            </a:r>
            <a:r>
              <a:rPr lang="en-GB" sz="2400" b="1" dirty="0" smtClean="0"/>
              <a:t> </a:t>
            </a:r>
            <a:r>
              <a:rPr lang="en-GB" sz="3200" b="1" dirty="0" smtClean="0"/>
              <a:t>mode </a:t>
            </a:r>
            <a:r>
              <a:rPr lang="en-GB" sz="2400" b="1" i="1" dirty="0" smtClean="0"/>
              <a:t>of learning. </a:t>
            </a:r>
          </a:p>
          <a:p>
            <a:pPr lvl="2">
              <a:buNone/>
            </a:pPr>
            <a:endParaRPr lang="en-GB" sz="1600" dirty="0" smtClean="0"/>
          </a:p>
          <a:p>
            <a:pPr lvl="2">
              <a:buNone/>
            </a:pPr>
            <a:r>
              <a:rPr lang="en-GB" sz="1600" dirty="0" smtClean="0"/>
              <a:t>Source:</a:t>
            </a:r>
            <a:r>
              <a:rPr lang="en-GB" sz="1200" dirty="0" smtClean="0"/>
              <a:t> </a:t>
            </a:r>
            <a:r>
              <a:rPr lang="en-GB" sz="1600" dirty="0" smtClean="0">
                <a:hlinkClick r:id="rId3"/>
              </a:rPr>
              <a:t>http://www.heacademy.ac.uk/flexible-learning</a:t>
            </a:r>
            <a:r>
              <a:rPr lang="en-GB" sz="1600" dirty="0" smtClean="0"/>
              <a:t> </a:t>
            </a:r>
            <a:endParaRPr lang="en-GB"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Challenge</a:t>
            </a:r>
            <a:endParaRPr lang="en-GB" dirty="0"/>
          </a:p>
        </p:txBody>
      </p:sp>
      <p:sp>
        <p:nvSpPr>
          <p:cNvPr id="3" name="Content Placeholder 2"/>
          <p:cNvSpPr>
            <a:spLocks noGrp="1"/>
          </p:cNvSpPr>
          <p:nvPr>
            <p:ph idx="1"/>
          </p:nvPr>
        </p:nvSpPr>
        <p:spPr/>
        <p:txBody>
          <a:bodyPr>
            <a:normAutofit fontScale="92500"/>
          </a:bodyPr>
          <a:lstStyle/>
          <a:p>
            <a:r>
              <a:rPr lang="en-GB" dirty="0" smtClean="0"/>
              <a:t>Assuming you are </a:t>
            </a:r>
            <a:r>
              <a:rPr lang="en-GB" b="1" dirty="0" smtClean="0"/>
              <a:t>working in the same context </a:t>
            </a:r>
            <a:r>
              <a:rPr lang="en-GB" dirty="0" smtClean="0"/>
              <a:t>we have described, your ‘team’ is now working on developing a model for </a:t>
            </a:r>
            <a:r>
              <a:rPr lang="en-GB" b="1" dirty="0" smtClean="0"/>
              <a:t>technology-enhanced, flexible learning</a:t>
            </a:r>
            <a:r>
              <a:rPr lang="en-GB" dirty="0" smtClean="0"/>
              <a:t>…</a:t>
            </a:r>
          </a:p>
          <a:p>
            <a:pPr>
              <a:buNone/>
            </a:pPr>
            <a:endParaRPr lang="en-GB" dirty="0" smtClean="0"/>
          </a:p>
          <a:p>
            <a:pPr>
              <a:buFont typeface="Wingdings" pitchFamily="2" charset="2"/>
              <a:buChar char="Ø"/>
            </a:pPr>
            <a:r>
              <a:rPr lang="en-GB" dirty="0" smtClean="0"/>
              <a:t>What aspect(s) of flexibility are you going to implement, and how do you plan to apply it?</a:t>
            </a:r>
          </a:p>
          <a:p>
            <a:pPr>
              <a:buFont typeface="Wingdings" pitchFamily="2" charset="2"/>
              <a:buChar char="Ø"/>
            </a:pPr>
            <a:r>
              <a:rPr lang="en-GB" dirty="0" smtClean="0"/>
              <a:t>Which issue(s) is your flexible approach going to address?</a:t>
            </a:r>
          </a:p>
          <a:p>
            <a:pPr>
              <a:buFont typeface="Wingdings" pitchFamily="2" charset="2"/>
              <a:buChar char="Ø"/>
            </a:pPr>
            <a:r>
              <a:rPr lang="en-GB" dirty="0" smtClean="0"/>
              <a:t>What issues might adoption of flexibility potentially cause? </a:t>
            </a:r>
          </a:p>
          <a:p>
            <a:pPr>
              <a:buFont typeface="Wingdings" pitchFamily="2" charset="2"/>
              <a:buChar char="Ø"/>
            </a:pPr>
            <a:endParaRPr lang="en-GB" dirty="0" smtClean="0"/>
          </a:p>
          <a:p>
            <a:r>
              <a:rPr lang="en-GB" i="1" dirty="0" smtClean="0"/>
              <a:t>Please discuss and report back.</a:t>
            </a:r>
            <a:endParaRPr lang="en-GB"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result...</a:t>
            </a:r>
            <a:endParaRPr lang="en-GB" dirty="0"/>
          </a:p>
        </p:txBody>
      </p:sp>
      <p:sp>
        <p:nvSpPr>
          <p:cNvPr id="3" name="Content Placeholder 2"/>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3" cstate="print"/>
          <a:srcRect/>
          <a:stretch>
            <a:fillRect/>
          </a:stretch>
        </p:blipFill>
        <p:spPr bwMode="auto">
          <a:xfrm>
            <a:off x="12526" y="1295400"/>
            <a:ext cx="9113587"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generic template (pilot version)</a:t>
            </a:r>
            <a:endParaRPr lang="en-GB" dirty="0"/>
          </a:p>
        </p:txBody>
      </p:sp>
      <p:sp>
        <p:nvSpPr>
          <p:cNvPr id="6" name="Content Placeholder 5"/>
          <p:cNvSpPr>
            <a:spLocks noGrp="1"/>
          </p:cNvSpPr>
          <p:nvPr>
            <p:ph sz="half" idx="2"/>
          </p:nvPr>
        </p:nvSpPr>
        <p:spPr>
          <a:xfrm>
            <a:off x="457200" y="3352800"/>
            <a:ext cx="4038600" cy="2819400"/>
          </a:xfrm>
        </p:spPr>
        <p:txBody>
          <a:bodyPr>
            <a:normAutofit/>
          </a:bodyPr>
          <a:lstStyle/>
          <a:p>
            <a:r>
              <a:rPr lang="en-GB" dirty="0" smtClean="0"/>
              <a:t>Each module contains:</a:t>
            </a:r>
          </a:p>
          <a:p>
            <a:pPr lvl="1"/>
            <a:r>
              <a:rPr lang="en-GB" sz="2100" dirty="0" smtClean="0"/>
              <a:t>6 weeks worth of content</a:t>
            </a:r>
          </a:p>
          <a:p>
            <a:pPr lvl="1"/>
            <a:r>
              <a:rPr lang="en-GB" sz="2100" dirty="0" smtClean="0"/>
              <a:t>6 different topics</a:t>
            </a:r>
          </a:p>
          <a:p>
            <a:pPr lvl="1"/>
            <a:r>
              <a:rPr lang="en-GB" sz="2100" dirty="0" smtClean="0"/>
              <a:t>01 synchronous event</a:t>
            </a:r>
          </a:p>
          <a:p>
            <a:pPr lvl="1"/>
            <a:r>
              <a:rPr lang="en-GB" sz="2100" dirty="0" smtClean="0"/>
              <a:t>01 marking point</a:t>
            </a:r>
          </a:p>
          <a:p>
            <a:pPr lvl="1"/>
            <a:r>
              <a:rPr lang="en-GB" sz="2100" dirty="0" smtClean="0"/>
              <a:t>02 face-to-face events</a:t>
            </a:r>
          </a:p>
          <a:p>
            <a:pPr lvl="1"/>
            <a:endParaRPr lang="en-GB" dirty="0" smtClean="0"/>
          </a:p>
          <a:p>
            <a:endParaRPr lang="en-GB" dirty="0" smtClean="0"/>
          </a:p>
          <a:p>
            <a:pPr lvl="1"/>
            <a:endParaRPr lang="en-GB" dirty="0" smtClean="0"/>
          </a:p>
          <a:p>
            <a:pPr lvl="1"/>
            <a:endParaRPr lang="en-GB" dirty="0" smtClean="0"/>
          </a:p>
          <a:p>
            <a:endParaRPr lang="en-GB" dirty="0"/>
          </a:p>
          <a:p>
            <a:endParaRPr lang="en-GB" dirty="0" smtClean="0"/>
          </a:p>
          <a:p>
            <a:endParaRPr lang="en-GB" dirty="0"/>
          </a:p>
        </p:txBody>
      </p:sp>
      <p:sp>
        <p:nvSpPr>
          <p:cNvPr id="10" name="Content Placeholder 9"/>
          <p:cNvSpPr>
            <a:spLocks noGrp="1"/>
          </p:cNvSpPr>
          <p:nvPr>
            <p:ph sz="quarter" idx="4"/>
          </p:nvPr>
        </p:nvSpPr>
        <p:spPr>
          <a:xfrm>
            <a:off x="4648200" y="3352800"/>
            <a:ext cx="4267200" cy="2819400"/>
          </a:xfrm>
        </p:spPr>
        <p:txBody>
          <a:bodyPr>
            <a:normAutofit fontScale="92500" lnSpcReduction="10000"/>
          </a:bodyPr>
          <a:lstStyle/>
          <a:p>
            <a:r>
              <a:rPr lang="en-GB" dirty="0"/>
              <a:t>Each topic </a:t>
            </a:r>
            <a:r>
              <a:rPr lang="en-GB" dirty="0" smtClean="0"/>
              <a:t>= learning materials containing:</a:t>
            </a:r>
            <a:endParaRPr lang="en-GB" dirty="0"/>
          </a:p>
          <a:p>
            <a:pPr lvl="1"/>
            <a:r>
              <a:rPr lang="en-GB" dirty="0"/>
              <a:t>self-evaluation exercise, </a:t>
            </a:r>
          </a:p>
          <a:p>
            <a:pPr lvl="1"/>
            <a:r>
              <a:rPr lang="en-GB" dirty="0"/>
              <a:t>video lectures, </a:t>
            </a:r>
          </a:p>
          <a:p>
            <a:pPr lvl="1"/>
            <a:r>
              <a:rPr lang="en-GB" dirty="0"/>
              <a:t>text-based materials, </a:t>
            </a:r>
          </a:p>
          <a:p>
            <a:pPr lvl="1"/>
            <a:r>
              <a:rPr lang="en-GB" dirty="0"/>
              <a:t>tasks and tests, </a:t>
            </a:r>
          </a:p>
          <a:p>
            <a:pPr lvl="1"/>
            <a:r>
              <a:rPr lang="en-GB" dirty="0"/>
              <a:t>a piece of assessment, and </a:t>
            </a:r>
          </a:p>
          <a:p>
            <a:pPr lvl="1"/>
            <a:r>
              <a:rPr lang="en-GB" dirty="0"/>
              <a:t>tips for further learning</a:t>
            </a:r>
            <a:r>
              <a:rPr lang="en-GB" dirty="0" smtClean="0"/>
              <a:t>.</a:t>
            </a:r>
            <a:endParaRPr lang="en-GB"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14400" y="1295400"/>
            <a:ext cx="7133567" cy="1814252"/>
          </a:xfrm>
          <a:prstGeom prst="rect">
            <a:avLst/>
          </a:prstGeom>
        </p:spPr>
      </p:pic>
    </p:spTree>
    <p:extLst>
      <p:ext uri="{BB962C8B-B14F-4D97-AF65-F5344CB8AC3E}">
        <p14:creationId xmlns:p14="http://schemas.microsoft.com/office/powerpoint/2010/main" xmlns="" val="1021386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The generic template (‘fully flexible’)</a:t>
            </a:r>
            <a:endParaRPr lang="en-GB" dirty="0"/>
          </a:p>
        </p:txBody>
      </p:sp>
      <p:sp>
        <p:nvSpPr>
          <p:cNvPr id="13" name="TextBox 12"/>
          <p:cNvSpPr txBox="1"/>
          <p:nvPr/>
        </p:nvSpPr>
        <p:spPr>
          <a:xfrm>
            <a:off x="257827" y="1873995"/>
            <a:ext cx="914400" cy="369332"/>
          </a:xfrm>
          <a:prstGeom prst="rect">
            <a:avLst/>
          </a:prstGeom>
          <a:noFill/>
        </p:spPr>
        <p:txBody>
          <a:bodyPr wrap="square" rtlCol="0">
            <a:spAutoFit/>
          </a:bodyPr>
          <a:lstStyle/>
          <a:p>
            <a:pPr algn="ctr"/>
            <a:r>
              <a:rPr lang="en-GB" dirty="0" smtClean="0"/>
              <a:t>January</a:t>
            </a:r>
            <a:endParaRPr lang="en-GB" dirty="0"/>
          </a:p>
        </p:txBody>
      </p:sp>
      <p:sp>
        <p:nvSpPr>
          <p:cNvPr id="14" name="TextBox 13"/>
          <p:cNvSpPr txBox="1"/>
          <p:nvPr/>
        </p:nvSpPr>
        <p:spPr>
          <a:xfrm>
            <a:off x="7725427" y="1862327"/>
            <a:ext cx="914400" cy="369332"/>
          </a:xfrm>
          <a:prstGeom prst="rect">
            <a:avLst/>
          </a:prstGeom>
          <a:noFill/>
        </p:spPr>
        <p:txBody>
          <a:bodyPr wrap="square" rtlCol="0">
            <a:spAutoFit/>
          </a:bodyPr>
          <a:lstStyle/>
          <a:p>
            <a:pPr algn="ctr"/>
            <a:r>
              <a:rPr lang="en-GB" dirty="0" smtClean="0"/>
              <a:t>March</a:t>
            </a:r>
            <a:endParaRPr lang="en-GB" dirty="0"/>
          </a:p>
        </p:txBody>
      </p:sp>
      <p:sp>
        <p:nvSpPr>
          <p:cNvPr id="15" name="TextBox 14"/>
          <p:cNvSpPr txBox="1"/>
          <p:nvPr/>
        </p:nvSpPr>
        <p:spPr>
          <a:xfrm>
            <a:off x="257827" y="3462527"/>
            <a:ext cx="914400" cy="369332"/>
          </a:xfrm>
          <a:prstGeom prst="rect">
            <a:avLst/>
          </a:prstGeom>
          <a:noFill/>
        </p:spPr>
        <p:txBody>
          <a:bodyPr wrap="square" rtlCol="0">
            <a:spAutoFit/>
          </a:bodyPr>
          <a:lstStyle/>
          <a:p>
            <a:pPr algn="ctr"/>
            <a:r>
              <a:rPr lang="en-GB" dirty="0" smtClean="0"/>
              <a:t>April</a:t>
            </a:r>
            <a:endParaRPr lang="en-GB" dirty="0"/>
          </a:p>
        </p:txBody>
      </p:sp>
      <p:sp>
        <p:nvSpPr>
          <p:cNvPr id="16" name="TextBox 15"/>
          <p:cNvSpPr txBox="1"/>
          <p:nvPr/>
        </p:nvSpPr>
        <p:spPr>
          <a:xfrm>
            <a:off x="7725427" y="3474195"/>
            <a:ext cx="914400" cy="369332"/>
          </a:xfrm>
          <a:prstGeom prst="rect">
            <a:avLst/>
          </a:prstGeom>
          <a:noFill/>
        </p:spPr>
        <p:txBody>
          <a:bodyPr wrap="square" rtlCol="0">
            <a:spAutoFit/>
          </a:bodyPr>
          <a:lstStyle/>
          <a:p>
            <a:pPr algn="ctr"/>
            <a:r>
              <a:rPr lang="en-GB" dirty="0" smtClean="0"/>
              <a:t>June</a:t>
            </a:r>
            <a:endParaRPr lang="en-GB" dirty="0"/>
          </a:p>
        </p:txBody>
      </p:sp>
      <p:sp>
        <p:nvSpPr>
          <p:cNvPr id="17" name="TextBox 16"/>
          <p:cNvSpPr txBox="1"/>
          <p:nvPr/>
        </p:nvSpPr>
        <p:spPr>
          <a:xfrm>
            <a:off x="228600" y="5150595"/>
            <a:ext cx="914400" cy="369332"/>
          </a:xfrm>
          <a:prstGeom prst="rect">
            <a:avLst/>
          </a:prstGeom>
          <a:noFill/>
        </p:spPr>
        <p:txBody>
          <a:bodyPr wrap="square" rtlCol="0">
            <a:spAutoFit/>
          </a:bodyPr>
          <a:lstStyle/>
          <a:p>
            <a:pPr algn="ctr"/>
            <a:r>
              <a:rPr lang="en-GB" dirty="0" smtClean="0"/>
              <a:t>July</a:t>
            </a:r>
            <a:endParaRPr lang="en-GB" dirty="0"/>
          </a:p>
        </p:txBody>
      </p:sp>
      <p:sp>
        <p:nvSpPr>
          <p:cNvPr id="18" name="TextBox 17"/>
          <p:cNvSpPr txBox="1"/>
          <p:nvPr/>
        </p:nvSpPr>
        <p:spPr>
          <a:xfrm>
            <a:off x="7696199" y="5150595"/>
            <a:ext cx="1248428" cy="369332"/>
          </a:xfrm>
          <a:prstGeom prst="rect">
            <a:avLst/>
          </a:prstGeom>
          <a:noFill/>
        </p:spPr>
        <p:txBody>
          <a:bodyPr wrap="square" rtlCol="0">
            <a:spAutoFit/>
          </a:bodyPr>
          <a:lstStyle/>
          <a:p>
            <a:pPr algn="ctr"/>
            <a:r>
              <a:rPr lang="en-GB" dirty="0" smtClean="0"/>
              <a:t>September</a:t>
            </a:r>
            <a:endParaRPr lang="en-GB"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95400" y="1264366"/>
            <a:ext cx="6340948" cy="4907834"/>
          </a:xfrm>
          <a:prstGeom prst="rect">
            <a:avLst/>
          </a:prstGeom>
        </p:spPr>
      </p:pic>
    </p:spTree>
    <p:extLst>
      <p:ext uri="{BB962C8B-B14F-4D97-AF65-F5344CB8AC3E}">
        <p14:creationId xmlns:p14="http://schemas.microsoft.com/office/powerpoint/2010/main" xmlns="" val="2575979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a:t>Generic Template</a:t>
            </a:r>
          </a:p>
        </p:txBody>
      </p:sp>
      <p:sp>
        <p:nvSpPr>
          <p:cNvPr id="3" name="Content Placeholder 2"/>
          <p:cNvSpPr>
            <a:spLocks noGrp="1"/>
          </p:cNvSpPr>
          <p:nvPr>
            <p:ph idx="1"/>
          </p:nvPr>
        </p:nvSpPr>
        <p:spPr>
          <a:xfrm>
            <a:off x="457200" y="1524000"/>
            <a:ext cx="5059126" cy="4632960"/>
          </a:xfrm>
        </p:spPr>
        <p:txBody>
          <a:bodyPr>
            <a:normAutofit/>
          </a:bodyPr>
          <a:lstStyle/>
          <a:p>
            <a:r>
              <a:rPr lang="en-GB" dirty="0" smtClean="0"/>
              <a:t>Flexible delivery</a:t>
            </a:r>
          </a:p>
          <a:p>
            <a:pPr lvl="1"/>
            <a:r>
              <a:rPr lang="en-GB" sz="2000" dirty="0" smtClean="0"/>
              <a:t>Choice of start and end date (Jan – Sept)</a:t>
            </a:r>
          </a:p>
          <a:p>
            <a:pPr lvl="1"/>
            <a:r>
              <a:rPr lang="en-GB" sz="2000" dirty="0"/>
              <a:t>Choice of order of topics</a:t>
            </a:r>
          </a:p>
          <a:p>
            <a:pPr lvl="1"/>
            <a:r>
              <a:rPr lang="en-GB" sz="2000" dirty="0"/>
              <a:t>Choice of time spent per topic (self-assessment for informed choice)</a:t>
            </a:r>
          </a:p>
          <a:p>
            <a:pPr lvl="1"/>
            <a:r>
              <a:rPr lang="en-GB" sz="2000" dirty="0" smtClean="0"/>
              <a:t>Choice of dates for face-to-face events </a:t>
            </a:r>
          </a:p>
          <a:p>
            <a:pPr lvl="1"/>
            <a:r>
              <a:rPr lang="en-GB" sz="2000" dirty="0" smtClean="0"/>
              <a:t>Choice for synchronous or recorded events (including F2F events)</a:t>
            </a:r>
          </a:p>
          <a:p>
            <a:pPr lvl="1"/>
            <a:r>
              <a:rPr lang="en-GB" sz="2000" dirty="0" smtClean="0"/>
              <a:t>Choice for deadlines for assignment submission (marking points)</a:t>
            </a:r>
          </a:p>
          <a:p>
            <a:pPr lvl="1"/>
            <a:endParaRPr lang="en-GB" dirty="0" smtClean="0"/>
          </a:p>
          <a:p>
            <a:pPr lvl="1"/>
            <a:endParaRPr lang="en-GB" dirty="0" smtClean="0"/>
          </a:p>
        </p:txBody>
      </p:sp>
      <p:pic>
        <p:nvPicPr>
          <p:cNvPr id="13" name="Picture 1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486400" y="2264006"/>
            <a:ext cx="3277293" cy="2536594"/>
          </a:xfrm>
          <a:prstGeom prst="rect">
            <a:avLst/>
          </a:prstGeom>
        </p:spPr>
      </p:pic>
    </p:spTree>
    <p:extLst>
      <p:ext uri="{BB962C8B-B14F-4D97-AF65-F5344CB8AC3E}">
        <p14:creationId xmlns:p14="http://schemas.microsoft.com/office/powerpoint/2010/main" xmlns="" val="940992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questions</a:t>
            </a:r>
            <a:endParaRPr lang="en-GB" dirty="0"/>
          </a:p>
        </p:txBody>
      </p:sp>
      <p:sp>
        <p:nvSpPr>
          <p:cNvPr id="3" name="Content Placeholder 2"/>
          <p:cNvSpPr>
            <a:spLocks noGrp="1"/>
          </p:cNvSpPr>
          <p:nvPr>
            <p:ph idx="1"/>
          </p:nvPr>
        </p:nvSpPr>
        <p:spPr/>
        <p:txBody>
          <a:bodyPr/>
          <a:lstStyle/>
          <a:p>
            <a:r>
              <a:rPr lang="en-GB" dirty="0" smtClean="0"/>
              <a:t>What do you think is good or bad about this model?</a:t>
            </a:r>
          </a:p>
          <a:p>
            <a:endParaRPr lang="en-GB" dirty="0" smtClean="0"/>
          </a:p>
          <a:p>
            <a:r>
              <a:rPr lang="en-GB" dirty="0" smtClean="0"/>
              <a:t>How can it be improved?</a:t>
            </a:r>
          </a:p>
          <a:p>
            <a:endParaRPr lang="en-GB" dirty="0" smtClean="0"/>
          </a:p>
          <a:p>
            <a:r>
              <a:rPr lang="en-GB" dirty="0" smtClean="0"/>
              <a:t>What should we include that we haven’t included?</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Your questions?</a:t>
            </a:r>
            <a:endParaRPr lang="en-AU" dirty="0"/>
          </a:p>
        </p:txBody>
      </p:sp>
      <p:sp>
        <p:nvSpPr>
          <p:cNvPr id="3" name="Content Placeholder 2"/>
          <p:cNvSpPr>
            <a:spLocks noGrp="1"/>
          </p:cNvSpPr>
          <p:nvPr>
            <p:ph idx="1"/>
          </p:nvPr>
        </p:nvSpPr>
        <p:spPr/>
        <p:txBody>
          <a:bodyPr/>
          <a:lstStyle/>
          <a:p>
            <a:r>
              <a:rPr lang="en-AU" dirty="0" smtClean="0"/>
              <a:t>Ask us now - or send us an email later</a:t>
            </a:r>
          </a:p>
          <a:p>
            <a:endParaRPr lang="en-AU" dirty="0" smtClean="0"/>
          </a:p>
          <a:p>
            <a:pPr algn="ctr">
              <a:buNone/>
            </a:pPr>
            <a:endParaRPr lang="en-AU" dirty="0" smtClean="0"/>
          </a:p>
          <a:p>
            <a:pPr algn="ctr">
              <a:buNone/>
            </a:pPr>
            <a:r>
              <a:rPr lang="en-AU" dirty="0" smtClean="0"/>
              <a:t>Leo: l.havemann@bbk.ac.uk </a:t>
            </a:r>
          </a:p>
          <a:p>
            <a:pPr algn="ctr">
              <a:buNone/>
            </a:pPr>
            <a:endParaRPr lang="en-AU" dirty="0" smtClean="0"/>
          </a:p>
          <a:p>
            <a:pPr algn="ctr">
              <a:buNone/>
            </a:pPr>
            <a:r>
              <a:rPr lang="en-AU" dirty="0" smtClean="0"/>
              <a:t>Liz: e.drew@bbk.ac.uk </a:t>
            </a:r>
          </a:p>
          <a:p>
            <a:pPr>
              <a:buNone/>
            </a:pPr>
            <a:endParaRPr lang="en-AU" dirty="0" smtClean="0"/>
          </a:p>
          <a:p>
            <a:pPr>
              <a:buNone/>
            </a:pPr>
            <a:endParaRPr lang="en-AU" dirty="0" smtClean="0"/>
          </a:p>
          <a:p>
            <a:pPr>
              <a:buNone/>
            </a:pPr>
            <a:r>
              <a:rPr lang="en-AU" dirty="0" smtClean="0"/>
              <a:t>Thank you for listening and participating.</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Context</a:t>
            </a:r>
            <a:endParaRPr lang="en-AU" dirty="0"/>
          </a:p>
        </p:txBody>
      </p:sp>
      <p:sp>
        <p:nvSpPr>
          <p:cNvPr id="3" name="Content Placeholder 2"/>
          <p:cNvSpPr>
            <a:spLocks noGrp="1"/>
          </p:cNvSpPr>
          <p:nvPr>
            <p:ph idx="1"/>
          </p:nvPr>
        </p:nvSpPr>
        <p:spPr/>
        <p:txBody>
          <a:bodyPr>
            <a:normAutofit fontScale="92500" lnSpcReduction="10000"/>
          </a:bodyPr>
          <a:lstStyle/>
          <a:p>
            <a:r>
              <a:rPr lang="en-AU" dirty="0" err="1" smtClean="0"/>
              <a:t>Birkbeck</a:t>
            </a:r>
            <a:r>
              <a:rPr lang="en-AU" dirty="0" smtClean="0"/>
              <a:t> is a medium sized HEI, part of the University of London, based in Bloomsbury</a:t>
            </a:r>
          </a:p>
          <a:p>
            <a:r>
              <a:rPr lang="en-AU" dirty="0" err="1" smtClean="0"/>
              <a:t>Birkbeck’s</a:t>
            </a:r>
            <a:r>
              <a:rPr lang="en-AU" dirty="0" smtClean="0"/>
              <a:t> traditional “USP” is a wide ranging offer of research-led teaching in Central London in the evening</a:t>
            </a:r>
          </a:p>
          <a:p>
            <a:r>
              <a:rPr lang="en-AU" dirty="0" smtClean="0"/>
              <a:t>The majority of our students are mature, part time and taught F2F</a:t>
            </a:r>
          </a:p>
          <a:p>
            <a:r>
              <a:rPr lang="en-AU" dirty="0" smtClean="0"/>
              <a:t>Attendance in person, in Bloomsbury often seen as a key feature of the </a:t>
            </a:r>
            <a:r>
              <a:rPr lang="en-AU" dirty="0" err="1" smtClean="0"/>
              <a:t>Birkbeck</a:t>
            </a:r>
            <a:r>
              <a:rPr lang="en-AU" dirty="0" smtClean="0"/>
              <a:t> experience</a:t>
            </a:r>
          </a:p>
          <a:p>
            <a:r>
              <a:rPr lang="en-AU" dirty="0" smtClean="0"/>
              <a:t>Pockets of distance learning exist but TEL use is mainly to support our traditional approach - widespread but not innovative</a:t>
            </a:r>
          </a:p>
          <a:p>
            <a:r>
              <a:rPr lang="en-AU" dirty="0" smtClean="0"/>
              <a:t>Recruitment and retention, transition to postgraduate study are ‘hot topics’</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Consultancy via “Changing the Learning Landscape”</a:t>
            </a:r>
            <a:endParaRPr lang="en-GB" dirty="0"/>
          </a:p>
        </p:txBody>
      </p:sp>
      <p:sp>
        <p:nvSpPr>
          <p:cNvPr id="3" name="Content Placeholder 2"/>
          <p:cNvSpPr>
            <a:spLocks noGrp="1"/>
          </p:cNvSpPr>
          <p:nvPr>
            <p:ph idx="1"/>
          </p:nvPr>
        </p:nvSpPr>
        <p:spPr/>
        <p:txBody>
          <a:bodyPr/>
          <a:lstStyle/>
          <a:p>
            <a:r>
              <a:rPr lang="en-GB" dirty="0" smtClean="0"/>
              <a:t>Leadership Foundation</a:t>
            </a:r>
          </a:p>
          <a:p>
            <a:pPr lvl="1"/>
            <a:r>
              <a:rPr lang="en-GB" dirty="0" smtClean="0"/>
              <a:t>NUS</a:t>
            </a:r>
          </a:p>
          <a:p>
            <a:pPr lvl="1"/>
            <a:r>
              <a:rPr lang="en-GB" dirty="0" smtClean="0"/>
              <a:t>The Higher Education Academy (HEA)</a:t>
            </a:r>
          </a:p>
          <a:p>
            <a:pPr lvl="1"/>
            <a:r>
              <a:rPr lang="en-GB" dirty="0" smtClean="0"/>
              <a:t>Association for Learning Technology (ALT)</a:t>
            </a:r>
          </a:p>
          <a:p>
            <a:pPr lvl="1"/>
            <a:r>
              <a:rPr lang="en-GB" dirty="0" smtClean="0"/>
              <a:t>JISC</a:t>
            </a:r>
          </a:p>
          <a:p>
            <a:endParaRPr lang="en-GB" dirty="0" smtClean="0"/>
          </a:p>
          <a:p>
            <a:r>
              <a:rPr lang="en-GB" dirty="0" smtClean="0"/>
              <a:t>Consultants:</a:t>
            </a:r>
          </a:p>
          <a:p>
            <a:pPr lvl="1"/>
            <a:r>
              <a:rPr lang="en-GB" b="1" i="1" dirty="0" smtClean="0"/>
              <a:t>Alison </a:t>
            </a:r>
            <a:r>
              <a:rPr lang="en-GB" b="1" i="1" dirty="0" err="1" smtClean="0"/>
              <a:t>LeCornu</a:t>
            </a:r>
            <a:r>
              <a:rPr lang="en-GB" i="1" dirty="0" smtClean="0"/>
              <a:t>, HEA</a:t>
            </a:r>
          </a:p>
          <a:p>
            <a:pPr lvl="1"/>
            <a:r>
              <a:rPr lang="en-GB" b="1" i="1" dirty="0" smtClean="0"/>
              <a:t>Amanda Jefferies</a:t>
            </a:r>
            <a:r>
              <a:rPr lang="en-GB" i="1" dirty="0" smtClean="0"/>
              <a:t>, University of Hertfordshire</a:t>
            </a:r>
            <a:endParaRPr lang="en-GB"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Team</a:t>
            </a:r>
            <a:endParaRPr lang="en-GB" dirty="0"/>
          </a:p>
        </p:txBody>
      </p:sp>
      <p:sp>
        <p:nvSpPr>
          <p:cNvPr id="3" name="Content Placeholder 2"/>
          <p:cNvSpPr>
            <a:spLocks noGrp="1"/>
          </p:cNvSpPr>
          <p:nvPr>
            <p:ph idx="1"/>
          </p:nvPr>
        </p:nvSpPr>
        <p:spPr/>
        <p:txBody>
          <a:bodyPr>
            <a:normAutofit lnSpcReduction="10000"/>
          </a:bodyPr>
          <a:lstStyle/>
          <a:p>
            <a:r>
              <a:rPr lang="en-GB" b="1" dirty="0" smtClean="0"/>
              <a:t>Joana Barros</a:t>
            </a:r>
            <a:r>
              <a:rPr lang="en-GB" dirty="0" smtClean="0"/>
              <a:t>, TEL Champion and Lecturer in GIS, School of Social Sciences, History and Philosophy</a:t>
            </a:r>
          </a:p>
          <a:p>
            <a:r>
              <a:rPr lang="en-GB" b="1" dirty="0" smtClean="0"/>
              <a:t>Leo Havemann</a:t>
            </a:r>
            <a:r>
              <a:rPr lang="en-GB" dirty="0" smtClean="0"/>
              <a:t>, Learning Technologist, IT Services</a:t>
            </a:r>
          </a:p>
          <a:p>
            <a:r>
              <a:rPr lang="en-GB" b="1" dirty="0" smtClean="0"/>
              <a:t>Joanne Leal</a:t>
            </a:r>
            <a:r>
              <a:rPr lang="en-GB" dirty="0" smtClean="0"/>
              <a:t>,  Assistant Dean for Learning and Teaching and Senior Lecturer in German, School of Arts</a:t>
            </a:r>
          </a:p>
          <a:p>
            <a:r>
              <a:rPr lang="en-GB" b="1" dirty="0" smtClean="0"/>
              <a:t>Vincent Tong</a:t>
            </a:r>
            <a:r>
              <a:rPr lang="en-GB" dirty="0" smtClean="0"/>
              <a:t>, TEL Champion and Senior Lecturer in Geophysics, School of Science</a:t>
            </a:r>
          </a:p>
          <a:p>
            <a:r>
              <a:rPr lang="en-GB" b="1" dirty="0" smtClean="0"/>
              <a:t>Liz Johnston Drew</a:t>
            </a:r>
            <a:r>
              <a:rPr lang="en-GB" dirty="0" smtClean="0"/>
              <a:t>, Research and Development Manager and Tutor, History of Art and Screen Media, School of Arts</a:t>
            </a:r>
          </a:p>
          <a:p>
            <a:r>
              <a:rPr lang="en-GB" b="1" dirty="0" smtClean="0"/>
              <a:t>Fleur Rothschild</a:t>
            </a:r>
            <a:r>
              <a:rPr lang="en-GB" dirty="0" smtClean="0"/>
              <a:t>, Learning Support Adviser, School of Arts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Overarching aim of consultancy project</a:t>
            </a:r>
            <a:endParaRPr lang="en-GB" dirty="0"/>
          </a:p>
        </p:txBody>
      </p:sp>
      <p:sp>
        <p:nvSpPr>
          <p:cNvPr id="3" name="Content Placeholder 2"/>
          <p:cNvSpPr>
            <a:spLocks noGrp="1"/>
          </p:cNvSpPr>
          <p:nvPr>
            <p:ph idx="1"/>
          </p:nvPr>
        </p:nvSpPr>
        <p:spPr/>
        <p:txBody>
          <a:bodyPr/>
          <a:lstStyle/>
          <a:p>
            <a:r>
              <a:rPr lang="en-GB" dirty="0" smtClean="0"/>
              <a:t>The development and use of learning technologies to expand the College’s concept of flexible learning in ways which will allow Birkbeck to offer more support to its existing student body and attract new students.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proposed to do</a:t>
            </a:r>
            <a:endParaRPr lang="en-GB" dirty="0"/>
          </a:p>
        </p:txBody>
      </p:sp>
      <p:sp>
        <p:nvSpPr>
          <p:cNvPr id="3" name="Content Placeholder 2"/>
          <p:cNvSpPr>
            <a:spLocks noGrp="1"/>
          </p:cNvSpPr>
          <p:nvPr>
            <p:ph idx="1"/>
          </p:nvPr>
        </p:nvSpPr>
        <p:spPr/>
        <p:txBody>
          <a:bodyPr>
            <a:normAutofit/>
          </a:bodyPr>
          <a:lstStyle/>
          <a:p>
            <a:r>
              <a:rPr lang="en-GB" dirty="0" smtClean="0"/>
              <a:t>Develop a new model for flexible teaching and learning which </a:t>
            </a:r>
          </a:p>
          <a:p>
            <a:pPr lvl="1"/>
            <a:r>
              <a:rPr lang="en-GB" dirty="0" smtClean="0"/>
              <a:t>will encompass flexible delivery, combining face-to-face, self-managed and distance learning elements;</a:t>
            </a:r>
          </a:p>
          <a:p>
            <a:pPr lvl="1"/>
            <a:r>
              <a:rPr lang="en-GB" dirty="0" smtClean="0"/>
              <a:t>should have the potential to impact on teaching across departments in the College at all programme levels, allowing Birkbeck to reach and support students who require more flexible teaching patterns than those we currently offer.</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Specific aim (pilot project)</a:t>
            </a:r>
            <a:endParaRPr lang="en-GB" dirty="0"/>
          </a:p>
        </p:txBody>
      </p:sp>
      <p:sp>
        <p:nvSpPr>
          <p:cNvPr id="3" name="Content Placeholder 2"/>
          <p:cNvSpPr>
            <a:spLocks noGrp="1"/>
          </p:cNvSpPr>
          <p:nvPr>
            <p:ph idx="1"/>
          </p:nvPr>
        </p:nvSpPr>
        <p:spPr/>
        <p:txBody>
          <a:bodyPr/>
          <a:lstStyle/>
          <a:p>
            <a:r>
              <a:rPr lang="en-GB" dirty="0" smtClean="0"/>
              <a:t>To pilot this model by developing a module which will help Birkbeck both to deal with recruitment and retention challenges and to meet its commitment to life long learning.</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pilot module</a:t>
            </a:r>
            <a:endParaRPr lang="en-GB" dirty="0"/>
          </a:p>
        </p:txBody>
      </p:sp>
      <p:sp>
        <p:nvSpPr>
          <p:cNvPr id="3" name="Content Placeholder 2"/>
          <p:cNvSpPr>
            <a:spLocks noGrp="1"/>
          </p:cNvSpPr>
          <p:nvPr>
            <p:ph idx="1"/>
          </p:nvPr>
        </p:nvSpPr>
        <p:spPr/>
        <p:txBody>
          <a:bodyPr/>
          <a:lstStyle/>
          <a:p>
            <a:r>
              <a:rPr lang="en-GB" dirty="0" smtClean="0"/>
              <a:t>A pre-entry module to </a:t>
            </a:r>
            <a:r>
              <a:rPr lang="en-GB" b="1" dirty="0" smtClean="0"/>
              <a:t>bridge the transition </a:t>
            </a:r>
            <a:r>
              <a:rPr lang="en-GB" dirty="0" smtClean="0"/>
              <a:t>from undergraduate to postgraduate studies, using </a:t>
            </a:r>
            <a:r>
              <a:rPr lang="en-GB" b="1" dirty="0" smtClean="0"/>
              <a:t>flexible delivery</a:t>
            </a:r>
            <a:r>
              <a:rPr lang="en-GB" dirty="0" smtClean="0"/>
              <a:t> to address the recruitment </a:t>
            </a:r>
            <a:r>
              <a:rPr lang="en-GB" dirty="0" smtClean="0"/>
              <a:t>and retention of </a:t>
            </a:r>
            <a:r>
              <a:rPr lang="en-GB" dirty="0" smtClean="0"/>
              <a:t>students at Masters level.</a:t>
            </a:r>
          </a:p>
          <a:p>
            <a:r>
              <a:rPr lang="en-GB" dirty="0" smtClean="0"/>
              <a:t>Directed at potential postgraduate students who require skills training before starting a programme, for instance because they come from a non-standard educational background or lack the confidence to start postgraduate studies.</a:t>
            </a:r>
          </a:p>
          <a:p>
            <a:r>
              <a:rPr lang="en-GB" dirty="0" smtClean="0"/>
              <a:t>D</a:t>
            </a:r>
            <a:r>
              <a:rPr lang="en-GB" dirty="0" smtClean="0"/>
              <a:t>isciplinary </a:t>
            </a:r>
            <a:r>
              <a:rPr lang="en-GB" dirty="0" smtClean="0"/>
              <a:t>based in a broad sense, i.e. there should/could be one for each School.</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Phases of the project</a:t>
            </a:r>
            <a:endParaRPr lang="en-GB" dirty="0"/>
          </a:p>
        </p:txBody>
      </p:sp>
      <p:sp>
        <p:nvSpPr>
          <p:cNvPr id="3" name="Content Placeholder 2"/>
          <p:cNvSpPr>
            <a:spLocks noGrp="1"/>
          </p:cNvSpPr>
          <p:nvPr>
            <p:ph idx="1"/>
          </p:nvPr>
        </p:nvSpPr>
        <p:spPr/>
        <p:txBody>
          <a:bodyPr/>
          <a:lstStyle/>
          <a:p>
            <a:r>
              <a:rPr lang="en-GB" dirty="0" smtClean="0"/>
              <a:t>Phase One: development of a generic teaching plan using flexible delivery</a:t>
            </a:r>
          </a:p>
          <a:p>
            <a:endParaRPr lang="en-GB" dirty="0" smtClean="0"/>
          </a:p>
          <a:p>
            <a:pPr lvl="1"/>
            <a:r>
              <a:rPr lang="en-GB" dirty="0" smtClean="0"/>
              <a:t>Determine choice of ratio between different kinds of pedagogic elements (distance learning,  self-managed study,  face-to-face), taking into account their distribution over time, interrelationship and appeal to different audiences.</a:t>
            </a:r>
          </a:p>
          <a:p>
            <a:pPr lvl="1"/>
            <a:r>
              <a:rPr lang="en-GB" dirty="0" smtClean="0"/>
              <a:t>Set out the appropriate combination of technology and traditional pedagogic elements which will make up the ‘special blend’ of teaching elements to sustain Birkbeck’s teaching identity.</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epUp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StepUpTheme</Template>
  <TotalTime>1654</TotalTime>
  <Words>1048</Words>
  <Application>Microsoft Office PowerPoint</Application>
  <PresentationFormat>On-screen Show (4:3)</PresentationFormat>
  <Paragraphs>140</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StepUpTheme</vt:lpstr>
      <vt:lpstr>Special Blend:  Developing a Model for Technology-Enhanced, Flexible Learning  HEA/SEEC Conference 2013</vt:lpstr>
      <vt:lpstr>Context</vt:lpstr>
      <vt:lpstr>Consultancy via “Changing the Learning Landscape”</vt:lpstr>
      <vt:lpstr>The Team</vt:lpstr>
      <vt:lpstr>Overarching aim of consultancy project</vt:lpstr>
      <vt:lpstr>What we proposed to do</vt:lpstr>
      <vt:lpstr>Specific aim (pilot project)</vt:lpstr>
      <vt:lpstr>The pilot module</vt:lpstr>
      <vt:lpstr>Phases of the project</vt:lpstr>
      <vt:lpstr>Phases of the Project</vt:lpstr>
      <vt:lpstr>Feasibility of the Project</vt:lpstr>
      <vt:lpstr>Thinking flexibly</vt:lpstr>
      <vt:lpstr>The Challenge</vt:lpstr>
      <vt:lpstr>The result...</vt:lpstr>
      <vt:lpstr>The generic template (pilot version)</vt:lpstr>
      <vt:lpstr>The generic template (‘fully flexible’)</vt:lpstr>
      <vt:lpstr>The Generic Template</vt:lpstr>
      <vt:lpstr>Our questions</vt:lpstr>
      <vt:lpstr>Your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Blend: Towards a New Model for Flexible Learning at Birkbeck</dc:title>
  <dc:creator>joanywhere</dc:creator>
  <cp:lastModifiedBy>Leo</cp:lastModifiedBy>
  <cp:revision>44</cp:revision>
  <dcterms:created xsi:type="dcterms:W3CDTF">2006-08-16T00:00:00Z</dcterms:created>
  <dcterms:modified xsi:type="dcterms:W3CDTF">2013-07-22T07:19:22Z</dcterms:modified>
</cp:coreProperties>
</file>